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4"/>
    <p:sldMasterId id="2147483678" r:id="rId5"/>
    <p:sldMasterId id="2147483710" r:id="rId6"/>
    <p:sldMasterId id="2147483690" r:id="rId7"/>
    <p:sldMasterId id="2147483719" r:id="rId8"/>
  </p:sldMasterIdLst>
  <p:notesMasterIdLst>
    <p:notesMasterId r:id="rId53"/>
  </p:notesMasterIdLst>
  <p:sldIdLst>
    <p:sldId id="269" r:id="rId9"/>
    <p:sldId id="292" r:id="rId10"/>
    <p:sldId id="9918" r:id="rId11"/>
    <p:sldId id="9917" r:id="rId12"/>
    <p:sldId id="9865" r:id="rId13"/>
    <p:sldId id="9923" r:id="rId14"/>
    <p:sldId id="9870" r:id="rId15"/>
    <p:sldId id="9866" r:id="rId16"/>
    <p:sldId id="9890" r:id="rId17"/>
    <p:sldId id="9924" r:id="rId18"/>
    <p:sldId id="9871" r:id="rId19"/>
    <p:sldId id="585" r:id="rId20"/>
    <p:sldId id="9921" r:id="rId21"/>
    <p:sldId id="9864" r:id="rId22"/>
    <p:sldId id="9925" r:id="rId23"/>
    <p:sldId id="9898" r:id="rId24"/>
    <p:sldId id="9888" r:id="rId25"/>
    <p:sldId id="9889" r:id="rId26"/>
    <p:sldId id="9891" r:id="rId27"/>
    <p:sldId id="281" r:id="rId28"/>
    <p:sldId id="9872" r:id="rId29"/>
    <p:sldId id="9862" r:id="rId30"/>
    <p:sldId id="9869" r:id="rId31"/>
    <p:sldId id="9899" r:id="rId32"/>
    <p:sldId id="9893" r:id="rId33"/>
    <p:sldId id="9859" r:id="rId34"/>
    <p:sldId id="9860" r:id="rId35"/>
    <p:sldId id="9926" r:id="rId36"/>
    <p:sldId id="302" r:id="rId37"/>
    <p:sldId id="9927" r:id="rId38"/>
    <p:sldId id="9922" r:id="rId39"/>
    <p:sldId id="268" r:id="rId40"/>
    <p:sldId id="9896" r:id="rId41"/>
    <p:sldId id="9902" r:id="rId42"/>
    <p:sldId id="9904" r:id="rId43"/>
    <p:sldId id="9903" r:id="rId44"/>
    <p:sldId id="9911" r:id="rId45"/>
    <p:sldId id="9912" r:id="rId46"/>
    <p:sldId id="9913" r:id="rId47"/>
    <p:sldId id="9909" r:id="rId48"/>
    <p:sldId id="9910" r:id="rId49"/>
    <p:sldId id="9916" r:id="rId50"/>
    <p:sldId id="9868" r:id="rId51"/>
    <p:sldId id="9895" r:id="rId52"/>
  </p:sldIdLst>
  <p:sldSz cx="14630400" cy="8229600"/>
  <p:notesSz cx="6858000" cy="9144000"/>
  <p:embeddedFontLst>
    <p:embeddedFont>
      <p:font typeface="Work Sans" panose="00000500000000000000" pitchFamily="50" charset="0"/>
      <p:regular r:id="rId54"/>
      <p:bold r:id="rId55"/>
      <p:italic r:id="rId56"/>
      <p:boldItalic r:id="rId57"/>
    </p:embeddedFont>
  </p:embeddedFontLst>
  <p:defaultTextStyle>
    <a:defPPr>
      <a:defRPr lang="sv-SE"/>
    </a:defPPr>
    <a:lvl1pPr algn="l" defTabSz="1096963" rtl="0" eaLnBrk="0" fontAlgn="base" hangingPunct="0">
      <a:spcBef>
        <a:spcPct val="0"/>
      </a:spcBef>
      <a:spcAft>
        <a:spcPct val="0"/>
      </a:spcAft>
      <a:defRPr sz="2100" kern="1200">
        <a:solidFill>
          <a:schemeClr val="tx1"/>
        </a:solidFill>
        <a:latin typeface="Work Sans" panose="00000500000000000000" pitchFamily="50"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Work Sans" panose="00000500000000000000" pitchFamily="50"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Work Sans" panose="00000500000000000000" pitchFamily="50"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Work Sans" panose="00000500000000000000" pitchFamily="50"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Work Sans" panose="00000500000000000000" pitchFamily="50" charset="0"/>
        <a:ea typeface="+mn-ea"/>
        <a:cs typeface="+mn-cs"/>
      </a:defRPr>
    </a:lvl5pPr>
    <a:lvl6pPr marL="2286000" algn="l" defTabSz="914400" rtl="0" eaLnBrk="1" latinLnBrk="0" hangingPunct="1">
      <a:defRPr sz="2100" kern="1200">
        <a:solidFill>
          <a:schemeClr val="tx1"/>
        </a:solidFill>
        <a:latin typeface="Work Sans" panose="00000500000000000000" pitchFamily="50" charset="0"/>
        <a:ea typeface="+mn-ea"/>
        <a:cs typeface="+mn-cs"/>
      </a:defRPr>
    </a:lvl6pPr>
    <a:lvl7pPr marL="2743200" algn="l" defTabSz="914400" rtl="0" eaLnBrk="1" latinLnBrk="0" hangingPunct="1">
      <a:defRPr sz="2100" kern="1200">
        <a:solidFill>
          <a:schemeClr val="tx1"/>
        </a:solidFill>
        <a:latin typeface="Work Sans" panose="00000500000000000000" pitchFamily="50" charset="0"/>
        <a:ea typeface="+mn-ea"/>
        <a:cs typeface="+mn-cs"/>
      </a:defRPr>
    </a:lvl7pPr>
    <a:lvl8pPr marL="3200400" algn="l" defTabSz="914400" rtl="0" eaLnBrk="1" latinLnBrk="0" hangingPunct="1">
      <a:defRPr sz="2100" kern="1200">
        <a:solidFill>
          <a:schemeClr val="tx1"/>
        </a:solidFill>
        <a:latin typeface="Work Sans" panose="00000500000000000000" pitchFamily="50" charset="0"/>
        <a:ea typeface="+mn-ea"/>
        <a:cs typeface="+mn-cs"/>
      </a:defRPr>
    </a:lvl8pPr>
    <a:lvl9pPr marL="3657600" algn="l" defTabSz="914400" rtl="0" eaLnBrk="1" latinLnBrk="0" hangingPunct="1">
      <a:defRPr sz="2100" kern="1200">
        <a:solidFill>
          <a:schemeClr val="tx1"/>
        </a:solidFill>
        <a:latin typeface="Work Sans" panose="00000500000000000000" pitchFamily="50"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00A828-28B0-4DBD-5FD6-824BF46B784E}" name="Raquel Sandblad" initials="RS" userId="S::raquel.sandblad@kungsbacka.se::80312167-09b7-4499-bae9-a168060aeb7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4DAB6"/>
    <a:srgbClr val="BD887A"/>
    <a:srgbClr val="FAF5E3"/>
    <a:srgbClr val="A2D7E9"/>
    <a:srgbClr val="B0C2AB"/>
    <a:srgbClr val="C1D0BD"/>
    <a:srgbClr val="F7BDA3"/>
    <a:srgbClr val="B896B5"/>
    <a:srgbClr val="CDB5CB"/>
    <a:srgbClr val="CC9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0CAE89-2AF3-420A-806E-A8A48DC2DF77}" v="1153" dt="2025-08-21T09:12:00.869"/>
    <p1510:client id="{F881723F-CDB8-4B59-BF1F-A4F28F07FB2E}" v="1" dt="2025-08-21T09:12:23.625"/>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2736" autoAdjust="0"/>
  </p:normalViewPr>
  <p:slideViewPr>
    <p:cSldViewPr snapToGrid="0">
      <p:cViewPr varScale="1">
        <p:scale>
          <a:sx n="31" d="100"/>
          <a:sy n="31" d="100"/>
        </p:scale>
        <p:origin x="974" y="38"/>
      </p:cViewPr>
      <p:guideLst>
        <p:guide orient="horz" pos="2592"/>
        <p:guide pos="4608"/>
      </p:guideLst>
    </p:cSldViewPr>
  </p:slideViewPr>
  <p:notesTextViewPr>
    <p:cViewPr>
      <p:scale>
        <a:sx n="1" d="1"/>
        <a:sy n="1" d="1"/>
      </p:scale>
      <p:origin x="0" y="0"/>
    </p:cViewPr>
  </p:notesTextViewPr>
  <p:sorterViewPr>
    <p:cViewPr>
      <p:scale>
        <a:sx n="100" d="100"/>
        <a:sy n="100" d="100"/>
      </p:scale>
      <p:origin x="0" y="-1775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font" Target="fonts/font2.fntdata"/><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3.fntdata"/><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1.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4.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kungsbackakommun-my.sharepoint.com/personal/andre_nilsson_kungsbacka_se/Documents/2024/Skrivbordet/Statistik%20till%20Stina/stapla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sv-SE"/>
              <a:t>Andel positiva planbesked för bostäder 2022-2025</a:t>
            </a:r>
          </a:p>
        </c:rich>
      </c:tx>
      <c:layout>
        <c:manualLayout>
          <c:xMode val="edge"/>
          <c:yMode val="edge"/>
          <c:x val="4.2303859364204853E-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Försäljning</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9377-474C-8EB5-85F39A98C604}"/>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9377-474C-8EB5-85F39A98C604}"/>
              </c:ext>
            </c:extLst>
          </c:dPt>
          <c:dPt>
            <c:idx val="2"/>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5-9377-474C-8EB5-85F39A98C604}"/>
              </c:ext>
            </c:extLst>
          </c:dPt>
          <c:dLbls>
            <c:dLbl>
              <c:idx val="1"/>
              <c:tx>
                <c:rich>
                  <a:bodyPr/>
                  <a:lstStyle/>
                  <a:p>
                    <a:r>
                      <a:rPr lang="en-US"/>
                      <a:t>Åsa och Anneberg</a:t>
                    </a:r>
                    <a:r>
                      <a:rPr lang="en-US" baseline="0"/>
                      <a:t>
</a:t>
                    </a:r>
                    <a:fld id="{52705CAC-EEDA-4BF4-AA56-7BD5A9A7AA4B}" type="PERCENTAGE">
                      <a:rPr lang="en-US" baseline="0"/>
                      <a:pPr/>
                      <a:t>[PROCENT]</a:t>
                    </a:fld>
                    <a:endParaRPr lang="en-US" baseline="0"/>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377-474C-8EB5-85F39A98C604}"/>
                </c:ext>
              </c:extLst>
            </c:dLbl>
            <c:dLbl>
              <c:idx val="2"/>
              <c:tx>
                <c:rich>
                  <a:bodyPr/>
                  <a:lstStyle/>
                  <a:p>
                    <a:fld id="{17EB7F55-8D48-4862-BCF5-C415B1E1F5A2}" type="CATEGORYNAME">
                      <a:rPr lang="en-US" smtClean="0"/>
                      <a:pPr/>
                      <a:t>[KATEGORINAMN]</a:t>
                    </a:fld>
                    <a:r>
                      <a:rPr lang="en-US" baseline="0"/>
                      <a:t>
</a:t>
                    </a:r>
                    <a:fld id="{77902E2D-D3D5-436E-ACA9-BFABC72D7E54}" type="PERCENTAGE">
                      <a:rPr lang="en-US" baseline="0"/>
                      <a:pPr/>
                      <a:t>[PROCENT]</a:t>
                    </a:fld>
                    <a:endParaRPr lang="en-US" baseline="0"/>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377-474C-8EB5-85F39A98C604}"/>
                </c:ext>
              </c:extLst>
            </c:dLbl>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Blad1!$A$2:$A$4</c:f>
              <c:strCache>
                <c:ptCount val="3"/>
                <c:pt idx="0">
                  <c:v>Kungsbacka stad</c:v>
                </c:pt>
                <c:pt idx="1">
                  <c:v>Åsa och Anneberg</c:v>
                </c:pt>
                <c:pt idx="2">
                  <c:v>Övriga orter</c:v>
                </c:pt>
              </c:strCache>
            </c:strRef>
          </c:cat>
          <c:val>
            <c:numRef>
              <c:f>Blad1!$B$2:$B$4</c:f>
              <c:numCache>
                <c:formatCode>General</c:formatCode>
                <c:ptCount val="3"/>
                <c:pt idx="0">
                  <c:v>14</c:v>
                </c:pt>
                <c:pt idx="1">
                  <c:v>9</c:v>
                </c:pt>
                <c:pt idx="2">
                  <c:v>7</c:v>
                </c:pt>
              </c:numCache>
            </c:numRef>
          </c:val>
          <c:extLst>
            <c:ext xmlns:c16="http://schemas.microsoft.com/office/drawing/2014/chart" uri="{C3380CC4-5D6E-409C-BE32-E72D297353CC}">
              <c16:uniqueId val="{00000006-9377-474C-8EB5-85F39A98C604}"/>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sv-SE"/>
              <a:t>Kustbygd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Kustbyggd</c:v>
                </c:pt>
              </c:strCache>
            </c:strRef>
          </c:tx>
          <c:dPt>
            <c:idx val="0"/>
            <c:bubble3D val="0"/>
            <c:spPr>
              <a:solidFill>
                <a:srgbClr val="4B9B9B"/>
              </a:solidFill>
              <a:ln w="19050">
                <a:solidFill>
                  <a:schemeClr val="lt1"/>
                </a:solidFill>
              </a:ln>
              <a:effectLst/>
            </c:spPr>
            <c:extLst>
              <c:ext xmlns:c16="http://schemas.microsoft.com/office/drawing/2014/chart" uri="{C3380CC4-5D6E-409C-BE32-E72D297353CC}">
                <c16:uniqueId val="{00000001-9916-4E4A-81A3-D520A8A1E086}"/>
              </c:ext>
            </c:extLst>
          </c:dPt>
          <c:dPt>
            <c:idx val="1"/>
            <c:bubble3D val="0"/>
            <c:spPr>
              <a:solidFill>
                <a:srgbClr val="C1004F"/>
              </a:solidFill>
              <a:ln w="19050">
                <a:solidFill>
                  <a:schemeClr val="lt1"/>
                </a:solidFill>
              </a:ln>
              <a:effectLst/>
            </c:spPr>
            <c:extLst>
              <c:ext xmlns:c16="http://schemas.microsoft.com/office/drawing/2014/chart" uri="{C3380CC4-5D6E-409C-BE32-E72D297353CC}">
                <c16:uniqueId val="{00000002-9916-4E4A-81A3-D520A8A1E086}"/>
              </c:ext>
            </c:extLst>
          </c:dPt>
          <c:dLbls>
            <c:dLbl>
              <c:idx val="0"/>
              <c:layout>
                <c:manualLayout>
                  <c:x val="5.0211415097373244E-2"/>
                  <c:y val="-2.2540499176709129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916-4E4A-81A3-D520A8A1E086}"/>
                </c:ext>
              </c:extLst>
            </c:dLbl>
            <c:dLbl>
              <c:idx val="1"/>
              <c:layout>
                <c:manualLayout>
                  <c:x val="-6.694855346316432E-2"/>
                  <c:y val="-2.458991952706807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916-4E4A-81A3-D520A8A1E086}"/>
                </c:ext>
              </c:extLst>
            </c:dLbl>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Blad1!$A$2:$A$3</c:f>
              <c:strCache>
                <c:ptCount val="2"/>
                <c:pt idx="0">
                  <c:v>Ja</c:v>
                </c:pt>
                <c:pt idx="1">
                  <c:v>Nej</c:v>
                </c:pt>
              </c:strCache>
            </c:strRef>
          </c:cat>
          <c:val>
            <c:numRef>
              <c:f>Blad1!$B$2:$B$3</c:f>
              <c:numCache>
                <c:formatCode>General</c:formatCode>
                <c:ptCount val="2"/>
                <c:pt idx="0">
                  <c:v>19</c:v>
                </c:pt>
                <c:pt idx="1">
                  <c:v>56</c:v>
                </c:pt>
              </c:numCache>
            </c:numRef>
          </c:val>
          <c:extLst>
            <c:ext xmlns:c16="http://schemas.microsoft.com/office/drawing/2014/chart" uri="{C3380CC4-5D6E-409C-BE32-E72D297353CC}">
              <c16:uniqueId val="{00000000-9916-4E4A-81A3-D520A8A1E086}"/>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60000"/>
      </a:srgbClr>
    </a:solidFill>
    <a:ln>
      <a:noFill/>
    </a:ln>
    <a:effectLst/>
  </c:spPr>
  <c:txPr>
    <a:bodyPr/>
    <a:lstStyle/>
    <a:p>
      <a:pPr>
        <a:defRPr/>
      </a:pPr>
      <a:endParaRPr lang="sv-S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sv-SE"/>
              <a:t>Landsbygd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Kustbyggd</c:v>
                </c:pt>
              </c:strCache>
            </c:strRef>
          </c:tx>
          <c:dPt>
            <c:idx val="0"/>
            <c:bubble3D val="0"/>
            <c:spPr>
              <a:solidFill>
                <a:srgbClr val="4B9B9B"/>
              </a:solidFill>
              <a:ln w="19050">
                <a:solidFill>
                  <a:schemeClr val="lt1"/>
                </a:solidFill>
              </a:ln>
              <a:effectLst/>
            </c:spPr>
            <c:extLst>
              <c:ext xmlns:c16="http://schemas.microsoft.com/office/drawing/2014/chart" uri="{C3380CC4-5D6E-409C-BE32-E72D297353CC}">
                <c16:uniqueId val="{00000001-0701-462F-B80C-A8B00677E190}"/>
              </c:ext>
            </c:extLst>
          </c:dPt>
          <c:dPt>
            <c:idx val="1"/>
            <c:bubble3D val="0"/>
            <c:spPr>
              <a:solidFill>
                <a:srgbClr val="DC005A"/>
              </a:solidFill>
              <a:ln w="19050">
                <a:solidFill>
                  <a:schemeClr val="lt1"/>
                </a:solidFill>
              </a:ln>
              <a:effectLst/>
            </c:spPr>
            <c:extLst>
              <c:ext xmlns:c16="http://schemas.microsoft.com/office/drawing/2014/chart" uri="{C3380CC4-5D6E-409C-BE32-E72D297353CC}">
                <c16:uniqueId val="{00000003-0701-462F-B80C-A8B00677E190}"/>
              </c:ext>
            </c:extLst>
          </c:dPt>
          <c:dLbls>
            <c:dLbl>
              <c:idx val="0"/>
              <c:layout>
                <c:manualLayout>
                  <c:x val="4.6863987424215027E-2"/>
                  <c:y val="-3.934387124330897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701-462F-B80C-A8B00677E190}"/>
                </c:ext>
              </c:extLst>
            </c:dLbl>
            <c:dLbl>
              <c:idx val="1"/>
              <c:layout>
                <c:manualLayout>
                  <c:x val="-5.0211415097373244E-2"/>
                  <c:y val="1.47539517162408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701-462F-B80C-A8B00677E190}"/>
                </c:ext>
              </c:extLst>
            </c:dLbl>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Blad1!$A$2:$A$3</c:f>
              <c:strCache>
                <c:ptCount val="2"/>
                <c:pt idx="0">
                  <c:v>Ja</c:v>
                </c:pt>
                <c:pt idx="1">
                  <c:v>Nej</c:v>
                </c:pt>
              </c:strCache>
            </c:strRef>
          </c:cat>
          <c:val>
            <c:numRef>
              <c:f>Blad1!$B$2:$B$3</c:f>
              <c:numCache>
                <c:formatCode>General</c:formatCode>
                <c:ptCount val="2"/>
                <c:pt idx="0">
                  <c:v>16</c:v>
                </c:pt>
                <c:pt idx="1">
                  <c:v>19</c:v>
                </c:pt>
              </c:numCache>
            </c:numRef>
          </c:val>
          <c:extLst>
            <c:ext xmlns:c16="http://schemas.microsoft.com/office/drawing/2014/chart" uri="{C3380CC4-5D6E-409C-BE32-E72D297353CC}">
              <c16:uniqueId val="{00000004-0701-462F-B80C-A8B00677E190}"/>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60000"/>
      </a:srgbClr>
    </a:solidFill>
    <a:ln>
      <a:noFill/>
    </a:ln>
    <a:effectLst/>
  </c:spPr>
  <c:txPr>
    <a:bodyPr/>
    <a:lstStyle/>
    <a:p>
      <a:pPr>
        <a:defRPr/>
      </a:pPr>
      <a:endParaRPr lang="sv-S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sv-SE"/>
              <a:t>Landsbygdsutveckling</a:t>
            </a:r>
          </a:p>
        </c:rich>
      </c:tx>
      <c:layout>
        <c:manualLayout>
          <c:xMode val="edge"/>
          <c:yMode val="edge"/>
          <c:x val="0.16069420058430095"/>
          <c:y val="2.808700513793152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Kustbyggd</c:v>
                </c:pt>
              </c:strCache>
            </c:strRef>
          </c:tx>
          <c:dPt>
            <c:idx val="0"/>
            <c:bubble3D val="0"/>
            <c:spPr>
              <a:solidFill>
                <a:srgbClr val="4B9B9B"/>
              </a:solidFill>
              <a:ln w="19050">
                <a:solidFill>
                  <a:schemeClr val="lt1"/>
                </a:solidFill>
              </a:ln>
              <a:effectLst/>
            </c:spPr>
            <c:extLst>
              <c:ext xmlns:c16="http://schemas.microsoft.com/office/drawing/2014/chart" uri="{C3380CC4-5D6E-409C-BE32-E72D297353CC}">
                <c16:uniqueId val="{00000001-53F5-4009-895C-0D415407C762}"/>
              </c:ext>
            </c:extLst>
          </c:dPt>
          <c:dPt>
            <c:idx val="1"/>
            <c:bubble3D val="0"/>
            <c:spPr>
              <a:solidFill>
                <a:srgbClr val="DC005A"/>
              </a:solidFill>
              <a:ln w="19050">
                <a:solidFill>
                  <a:schemeClr val="lt1"/>
                </a:solidFill>
              </a:ln>
              <a:effectLst/>
            </c:spPr>
            <c:extLst>
              <c:ext xmlns:c16="http://schemas.microsoft.com/office/drawing/2014/chart" uri="{C3380CC4-5D6E-409C-BE32-E72D297353CC}">
                <c16:uniqueId val="{00000003-53F5-4009-895C-0D415407C762}"/>
              </c:ext>
            </c:extLst>
          </c:dPt>
          <c:dLbls>
            <c:dLbl>
              <c:idx val="0"/>
              <c:layout>
                <c:manualLayout>
                  <c:x val="6.694855346316432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3F5-4009-895C-0D415407C762}"/>
                </c:ext>
              </c:extLst>
            </c:dLbl>
            <c:dLbl>
              <c:idx val="1"/>
              <c:layout>
                <c:manualLayout>
                  <c:x val="-4.351655975105681E-2"/>
                  <c:y val="-2.9507903432481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3F5-4009-895C-0D415407C762}"/>
                </c:ext>
              </c:extLst>
            </c:dLbl>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Blad1!$A$2:$A$3</c:f>
              <c:strCache>
                <c:ptCount val="2"/>
                <c:pt idx="0">
                  <c:v>Ja</c:v>
                </c:pt>
                <c:pt idx="1">
                  <c:v>Nej</c:v>
                </c:pt>
              </c:strCache>
            </c:strRef>
          </c:cat>
          <c:val>
            <c:numRef>
              <c:f>Blad1!$B$2:$B$3</c:f>
              <c:numCache>
                <c:formatCode>General</c:formatCode>
                <c:ptCount val="2"/>
                <c:pt idx="0">
                  <c:v>37</c:v>
                </c:pt>
                <c:pt idx="1">
                  <c:v>22</c:v>
                </c:pt>
              </c:numCache>
            </c:numRef>
          </c:val>
          <c:extLst>
            <c:ext xmlns:c16="http://schemas.microsoft.com/office/drawing/2014/chart" uri="{C3380CC4-5D6E-409C-BE32-E72D297353CC}">
              <c16:uniqueId val="{00000004-53F5-4009-895C-0D415407C76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60000"/>
      </a:srgbClr>
    </a:solidFill>
    <a:ln>
      <a:noFill/>
    </a:ln>
    <a:effectLst/>
  </c:spPr>
  <c:txPr>
    <a:bodyPr/>
    <a:lstStyle/>
    <a:p>
      <a:pPr>
        <a:defRPr/>
      </a:pPr>
      <a:endParaRPr lang="sv-S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sv-SE"/>
              <a:t>Grön infrastruktur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Kustbyggd</c:v>
                </c:pt>
              </c:strCache>
            </c:strRef>
          </c:tx>
          <c:dPt>
            <c:idx val="0"/>
            <c:bubble3D val="0"/>
            <c:spPr>
              <a:solidFill>
                <a:srgbClr val="4B9B9B"/>
              </a:solidFill>
              <a:ln w="19050">
                <a:solidFill>
                  <a:schemeClr val="lt1"/>
                </a:solidFill>
              </a:ln>
              <a:effectLst/>
            </c:spPr>
            <c:extLst>
              <c:ext xmlns:c16="http://schemas.microsoft.com/office/drawing/2014/chart" uri="{C3380CC4-5D6E-409C-BE32-E72D297353CC}">
                <c16:uniqueId val="{00000001-82D4-48BD-8CB7-09CA374B7E67}"/>
              </c:ext>
            </c:extLst>
          </c:dPt>
          <c:dPt>
            <c:idx val="1"/>
            <c:bubble3D val="0"/>
            <c:spPr>
              <a:solidFill>
                <a:srgbClr val="DC005A"/>
              </a:solidFill>
              <a:ln w="19050">
                <a:solidFill>
                  <a:schemeClr val="lt1"/>
                </a:solidFill>
              </a:ln>
              <a:effectLst/>
            </c:spPr>
            <c:extLst>
              <c:ext xmlns:c16="http://schemas.microsoft.com/office/drawing/2014/chart" uri="{C3380CC4-5D6E-409C-BE32-E72D297353CC}">
                <c16:uniqueId val="{00000003-82D4-48BD-8CB7-09CA374B7E67}"/>
              </c:ext>
            </c:extLst>
          </c:dPt>
          <c:dLbls>
            <c:dLbl>
              <c:idx val="0"/>
              <c:layout>
                <c:manualLayout>
                  <c:x val="5.6906270443689677E-2"/>
                  <c:y val="4.9179839054136164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D4-48BD-8CB7-09CA374B7E67}"/>
                </c:ext>
              </c:extLst>
            </c:dLbl>
            <c:dLbl>
              <c:idx val="1"/>
              <c:layout>
                <c:manualLayout>
                  <c:x val="-3.6821704404740377E-2"/>
                  <c:y val="3.934387124330893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D4-48BD-8CB7-09CA374B7E67}"/>
                </c:ext>
              </c:extLst>
            </c:dLbl>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Blad1!$A$2:$A$3</c:f>
              <c:strCache>
                <c:ptCount val="2"/>
                <c:pt idx="0">
                  <c:v>Ja</c:v>
                </c:pt>
                <c:pt idx="1">
                  <c:v>Nej</c:v>
                </c:pt>
              </c:strCache>
            </c:strRef>
          </c:cat>
          <c:val>
            <c:numRef>
              <c:f>Blad1!$B$2:$B$3</c:f>
              <c:numCache>
                <c:formatCode>General</c:formatCode>
                <c:ptCount val="2"/>
                <c:pt idx="0">
                  <c:v>14</c:v>
                </c:pt>
                <c:pt idx="1">
                  <c:v>22</c:v>
                </c:pt>
              </c:numCache>
            </c:numRef>
          </c:val>
          <c:extLst>
            <c:ext xmlns:c16="http://schemas.microsoft.com/office/drawing/2014/chart" uri="{C3380CC4-5D6E-409C-BE32-E72D297353CC}">
              <c16:uniqueId val="{00000004-82D4-48BD-8CB7-09CA374B7E67}"/>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60000"/>
      </a:srgbClr>
    </a:solidFill>
    <a:ln>
      <a:noFill/>
    </a:ln>
    <a:effectLst/>
  </c:spPr>
  <c:txPr>
    <a:bodyPr/>
    <a:lstStyle/>
    <a:p>
      <a:pPr>
        <a:defRPr/>
      </a:pPr>
      <a:endParaRPr lang="sv-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sv-SE"/>
              <a:t>Andel nya bostäder </a:t>
            </a:r>
            <a:r>
              <a:rPr lang="sv-SE">
                <a:solidFill>
                  <a:schemeClr val="tx1">
                    <a:lumMod val="65000"/>
                    <a:lumOff val="35000"/>
                  </a:schemeClr>
                </a:solidFill>
              </a:rPr>
              <a:t>– jfr Bostadsförsörjningsplan</a:t>
            </a:r>
          </a:p>
        </c:rich>
      </c:tx>
      <c:layout>
        <c:manualLayout>
          <c:xMode val="edge"/>
          <c:yMode val="edge"/>
          <c:x val="1.4244593620214524E-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Antal bostäder</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912A-4E17-849D-D1DE3D2FEE95}"/>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912A-4E17-849D-D1DE3D2FEE95}"/>
              </c:ext>
            </c:extLst>
          </c:dPt>
          <c:dPt>
            <c:idx val="2"/>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5-912A-4E17-849D-D1DE3D2FEE95}"/>
              </c:ext>
            </c:extLst>
          </c:dPt>
          <c:dLbls>
            <c:dLbl>
              <c:idx val="0"/>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baseline="0"/>
                      <a:t>Kungsbacka </a:t>
                    </a:r>
                    <a:r>
                      <a:rPr lang="en-US" baseline="0" err="1"/>
                      <a:t>stad</a:t>
                    </a:r>
                    <a:r>
                      <a:rPr lang="en-US" baseline="0"/>
                      <a:t>
</a:t>
                    </a:r>
                    <a:fld id="{23888B40-395D-45A0-94D4-400D926CDF01}" type="PERCENTAGE">
                      <a:rPr lang="en-US" baseline="0"/>
                      <a:pPr>
                        <a:defRPr/>
                      </a:pPr>
                      <a:t>[PROCENT]</a:t>
                    </a:fld>
                    <a:endParaRPr lang="en-US" baseline="0"/>
                  </a:p>
                </c:rich>
              </c:tx>
              <c:spPr>
                <a:solidFill>
                  <a:srgbClr val="FFFFFF"/>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58104"/>
                        <a:gd name="adj2" fmla="val -11334"/>
                      </a:avLst>
                    </a:prstGeom>
                    <a:noFill/>
                    <a:ln>
                      <a:noFill/>
                    </a:ln>
                  </c15:spPr>
                  <c15:dlblFieldTable/>
                  <c15:showDataLabelsRange val="0"/>
                </c:ext>
                <c:ext xmlns:c16="http://schemas.microsoft.com/office/drawing/2014/chart" uri="{C3380CC4-5D6E-409C-BE32-E72D297353CC}">
                  <c16:uniqueId val="{00000001-912A-4E17-849D-D1DE3D2FEE95}"/>
                </c:ext>
              </c:extLst>
            </c:dLbl>
            <c:dLbl>
              <c:idx val="1"/>
              <c:layout>
                <c:manualLayout>
                  <c:x val="-1.8155995481405566E-2"/>
                  <c:y val="-4.1724424957401536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baseline="0"/>
                      <a:t>Åsa och Anneberg </a:t>
                    </a:r>
                    <a:fld id="{4B37542F-9016-4883-B495-F82332B34C64}" type="PERCENTAGE">
                      <a:rPr lang="en-US" baseline="0" smtClean="0"/>
                      <a:pPr>
                        <a:defRPr/>
                      </a:pPr>
                      <a:t>[PROCENT]</a:t>
                    </a:fld>
                    <a:endParaRPr lang="en-US" baseline="0"/>
                  </a:p>
                </c:rich>
              </c:tx>
              <c:spPr>
                <a:solidFill>
                  <a:srgbClr val="FFFFFF"/>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55558"/>
                        <a:gd name="adj2" fmla="val -91540"/>
                      </a:avLst>
                    </a:prstGeom>
                    <a:noFill/>
                    <a:ln>
                      <a:noFill/>
                    </a:ln>
                  </c15:spPr>
                  <c15:dlblFieldTable/>
                  <c15:showDataLabelsRange val="0"/>
                </c:ext>
                <c:ext xmlns:c16="http://schemas.microsoft.com/office/drawing/2014/chart" uri="{C3380CC4-5D6E-409C-BE32-E72D297353CC}">
                  <c16:uniqueId val="{00000003-912A-4E17-849D-D1DE3D2FEE95}"/>
                </c:ext>
              </c:extLst>
            </c:dLbl>
            <c:dLbl>
              <c:idx val="2"/>
              <c:layout>
                <c:manualLayout>
                  <c:x val="-3.4661445919046872E-2"/>
                  <c:y val="5.960632136771629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12A-4E17-849D-D1DE3D2FEE95}"/>
                </c:ext>
              </c:extLst>
            </c:dLbl>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Blad1!$A$2:$A$4</c:f>
              <c:strCache>
                <c:ptCount val="3"/>
                <c:pt idx="0">
                  <c:v>Kungsbacka stad</c:v>
                </c:pt>
                <c:pt idx="1">
                  <c:v>Åsa och Anneberg</c:v>
                </c:pt>
                <c:pt idx="2">
                  <c:v>Övriga orter</c:v>
                </c:pt>
              </c:strCache>
            </c:strRef>
          </c:cat>
          <c:val>
            <c:numRef>
              <c:f>Blad1!$B$2:$B$4</c:f>
              <c:numCache>
                <c:formatCode>General</c:formatCode>
                <c:ptCount val="3"/>
                <c:pt idx="0">
                  <c:v>300</c:v>
                </c:pt>
                <c:pt idx="1">
                  <c:v>75</c:v>
                </c:pt>
                <c:pt idx="2">
                  <c:v>125</c:v>
                </c:pt>
              </c:numCache>
            </c:numRef>
          </c:val>
          <c:extLst>
            <c:ext xmlns:c16="http://schemas.microsoft.com/office/drawing/2014/chart" uri="{C3380CC4-5D6E-409C-BE32-E72D297353CC}">
              <c16:uniqueId val="{00000006-912A-4E17-849D-D1DE3D2FEE95}"/>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sz="1800" cap="none" dirty="0"/>
              <a:t>PÅGÅENDE DETALJPLANER</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Blad1!$F$1</c:f>
              <c:strCache>
                <c:ptCount val="1"/>
                <c:pt idx="0">
                  <c:v>pågående detaljplaner</c:v>
                </c:pt>
              </c:strCache>
            </c:strRef>
          </c:tx>
          <c:spPr>
            <a:solidFill>
              <a:schemeClr val="accent6">
                <a:lumMod val="75000"/>
              </a:schemeClr>
            </a:solidFill>
          </c:spPr>
          <c:dPt>
            <c:idx val="0"/>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BB3-48BD-B908-5E2FFE069F19}"/>
              </c:ext>
            </c:extLst>
          </c:dPt>
          <c:dPt>
            <c:idx val="1"/>
            <c:bubble3D val="0"/>
            <c:spPr>
              <a:solidFill>
                <a:schemeClr val="accent6">
                  <a:lumMod val="60000"/>
                  <a:lumOff val="4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BB3-48BD-B908-5E2FFE069F19}"/>
              </c:ext>
            </c:extLst>
          </c:dPt>
          <c:dPt>
            <c:idx val="2"/>
            <c:bubble3D val="0"/>
            <c:spPr>
              <a:solidFill>
                <a:schemeClr val="accent6">
                  <a:lumMod val="20000"/>
                  <a:lumOff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BB3-48BD-B908-5E2FFE069F19}"/>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extLst>
                <c:ext xmlns:c16="http://schemas.microsoft.com/office/drawing/2014/chart" uri="{C3380CC4-5D6E-409C-BE32-E72D297353CC}">
                  <c16:uniqueId val="{00000001-1BB3-48BD-B908-5E2FFE069F19}"/>
                </c:ext>
              </c:extLst>
            </c:dLbl>
            <c:dLbl>
              <c:idx val="1"/>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extLst>
                <c:ext xmlns:c15="http://schemas.microsoft.com/office/drawing/2012/chart" uri="{CE6537A1-D6FC-4f65-9D91-7224C49458BB}">
                  <c15:layout>
                    <c:manualLayout>
                      <c:w val="0.25899636070225779"/>
                      <c:h val="0.13816796188556288"/>
                    </c:manualLayout>
                  </c15:layout>
                </c:ext>
                <c:ext xmlns:c16="http://schemas.microsoft.com/office/drawing/2014/chart" uri="{C3380CC4-5D6E-409C-BE32-E72D297353CC}">
                  <c16:uniqueId val="{00000003-1BB3-48BD-B908-5E2FFE069F19}"/>
                </c:ext>
              </c:extLst>
            </c:dLbl>
            <c:dLbl>
              <c:idx val="2"/>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extLst>
                <c:ext xmlns:c16="http://schemas.microsoft.com/office/drawing/2014/chart" uri="{C3380CC4-5D6E-409C-BE32-E72D297353CC}">
                  <c16:uniqueId val="{00000005-1BB3-48BD-B908-5E2FFE069F19}"/>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Blad1!$E$2:$E$4</c:f>
              <c:strCache>
                <c:ptCount val="3"/>
                <c:pt idx="0">
                  <c:v>Kungsbacka</c:v>
                </c:pt>
                <c:pt idx="1">
                  <c:v>Åsa och Anneberg</c:v>
                </c:pt>
                <c:pt idx="2">
                  <c:v>Övriga orter</c:v>
                </c:pt>
              </c:strCache>
            </c:strRef>
          </c:cat>
          <c:val>
            <c:numRef>
              <c:f>Blad1!$F$2:$F$4</c:f>
              <c:numCache>
                <c:formatCode>General</c:formatCode>
                <c:ptCount val="3"/>
                <c:pt idx="0">
                  <c:v>2500</c:v>
                </c:pt>
                <c:pt idx="1">
                  <c:v>860</c:v>
                </c:pt>
                <c:pt idx="2">
                  <c:v>640</c:v>
                </c:pt>
              </c:numCache>
            </c:numRef>
          </c:val>
          <c:extLst>
            <c:ext xmlns:c16="http://schemas.microsoft.com/office/drawing/2014/chart" uri="{C3380CC4-5D6E-409C-BE32-E72D297353CC}">
              <c16:uniqueId val="{00000006-1BB3-48BD-B908-5E2FFE069F19}"/>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Blad1!$B$16</c:f>
              <c:strCache>
                <c:ptCount val="1"/>
                <c:pt idx="0">
                  <c:v>Bostadsförsörjningsplan</c:v>
                </c:pt>
              </c:strCache>
            </c:strRef>
          </c:tx>
          <c:dPt>
            <c:idx val="0"/>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5F7-4BFE-BF25-959F06C06E6A}"/>
              </c:ext>
            </c:extLst>
          </c:dPt>
          <c:dPt>
            <c:idx val="1"/>
            <c:bubble3D val="0"/>
            <c:spPr>
              <a:solidFill>
                <a:schemeClr val="accent6">
                  <a:lumMod val="60000"/>
                  <a:lumOff val="4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5F7-4BFE-BF25-959F06C06E6A}"/>
              </c:ext>
            </c:extLst>
          </c:dPt>
          <c:dPt>
            <c:idx val="2"/>
            <c:bubble3D val="0"/>
            <c:spPr>
              <a:solidFill>
                <a:schemeClr val="accent6">
                  <a:lumMod val="20000"/>
                  <a:lumOff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5F7-4BFE-BF25-959F06C06E6A}"/>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extLst>
                <c:ext xmlns:c16="http://schemas.microsoft.com/office/drawing/2014/chart" uri="{C3380CC4-5D6E-409C-BE32-E72D297353CC}">
                  <c16:uniqueId val="{00000001-15F7-4BFE-BF25-959F06C06E6A}"/>
                </c:ext>
              </c:extLst>
            </c:dLbl>
            <c:dLbl>
              <c:idx val="1"/>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extLst>
                <c:ext xmlns:c16="http://schemas.microsoft.com/office/drawing/2014/chart" uri="{C3380CC4-5D6E-409C-BE32-E72D297353CC}">
                  <c16:uniqueId val="{00000003-15F7-4BFE-BF25-959F06C06E6A}"/>
                </c:ext>
              </c:extLst>
            </c:dLbl>
            <c:dLbl>
              <c:idx val="2"/>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extLst>
                <c:ext xmlns:c16="http://schemas.microsoft.com/office/drawing/2014/chart" uri="{C3380CC4-5D6E-409C-BE32-E72D297353CC}">
                  <c16:uniqueId val="{00000005-15F7-4BFE-BF25-959F06C06E6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Blad1!$A$17:$A$19</c:f>
              <c:strCache>
                <c:ptCount val="3"/>
                <c:pt idx="0">
                  <c:v>Kungsbacka</c:v>
                </c:pt>
                <c:pt idx="1">
                  <c:v>Åsa och Anneberg</c:v>
                </c:pt>
                <c:pt idx="2">
                  <c:v>Övriga orter</c:v>
                </c:pt>
              </c:strCache>
            </c:strRef>
          </c:cat>
          <c:val>
            <c:numRef>
              <c:f>Blad1!$B$17:$B$19</c:f>
              <c:numCache>
                <c:formatCode>General</c:formatCode>
                <c:ptCount val="3"/>
                <c:pt idx="0">
                  <c:v>300</c:v>
                </c:pt>
                <c:pt idx="1">
                  <c:v>125</c:v>
                </c:pt>
                <c:pt idx="2">
                  <c:v>75</c:v>
                </c:pt>
              </c:numCache>
            </c:numRef>
          </c:val>
          <c:extLst>
            <c:ext xmlns:c16="http://schemas.microsoft.com/office/drawing/2014/chart" uri="{C3380CC4-5D6E-409C-BE32-E72D297353CC}">
              <c16:uniqueId val="{00000006-15F7-4BFE-BF25-959F06C06E6A}"/>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Blad1!$B$37</c:f>
              <c:strCache>
                <c:ptCount val="1"/>
                <c:pt idx="0">
                  <c:v>planreserv</c:v>
                </c:pt>
              </c:strCache>
            </c:strRef>
          </c:tx>
          <c:dPt>
            <c:idx val="0"/>
            <c:bubble3D val="0"/>
            <c:spPr>
              <a:solidFill>
                <a:schemeClr val="accent6">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527-4139-9CED-93C9195C647D}"/>
              </c:ext>
            </c:extLst>
          </c:dPt>
          <c:dPt>
            <c:idx val="1"/>
            <c:bubble3D val="0"/>
            <c:spPr>
              <a:solidFill>
                <a:schemeClr val="accent6">
                  <a:lumMod val="60000"/>
                  <a:lumOff val="4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527-4139-9CED-93C9195C647D}"/>
              </c:ext>
            </c:extLst>
          </c:dPt>
          <c:dPt>
            <c:idx val="2"/>
            <c:bubble3D val="0"/>
            <c:spPr>
              <a:solidFill>
                <a:schemeClr val="accent6">
                  <a:lumMod val="20000"/>
                  <a:lumOff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527-4139-9CED-93C9195C647D}"/>
              </c:ext>
            </c:extLst>
          </c:dPt>
          <c:dLbls>
            <c:dLbl>
              <c:idx val="0"/>
              <c:layout>
                <c:manualLayout>
                  <c:x val="-0.49468148689972807"/>
                  <c:y val="-0.16187489336137584"/>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tx1"/>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layout>
                    <c:manualLayout>
                      <c:w val="0.2439262820857889"/>
                      <c:h val="0.2172804291450956"/>
                    </c:manualLayout>
                  </c15:layout>
                </c:ext>
                <c:ext xmlns:c16="http://schemas.microsoft.com/office/drawing/2014/chart" uri="{C3380CC4-5D6E-409C-BE32-E72D297353CC}">
                  <c16:uniqueId val="{00000001-7527-4139-9CED-93C9195C647D}"/>
                </c:ext>
              </c:extLst>
            </c:dLbl>
            <c:dLbl>
              <c:idx val="1"/>
              <c:layout>
                <c:manualLayout>
                  <c:x val="-2.2717632138220013E-3"/>
                  <c:y val="0.13102619926269057"/>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tx1"/>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layout>
                    <c:manualLayout>
                      <c:w val="0.37589805757301054"/>
                      <c:h val="0.2172804291450956"/>
                    </c:manualLayout>
                  </c15:layout>
                </c:ext>
                <c:ext xmlns:c16="http://schemas.microsoft.com/office/drawing/2014/chart" uri="{C3380CC4-5D6E-409C-BE32-E72D297353CC}">
                  <c16:uniqueId val="{00000003-7527-4139-9CED-93C9195C647D}"/>
                </c:ext>
              </c:extLst>
            </c:dLbl>
            <c:dLbl>
              <c:idx val="2"/>
              <c:layout>
                <c:manualLayout>
                  <c:x val="-6.7155521199606411E-2"/>
                  <c:y val="1.8915069446677474E-7"/>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spc="0" baseline="0">
                      <a:solidFill>
                        <a:schemeClr val="tx1"/>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layout>
                    <c:manualLayout>
                      <c:w val="0.33631462106416837"/>
                      <c:h val="0.17404058038999087"/>
                    </c:manualLayout>
                  </c15:layout>
                </c:ext>
                <c:ext xmlns:c16="http://schemas.microsoft.com/office/drawing/2014/chart" uri="{C3380CC4-5D6E-409C-BE32-E72D297353CC}">
                  <c16:uniqueId val="{00000005-7527-4139-9CED-93C9195C647D}"/>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tx1"/>
                    </a:solidFill>
                    <a:latin typeface="+mn-lt"/>
                    <a:ea typeface="+mn-ea"/>
                    <a:cs typeface="+mn-cs"/>
                  </a:defRPr>
                </a:pPr>
                <a:endParaRPr lang="sv-S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Blad1!$A$38:$A$40</c:f>
              <c:strCache>
                <c:ptCount val="3"/>
                <c:pt idx="0">
                  <c:v>Kungsbacka</c:v>
                </c:pt>
                <c:pt idx="1">
                  <c:v>Åsa och Anneberg</c:v>
                </c:pt>
                <c:pt idx="2">
                  <c:v>Övriga orter</c:v>
                </c:pt>
              </c:strCache>
            </c:strRef>
          </c:cat>
          <c:val>
            <c:numRef>
              <c:f>Blad1!$B$38:$B$40</c:f>
              <c:numCache>
                <c:formatCode>General</c:formatCode>
                <c:ptCount val="3"/>
                <c:pt idx="0">
                  <c:v>1500</c:v>
                </c:pt>
                <c:pt idx="1">
                  <c:v>85</c:v>
                </c:pt>
                <c:pt idx="2">
                  <c:v>100</c:v>
                </c:pt>
              </c:numCache>
            </c:numRef>
          </c:val>
          <c:extLst>
            <c:ext xmlns:c16="http://schemas.microsoft.com/office/drawing/2014/chart" uri="{C3380CC4-5D6E-409C-BE32-E72D297353CC}">
              <c16:uniqueId val="{00000006-7527-4139-9CED-93C9195C647D}"/>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04445539319595"/>
          <c:y val="0.14741616571304408"/>
          <c:w val="0.79249800634270262"/>
          <c:h val="0.74345052716530957"/>
        </c:manualLayout>
      </c:layout>
      <c:barChart>
        <c:barDir val="col"/>
        <c:grouping val="stacked"/>
        <c:varyColors val="0"/>
        <c:ser>
          <c:idx val="0"/>
          <c:order val="0"/>
          <c:tx>
            <c:strRef>
              <c:f>Blad1!$E$2</c:f>
              <c:strCache>
                <c:ptCount val="1"/>
                <c:pt idx="0">
                  <c:v>Ja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sv-S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Blad1!$D$3:$D$5</c:f>
              <c:numCache>
                <c:formatCode>General</c:formatCode>
                <c:ptCount val="3"/>
                <c:pt idx="0">
                  <c:v>2022</c:v>
                </c:pt>
                <c:pt idx="1">
                  <c:v>2023</c:v>
                </c:pt>
                <c:pt idx="2">
                  <c:v>2024</c:v>
                </c:pt>
              </c:numCache>
            </c:numRef>
          </c:cat>
          <c:val>
            <c:numRef>
              <c:f>Blad1!$E$3:$E$5</c:f>
              <c:numCache>
                <c:formatCode>General</c:formatCode>
                <c:ptCount val="3"/>
                <c:pt idx="0">
                  <c:v>49</c:v>
                </c:pt>
                <c:pt idx="1">
                  <c:v>24</c:v>
                </c:pt>
                <c:pt idx="2">
                  <c:v>29</c:v>
                </c:pt>
              </c:numCache>
            </c:numRef>
          </c:val>
          <c:extLst>
            <c:ext xmlns:c16="http://schemas.microsoft.com/office/drawing/2014/chart" uri="{C3380CC4-5D6E-409C-BE32-E72D297353CC}">
              <c16:uniqueId val="{00000000-6222-414B-B1F6-3ADD8E5EFBE2}"/>
            </c:ext>
          </c:extLst>
        </c:ser>
        <c:ser>
          <c:idx val="1"/>
          <c:order val="1"/>
          <c:tx>
            <c:strRef>
              <c:f>Blad1!$F$2</c:f>
              <c:strCache>
                <c:ptCount val="1"/>
                <c:pt idx="0">
                  <c:v>Nej</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sv-S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Blad1!$D$3:$D$5</c:f>
              <c:numCache>
                <c:formatCode>General</c:formatCode>
                <c:ptCount val="3"/>
                <c:pt idx="0">
                  <c:v>2022</c:v>
                </c:pt>
                <c:pt idx="1">
                  <c:v>2023</c:v>
                </c:pt>
                <c:pt idx="2">
                  <c:v>2024</c:v>
                </c:pt>
              </c:numCache>
            </c:numRef>
          </c:cat>
          <c:val>
            <c:numRef>
              <c:f>Blad1!$F$3:$F$5</c:f>
              <c:numCache>
                <c:formatCode>General</c:formatCode>
                <c:ptCount val="3"/>
                <c:pt idx="0">
                  <c:v>91</c:v>
                </c:pt>
                <c:pt idx="1">
                  <c:v>48</c:v>
                </c:pt>
                <c:pt idx="2">
                  <c:v>38</c:v>
                </c:pt>
              </c:numCache>
            </c:numRef>
          </c:val>
          <c:extLst>
            <c:ext xmlns:c16="http://schemas.microsoft.com/office/drawing/2014/chart" uri="{C3380CC4-5D6E-409C-BE32-E72D297353CC}">
              <c16:uniqueId val="{00000001-6222-414B-B1F6-3ADD8E5EFBE2}"/>
            </c:ext>
          </c:extLst>
        </c:ser>
        <c:ser>
          <c:idx val="2"/>
          <c:order val="2"/>
          <c:tx>
            <c:strRef>
              <c:f>Blad1!$G$2</c:f>
              <c:strCache>
                <c:ptCount val="1"/>
                <c:pt idx="0">
                  <c:v>Återtagen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sv-S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Blad1!$D$3:$D$5</c:f>
              <c:numCache>
                <c:formatCode>General</c:formatCode>
                <c:ptCount val="3"/>
                <c:pt idx="0">
                  <c:v>2022</c:v>
                </c:pt>
                <c:pt idx="1">
                  <c:v>2023</c:v>
                </c:pt>
                <c:pt idx="2">
                  <c:v>2024</c:v>
                </c:pt>
              </c:numCache>
            </c:numRef>
          </c:cat>
          <c:val>
            <c:numRef>
              <c:f>Blad1!$G$3:$G$5</c:f>
              <c:numCache>
                <c:formatCode>General</c:formatCode>
                <c:ptCount val="3"/>
                <c:pt idx="0">
                  <c:v>22</c:v>
                </c:pt>
                <c:pt idx="1">
                  <c:v>18</c:v>
                </c:pt>
                <c:pt idx="2">
                  <c:v>29</c:v>
                </c:pt>
              </c:numCache>
            </c:numRef>
          </c:val>
          <c:extLst>
            <c:ext xmlns:c16="http://schemas.microsoft.com/office/drawing/2014/chart" uri="{C3380CC4-5D6E-409C-BE32-E72D297353CC}">
              <c16:uniqueId val="{00000002-6222-414B-B1F6-3ADD8E5EFBE2}"/>
            </c:ext>
          </c:extLst>
        </c:ser>
        <c:dLbls>
          <c:dLblPos val="ctr"/>
          <c:showLegendKey val="0"/>
          <c:showVal val="1"/>
          <c:showCatName val="0"/>
          <c:showSerName val="0"/>
          <c:showPercent val="0"/>
          <c:showBubbleSize val="0"/>
        </c:dLbls>
        <c:gapWidth val="79"/>
        <c:overlap val="100"/>
        <c:axId val="1908399903"/>
        <c:axId val="1908402783"/>
      </c:barChart>
      <c:catAx>
        <c:axId val="1908399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sv-SE"/>
          </a:p>
        </c:txPr>
        <c:crossAx val="1908402783"/>
        <c:crosses val="autoZero"/>
        <c:auto val="1"/>
        <c:lblAlgn val="ctr"/>
        <c:lblOffset val="100"/>
        <c:noMultiLvlLbl val="0"/>
      </c:catAx>
      <c:valAx>
        <c:axId val="1908402783"/>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sv-SE"/>
                  <a:t>Antal inkomna ansökaningar om förhandsbesked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sv-SE"/>
            </a:p>
          </c:txPr>
        </c:title>
        <c:numFmt formatCode="General" sourceLinked="1"/>
        <c:majorTickMark val="none"/>
        <c:minorTickMark val="none"/>
        <c:tickLblPos val="nextTo"/>
        <c:crossAx val="19083999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showDLblsOverMax val="0"/>
  </c:chart>
  <c:spPr>
    <a:noFill/>
    <a:ln>
      <a:noFill/>
    </a:ln>
    <a:effectLst/>
  </c:spPr>
  <c:txPr>
    <a:bodyPr/>
    <a:lstStyle/>
    <a:p>
      <a:pPr>
        <a:defRPr/>
      </a:pPr>
      <a:endParaRPr lang="sv-S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sv-SE"/>
        </a:p>
      </c:txPr>
    </c:title>
    <c:autoTitleDeleted val="0"/>
    <c:plotArea>
      <c:layout/>
      <c:pieChart>
        <c:varyColors val="1"/>
        <c:ser>
          <c:idx val="0"/>
          <c:order val="0"/>
          <c:tx>
            <c:strRef>
              <c:f>Blad1!$B$1</c:f>
              <c:strCache>
                <c:ptCount val="1"/>
                <c:pt idx="0">
                  <c:v>Beviljade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2A9-4DB7-A92F-F09436DCB2A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2A9-4DB7-A92F-F09436DCB2A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2A9-4DB7-A92F-F09436DCB2A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2A9-4DB7-A92F-F09436DCB2A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2A9-4DB7-A92F-F09436DCB2A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2A9-4DB7-A92F-F09436DCB2A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2A9-4DB7-A92F-F09436DCB2A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2A9-4DB7-A92F-F09436DCB2A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2A9-4DB7-A92F-F09436DCB2A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2A9-4DB7-A92F-F09436DCB2A0}"/>
              </c:ext>
            </c:extLst>
          </c:dPt>
          <c:cat>
            <c:strRef>
              <c:f>Blad1!$A$2:$A$7</c:f>
              <c:strCache>
                <c:ptCount val="6"/>
                <c:pt idx="0">
                  <c:v>Inom ort</c:v>
                </c:pt>
                <c:pt idx="1">
                  <c:v>Kustbygd</c:v>
                </c:pt>
                <c:pt idx="2">
                  <c:v>Landsbygd</c:v>
                </c:pt>
                <c:pt idx="3">
                  <c:v>Grön infrastruktur</c:v>
                </c:pt>
                <c:pt idx="4">
                  <c:v>Framtida ort</c:v>
                </c:pt>
                <c:pt idx="5">
                  <c:v>Landsbygdutveckling </c:v>
                </c:pt>
              </c:strCache>
            </c:strRef>
          </c:cat>
          <c:val>
            <c:numRef>
              <c:f>Blad1!$B$2:$B$11</c:f>
              <c:numCache>
                <c:formatCode>General</c:formatCode>
                <c:ptCount val="10"/>
                <c:pt idx="0">
                  <c:v>14</c:v>
                </c:pt>
                <c:pt idx="1">
                  <c:v>19</c:v>
                </c:pt>
                <c:pt idx="2">
                  <c:v>16</c:v>
                </c:pt>
                <c:pt idx="3">
                  <c:v>14</c:v>
                </c:pt>
                <c:pt idx="4">
                  <c:v>2</c:v>
                </c:pt>
                <c:pt idx="5">
                  <c:v>37</c:v>
                </c:pt>
              </c:numCache>
            </c:numRef>
          </c:val>
          <c:extLst>
            <c:ext xmlns:c16="http://schemas.microsoft.com/office/drawing/2014/chart" uri="{C3380CC4-5D6E-409C-BE32-E72D297353CC}">
              <c16:uniqueId val="{00000000-58D6-4A6C-8F92-08942E8685D3}"/>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6"/>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b="1" err="1">
                <a:solidFill>
                  <a:schemeClr val="tx1"/>
                </a:solidFill>
              </a:rPr>
              <a:t>Förhandsbesked</a:t>
            </a:r>
            <a:r>
              <a:rPr lang="en-US" sz="2400" b="1">
                <a:solidFill>
                  <a:schemeClr val="tx1"/>
                </a:solidFill>
              </a:rPr>
              <a:t>, </a:t>
            </a:r>
            <a:r>
              <a:rPr lang="en-US" sz="2400" b="1" err="1">
                <a:solidFill>
                  <a:schemeClr val="tx1"/>
                </a:solidFill>
              </a:rPr>
              <a:t>alla</a:t>
            </a:r>
            <a:r>
              <a:rPr lang="en-US" sz="2400" b="1" baseline="0">
                <a:solidFill>
                  <a:schemeClr val="tx1"/>
                </a:solidFill>
              </a:rPr>
              <a:t> </a:t>
            </a:r>
            <a:endParaRPr lang="en-US" sz="2400" b="1">
              <a:solidFill>
                <a:schemeClr val="tx1"/>
              </a:solidFill>
            </a:endParaRP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Blad1!$B$1</c:f>
              <c:strCache>
                <c:ptCount val="1"/>
                <c:pt idx="0">
                  <c:v>Antal</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EB05-463E-B398-20BFA92567D5}"/>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EB05-463E-B398-20BFA92567D5}"/>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EB05-463E-B398-20BFA92567D5}"/>
              </c:ext>
            </c:extLst>
          </c:dPt>
          <c:dLbls>
            <c:dLbl>
              <c:idx val="0"/>
              <c:layout>
                <c:manualLayout>
                  <c:x val="7.2916666666666768E-2"/>
                  <c:y val="-4.492187500000002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B05-463E-B398-20BFA92567D5}"/>
                </c:ext>
              </c:extLst>
            </c:dLbl>
            <c:dLbl>
              <c:idx val="1"/>
              <c:layout>
                <c:manualLayout>
                  <c:x val="-2.0833333333333287E-2"/>
                  <c:y val="3.906249999999985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B05-463E-B398-20BFA92567D5}"/>
                </c:ext>
              </c:extLst>
            </c:dLbl>
            <c:dLbl>
              <c:idx val="2"/>
              <c:layout>
                <c:manualLayout>
                  <c:x val="-6.2286385879661961E-2"/>
                  <c:y val="3.5481567437293582E-2"/>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2253"/>
                        <a:gd name="adj2" fmla="val 107936"/>
                      </a:avLst>
                    </a:prstGeom>
                    <a:noFill/>
                    <a:ln>
                      <a:noFill/>
                    </a:ln>
                  </c15:spPr>
                </c:ext>
                <c:ext xmlns:c16="http://schemas.microsoft.com/office/drawing/2014/chart" uri="{C3380CC4-5D6E-409C-BE32-E72D297353CC}">
                  <c16:uniqueId val="{00000005-EB05-463E-B398-20BFA92567D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Blad1!$A$2:$A$4</c:f>
              <c:strCache>
                <c:ptCount val="2"/>
                <c:pt idx="0">
                  <c:v>Ja</c:v>
                </c:pt>
                <c:pt idx="1">
                  <c:v>Nej</c:v>
                </c:pt>
              </c:strCache>
            </c:strRef>
          </c:cat>
          <c:val>
            <c:numRef>
              <c:f>Blad1!$B$2:$B$4</c:f>
              <c:numCache>
                <c:formatCode>General</c:formatCode>
                <c:ptCount val="3"/>
                <c:pt idx="0">
                  <c:v>102</c:v>
                </c:pt>
                <c:pt idx="1">
                  <c:v>177</c:v>
                </c:pt>
              </c:numCache>
            </c:numRef>
          </c:val>
          <c:extLst>
            <c:ext xmlns:c16="http://schemas.microsoft.com/office/drawing/2014/chart" uri="{C3380CC4-5D6E-409C-BE32-E72D297353CC}">
              <c16:uniqueId val="{00000006-EB05-463E-B398-20BFA92567D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60000"/>
      </a:srgbClr>
    </a:solidFill>
    <a:ln>
      <a:noFill/>
    </a:ln>
    <a:effectLst/>
  </c:spPr>
  <c:txPr>
    <a:bodyPr/>
    <a:lstStyle/>
    <a:p>
      <a:pPr>
        <a:defRPr/>
      </a:pPr>
      <a:endParaRPr lang="sv-S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b="1" err="1">
                <a:solidFill>
                  <a:schemeClr val="tx1"/>
                </a:solidFill>
              </a:rPr>
              <a:t>Förhandsbesked</a:t>
            </a:r>
            <a:r>
              <a:rPr lang="en-US" sz="2400" b="1" baseline="0">
                <a:solidFill>
                  <a:schemeClr val="tx1"/>
                </a:solidFill>
              </a:rPr>
              <a:t> </a:t>
            </a:r>
            <a:r>
              <a:rPr lang="en-US" sz="2400" b="1" baseline="0" err="1">
                <a:solidFill>
                  <a:schemeClr val="tx1"/>
                </a:solidFill>
              </a:rPr>
              <a:t>inom</a:t>
            </a:r>
            <a:r>
              <a:rPr lang="en-US" sz="2400" b="1" baseline="0">
                <a:solidFill>
                  <a:schemeClr val="tx1"/>
                </a:solidFill>
              </a:rPr>
              <a:t> ort</a:t>
            </a:r>
            <a:endParaRPr lang="en-US" sz="2400" b="1">
              <a:solidFill>
                <a:schemeClr val="tx1"/>
              </a:solidFill>
            </a:endParaRP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Blad1!$B$1</c:f>
              <c:strCache>
                <c:ptCount val="1"/>
                <c:pt idx="0">
                  <c:v>Antal</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5FD1-4C3C-8375-D72E16279938}"/>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5FD1-4C3C-8375-D72E16279938}"/>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5-5FD1-4C3C-8375-D72E16279938}"/>
              </c:ext>
            </c:extLst>
          </c:dPt>
          <c:dLbls>
            <c:dLbl>
              <c:idx val="0"/>
              <c:layout>
                <c:manualLayout>
                  <c:x val="0.12311683588901684"/>
                  <c:y val="4.9007026179212203E-2"/>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83117"/>
                        <a:gd name="adj2" fmla="val 61738"/>
                      </a:avLst>
                    </a:prstGeom>
                    <a:noFill/>
                    <a:ln>
                      <a:noFill/>
                    </a:ln>
                  </c15:spPr>
                </c:ext>
                <c:ext xmlns:c16="http://schemas.microsoft.com/office/drawing/2014/chart" uri="{C3380CC4-5D6E-409C-BE32-E72D297353CC}">
                  <c16:uniqueId val="{00000001-5FD1-4C3C-8375-D72E16279938}"/>
                </c:ext>
              </c:extLst>
            </c:dLbl>
            <c:dLbl>
              <c:idx val="1"/>
              <c:layout>
                <c:manualLayout>
                  <c:x val="-0.12601459060438563"/>
                  <c:y val="-8.7255709567590434E-2"/>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39547"/>
                        <a:gd name="adj2" fmla="val -80416"/>
                      </a:avLst>
                    </a:prstGeom>
                    <a:noFill/>
                    <a:ln>
                      <a:noFill/>
                    </a:ln>
                  </c15:spPr>
                </c:ext>
                <c:ext xmlns:c16="http://schemas.microsoft.com/office/drawing/2014/chart" uri="{C3380CC4-5D6E-409C-BE32-E72D297353CC}">
                  <c16:uniqueId val="{00000003-5FD1-4C3C-8375-D72E16279938}"/>
                </c:ext>
              </c:extLst>
            </c:dLbl>
            <c:dLbl>
              <c:idx val="2"/>
              <c:layout>
                <c:manualLayout>
                  <c:x val="-6.2286385879661961E-2"/>
                  <c:y val="3.5481567437293582E-2"/>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sv-S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2253"/>
                        <a:gd name="adj2" fmla="val 107936"/>
                      </a:avLst>
                    </a:prstGeom>
                    <a:noFill/>
                    <a:ln>
                      <a:noFill/>
                    </a:ln>
                  </c15:spPr>
                </c:ext>
                <c:ext xmlns:c16="http://schemas.microsoft.com/office/drawing/2014/chart" uri="{C3380CC4-5D6E-409C-BE32-E72D297353CC}">
                  <c16:uniqueId val="{00000005-5FD1-4C3C-8375-D72E16279938}"/>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sv-S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Blad1!$A$2:$A$4</c:f>
              <c:strCache>
                <c:ptCount val="2"/>
                <c:pt idx="0">
                  <c:v>Ja</c:v>
                </c:pt>
                <c:pt idx="1">
                  <c:v>Nej</c:v>
                </c:pt>
              </c:strCache>
            </c:strRef>
          </c:cat>
          <c:val>
            <c:numRef>
              <c:f>Blad1!$B$2:$B$4</c:f>
              <c:numCache>
                <c:formatCode>General</c:formatCode>
                <c:ptCount val="3"/>
                <c:pt idx="0">
                  <c:v>14</c:v>
                </c:pt>
                <c:pt idx="1">
                  <c:v>60</c:v>
                </c:pt>
              </c:numCache>
            </c:numRef>
          </c:val>
          <c:extLst>
            <c:ext xmlns:c16="http://schemas.microsoft.com/office/drawing/2014/chart" uri="{C3380CC4-5D6E-409C-BE32-E72D297353CC}">
              <c16:uniqueId val="{00000006-5FD1-4C3C-8375-D72E1627993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60000"/>
      </a:srgbClr>
    </a:solidFill>
    <a:ln>
      <a:noFill/>
    </a:ln>
    <a:effectLst/>
  </c:spPr>
  <c:txPr>
    <a:bodyPr/>
    <a:lstStyle/>
    <a:p>
      <a:pPr>
        <a:defRPr/>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1097280" eaLnBrk="1" fontAlgn="auto" hangingPunct="1">
              <a:spcBef>
                <a:spcPts val="0"/>
              </a:spcBef>
              <a:spcAft>
                <a:spcPts val="0"/>
              </a:spcAft>
              <a:defRPr sz="1200">
                <a:latin typeface="+mn-lt"/>
              </a:defRPr>
            </a:lvl1pPr>
          </a:lstStyle>
          <a:p>
            <a:pPr>
              <a:defRPr/>
            </a:pPr>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1097280" eaLnBrk="1" fontAlgn="auto" hangingPunct="1">
              <a:spcBef>
                <a:spcPts val="0"/>
              </a:spcBef>
              <a:spcAft>
                <a:spcPts val="0"/>
              </a:spcAft>
              <a:defRPr sz="1200" smtClean="0">
                <a:latin typeface="+mn-lt"/>
              </a:defRPr>
            </a:lvl1pPr>
          </a:lstStyle>
          <a:p>
            <a:pPr>
              <a:defRPr/>
            </a:pPr>
            <a:fld id="{2DB1FC1D-52DE-4D14-98BE-14BA0B01EC17}" type="datetimeFigureOut">
              <a:rPr lang="sv-SE"/>
              <a:pPr>
                <a:defRPr/>
              </a:pPr>
              <a:t>2025-08-21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sv-SE" noProof="0"/>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1097280" eaLnBrk="1" fontAlgn="auto" hangingPunct="1">
              <a:spcBef>
                <a:spcPts val="0"/>
              </a:spcBef>
              <a:spcAft>
                <a:spcPts val="0"/>
              </a:spcAft>
              <a:defRPr sz="1200">
                <a:latin typeface="+mn-lt"/>
              </a:defRPr>
            </a:lvl1pPr>
          </a:lstStyle>
          <a:p>
            <a:pPr>
              <a:defRPr/>
            </a:pPr>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1097280" eaLnBrk="1" fontAlgn="auto" hangingPunct="1">
              <a:spcBef>
                <a:spcPts val="0"/>
              </a:spcBef>
              <a:spcAft>
                <a:spcPts val="0"/>
              </a:spcAft>
              <a:defRPr sz="1200" smtClean="0">
                <a:latin typeface="+mn-lt"/>
              </a:defRPr>
            </a:lvl1pPr>
          </a:lstStyle>
          <a:p>
            <a:pPr>
              <a:defRPr/>
            </a:pPr>
            <a:fld id="{556D30B3-4021-4841-B9AE-FB60D213BC08}" type="slidenum">
              <a:rPr lang="sv-SE"/>
              <a:pPr>
                <a:defRPr/>
              </a:pPr>
              <a:t>‹#›</a:t>
            </a:fld>
            <a:endParaRPr lang="sv-SE"/>
          </a:p>
        </p:txBody>
      </p:sp>
    </p:spTree>
  </p:cSld>
  <p:clrMap bg1="lt1" tx1="dk1" bg2="lt2" tx2="dk2" accent1="accent1" accent2="accent2" accent3="accent3" accent4="accent4" accent5="accent5" accent6="accent6" hlink="hlink" folHlink="folHlink"/>
  <p:notesStyle>
    <a:lvl1pPr algn="l" defTabSz="1096963" rtl="0" fontAlgn="base">
      <a:spcBef>
        <a:spcPct val="30000"/>
      </a:spcBef>
      <a:spcAft>
        <a:spcPct val="0"/>
      </a:spcAft>
      <a:defRPr sz="1400" kern="1200">
        <a:solidFill>
          <a:schemeClr val="tx1"/>
        </a:solidFill>
        <a:latin typeface="+mn-lt"/>
        <a:ea typeface="+mn-ea"/>
        <a:cs typeface="+mn-cs"/>
      </a:defRPr>
    </a:lvl1pPr>
    <a:lvl2pPr marL="547688" algn="l" defTabSz="1096963" rtl="0" fontAlgn="base">
      <a:spcBef>
        <a:spcPct val="30000"/>
      </a:spcBef>
      <a:spcAft>
        <a:spcPct val="0"/>
      </a:spcAft>
      <a:defRPr sz="1400" kern="1200">
        <a:solidFill>
          <a:schemeClr val="tx1"/>
        </a:solidFill>
        <a:latin typeface="+mn-lt"/>
        <a:ea typeface="+mn-ea"/>
        <a:cs typeface="+mn-cs"/>
      </a:defRPr>
    </a:lvl2pPr>
    <a:lvl3pPr marL="1096963" algn="l" defTabSz="1096963" rtl="0" fontAlgn="base">
      <a:spcBef>
        <a:spcPct val="30000"/>
      </a:spcBef>
      <a:spcAft>
        <a:spcPct val="0"/>
      </a:spcAft>
      <a:defRPr sz="1400" kern="1200">
        <a:solidFill>
          <a:schemeClr val="tx1"/>
        </a:solidFill>
        <a:latin typeface="+mn-lt"/>
        <a:ea typeface="+mn-ea"/>
        <a:cs typeface="+mn-cs"/>
      </a:defRPr>
    </a:lvl3pPr>
    <a:lvl4pPr marL="1644650" algn="l" defTabSz="1096963" rtl="0" fontAlgn="base">
      <a:spcBef>
        <a:spcPct val="30000"/>
      </a:spcBef>
      <a:spcAft>
        <a:spcPct val="0"/>
      </a:spcAft>
      <a:defRPr sz="1400" kern="1200">
        <a:solidFill>
          <a:schemeClr val="tx1"/>
        </a:solidFill>
        <a:latin typeface="+mn-lt"/>
        <a:ea typeface="+mn-ea"/>
        <a:cs typeface="+mn-cs"/>
      </a:defRPr>
    </a:lvl4pPr>
    <a:lvl5pPr marL="2193925" algn="l" defTabSz="1096963" rtl="0" fontAlgn="base">
      <a:spcBef>
        <a:spcPct val="30000"/>
      </a:spcBef>
      <a:spcAft>
        <a:spcPct val="0"/>
      </a:spcAft>
      <a:defRPr sz="140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1</a:t>
            </a:fld>
            <a:endParaRPr lang="sv-SE"/>
          </a:p>
        </p:txBody>
      </p:sp>
    </p:spTree>
    <p:extLst>
      <p:ext uri="{BB962C8B-B14F-4D97-AF65-F5344CB8AC3E}">
        <p14:creationId xmlns:p14="http://schemas.microsoft.com/office/powerpoint/2010/main" val="104211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indent="0" algn="l">
              <a:buNone/>
            </a:pPr>
            <a:r>
              <a:rPr lang="sv-SE" sz="1400" b="1" i="0">
                <a:effectLst/>
              </a:rPr>
              <a:t>Löptext inom ort</a:t>
            </a:r>
          </a:p>
          <a:p>
            <a:pPr marL="0" indent="0" algn="l">
              <a:buNone/>
            </a:pPr>
            <a:r>
              <a:rPr lang="sv-SE" sz="1400" b="0" i="0">
                <a:effectLst/>
              </a:rPr>
              <a:t>På några ställen finns grupper med villor som inte regleras av detaljplan. Om området har god tillgång till vardagsservice och infrastruktur, kan dessa grupper med fördel kompletteras med några villor till. Var och hur många nya tomtplatser området tål, prövas i lokaliseringsstudie som beslutas i byggnadsnämnden. Därefter kan förhandsbesked ges.</a:t>
            </a:r>
          </a:p>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16</a:t>
            </a:fld>
            <a:endParaRPr lang="sv-SE"/>
          </a:p>
        </p:txBody>
      </p:sp>
    </p:spTree>
    <p:extLst>
      <p:ext uri="{BB962C8B-B14F-4D97-AF65-F5344CB8AC3E}">
        <p14:creationId xmlns:p14="http://schemas.microsoft.com/office/powerpoint/2010/main" val="3846561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Ev</a:t>
            </a:r>
            <a:r>
              <a:rPr lang="sv-SE" dirty="0"/>
              <a:t> siffra från tidigare period? </a:t>
            </a:r>
          </a:p>
          <a:p>
            <a:endParaRPr lang="sv-SE" dirty="0"/>
          </a:p>
          <a:p>
            <a:r>
              <a:rPr lang="sv-SE" dirty="0"/>
              <a:t>André -</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17</a:t>
            </a:fld>
            <a:endParaRPr lang="sv-SE"/>
          </a:p>
        </p:txBody>
      </p:sp>
    </p:spTree>
    <p:extLst>
      <p:ext uri="{BB962C8B-B14F-4D97-AF65-F5344CB8AC3E}">
        <p14:creationId xmlns:p14="http://schemas.microsoft.com/office/powerpoint/2010/main" val="364893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spcAft>
                <a:spcPts val="600"/>
              </a:spcAft>
            </a:pPr>
            <a:r>
              <a:rPr lang="sv-SE" sz="1400" b="1"/>
              <a:t>Positivt med många avslag inom framtida ort. </a:t>
            </a:r>
          </a:p>
          <a:p>
            <a:r>
              <a:rPr lang="sv-SE">
                <a:ea typeface="Calibri"/>
                <a:cs typeface="Calibri"/>
              </a:rPr>
              <a:t>Totalt 280 (112)</a:t>
            </a:r>
            <a:endParaRPr lang="sv-SE"/>
          </a:p>
          <a:p>
            <a:r>
              <a:rPr lang="sv-SE">
                <a:ea typeface="Calibri"/>
                <a:cs typeface="Calibri"/>
              </a:rPr>
              <a:t>Inom ort 75 (15)</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18</a:t>
            </a:fld>
            <a:endParaRPr lang="sv-SE"/>
          </a:p>
        </p:txBody>
      </p:sp>
    </p:spTree>
    <p:extLst>
      <p:ext uri="{BB962C8B-B14F-4D97-AF65-F5344CB8AC3E}">
        <p14:creationId xmlns:p14="http://schemas.microsoft.com/office/powerpoint/2010/main" val="608233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1096963" rtl="0" eaLnBrk="1" fontAlgn="base" latinLnBrk="0" hangingPunct="1">
              <a:lnSpc>
                <a:spcPct val="100000"/>
              </a:lnSpc>
              <a:spcBef>
                <a:spcPct val="30000"/>
              </a:spcBef>
              <a:spcAft>
                <a:spcPct val="0"/>
              </a:spcAft>
              <a:buClrTx/>
              <a:buSzTx/>
              <a:buFontTx/>
              <a:buNone/>
              <a:tabLst/>
              <a:defRPr/>
            </a:pPr>
            <a:r>
              <a:rPr lang="sv-SE" sz="1400" b="1" dirty="0"/>
              <a:t>Lägg till utvidgad ort</a:t>
            </a:r>
          </a:p>
          <a:p>
            <a:pPr marL="0" marR="0" lvl="0" indent="0" algn="l" defTabSz="1096963" rtl="0" eaLnBrk="1" fontAlgn="base" latinLnBrk="0" hangingPunct="1">
              <a:lnSpc>
                <a:spcPct val="100000"/>
              </a:lnSpc>
              <a:spcBef>
                <a:spcPct val="30000"/>
              </a:spcBef>
              <a:spcAft>
                <a:spcPct val="0"/>
              </a:spcAft>
              <a:buClrTx/>
              <a:buSzTx/>
              <a:buFontTx/>
              <a:buNone/>
              <a:tabLst/>
              <a:defRPr/>
            </a:pPr>
            <a:r>
              <a:rPr lang="sv-SE" sz="1400" b="1" dirty="0"/>
              <a:t>Kustbygd och </a:t>
            </a:r>
            <a:r>
              <a:rPr lang="sv-SE" sz="1400" b="1" dirty="0" err="1"/>
              <a:t>landbygdsutveckling</a:t>
            </a:r>
            <a:r>
              <a:rPr lang="sv-SE" sz="1400" b="1" dirty="0"/>
              <a:t> är lätt att säga att de är enligt ÖP. Landsbygdsutveckling är lite otydligt och man kanske bör titta på hur ja och nej förhåller sig till jordbruksmark. </a:t>
            </a:r>
            <a:r>
              <a:rPr lang="sv-SE" sz="1400" b="1" dirty="0" err="1"/>
              <a:t>Gröninfra</a:t>
            </a:r>
            <a:r>
              <a:rPr lang="sv-SE" sz="1400" b="1" dirty="0"/>
              <a:t> har relativt många ja som behöver studeras närmare om man ska kunna säga om de är enligt ÖP eller inte</a:t>
            </a:r>
          </a:p>
          <a:p>
            <a:endParaRPr lang="sv-SE" dirty="0"/>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19</a:t>
            </a:fld>
            <a:endParaRPr lang="sv-SE"/>
          </a:p>
        </p:txBody>
      </p:sp>
    </p:spTree>
    <p:extLst>
      <p:ext uri="{BB962C8B-B14F-4D97-AF65-F5344CB8AC3E}">
        <p14:creationId xmlns:p14="http://schemas.microsoft.com/office/powerpoint/2010/main" val="12424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Sedan juli 2024 har vi påbörjat arbete med lokaliseringsstudier. Arbetssättet är ännu inte helt fastställt, men i de ärenden där vi har bedömt det som ett möjligt alternativ har utfallet varit positivt, både vad gäller vår hantering och ärendets utgång</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20</a:t>
            </a:fld>
            <a:endParaRPr lang="sv-SE"/>
          </a:p>
        </p:txBody>
      </p:sp>
    </p:spTree>
    <p:extLst>
      <p:ext uri="{BB962C8B-B14F-4D97-AF65-F5344CB8AC3E}">
        <p14:creationId xmlns:p14="http://schemas.microsoft.com/office/powerpoint/2010/main" val="1151984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22</a:t>
            </a:fld>
            <a:endParaRPr lang="sv-SE"/>
          </a:p>
        </p:txBody>
      </p:sp>
    </p:spTree>
    <p:extLst>
      <p:ext uri="{BB962C8B-B14F-4D97-AF65-F5344CB8AC3E}">
        <p14:creationId xmlns:p14="http://schemas.microsoft.com/office/powerpoint/2010/main" val="394933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23</a:t>
            </a:fld>
            <a:endParaRPr lang="sv-SE"/>
          </a:p>
        </p:txBody>
      </p:sp>
    </p:spTree>
    <p:extLst>
      <p:ext uri="{BB962C8B-B14F-4D97-AF65-F5344CB8AC3E}">
        <p14:creationId xmlns:p14="http://schemas.microsoft.com/office/powerpoint/2010/main" val="4242479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Vad behöver vi putta in och hur kommunicerar vi det med politik, byggherrar mm</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25</a:t>
            </a:fld>
            <a:endParaRPr lang="sv-SE"/>
          </a:p>
        </p:txBody>
      </p:sp>
    </p:spTree>
    <p:extLst>
      <p:ext uri="{BB962C8B-B14F-4D97-AF65-F5344CB8AC3E}">
        <p14:creationId xmlns:p14="http://schemas.microsoft.com/office/powerpoint/2010/main" val="62734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1096963" rtl="0" eaLnBrk="1" fontAlgn="base" latinLnBrk="0" hangingPunct="1">
              <a:lnSpc>
                <a:spcPct val="100000"/>
              </a:lnSpc>
              <a:spcBef>
                <a:spcPct val="30000"/>
              </a:spcBef>
              <a:spcAft>
                <a:spcPts val="600"/>
              </a:spcAft>
              <a:buClrTx/>
              <a:buSzTx/>
              <a:buFontTx/>
              <a:buNone/>
              <a:tabLst/>
              <a:defRPr/>
            </a:pPr>
            <a:r>
              <a:rPr lang="sv-SE"/>
              <a:t>För att hålla ÖP aktuell finns det anledning att fundera kring tre positiva planbesked.</a:t>
            </a:r>
          </a:p>
          <a:p>
            <a:pPr>
              <a:spcAft>
                <a:spcPts val="600"/>
              </a:spcAft>
            </a:pPr>
            <a:endParaRPr lang="sv-SE" sz="1400" b="1"/>
          </a:p>
          <a:p>
            <a:pPr>
              <a:spcAft>
                <a:spcPts val="600"/>
              </a:spcAft>
            </a:pPr>
            <a:r>
              <a:rPr lang="sv-SE" sz="1400" b="1"/>
              <a:t>Påbörja utredningsområde i förtid vid Särö</a:t>
            </a:r>
          </a:p>
          <a:p>
            <a:pPr>
              <a:spcAft>
                <a:spcPts val="600"/>
              </a:spcAft>
            </a:pPr>
            <a:r>
              <a:rPr lang="sv-SE" sz="1400"/>
              <a:t>Planbeskedet i Särö föregriper utblick 2060 i ÖP. Det vill säga, vi behöver börja fundera på hur vi ska utveckla kollektivtrafik längs väg 158 för att höja kapaciteten i sträckan i samband med planering. Vi behöver också ta ställning till den östra sidans potential för att hitta rätt exploateringsgrad.</a:t>
            </a:r>
          </a:p>
          <a:p>
            <a:pPr>
              <a:spcAft>
                <a:spcPts val="600"/>
              </a:spcAft>
            </a:pPr>
            <a:r>
              <a:rPr lang="sv-SE" sz="1400"/>
              <a:t>’</a:t>
            </a:r>
          </a:p>
          <a:p>
            <a:pPr>
              <a:spcAft>
                <a:spcPts val="600"/>
              </a:spcAft>
            </a:pPr>
            <a:r>
              <a:rPr lang="sv-SE" sz="1400" b="1"/>
              <a:t>Utvidgning av Vallda centrum</a:t>
            </a:r>
          </a:p>
          <a:p>
            <a:pPr>
              <a:spcAft>
                <a:spcPts val="600"/>
              </a:spcAft>
            </a:pPr>
            <a:r>
              <a:rPr lang="sv-SE" sz="1400"/>
              <a:t>Utvidgningen av Vallda centrum på andra sidan Valldavägen innefattar också en flytt av mataffären. Därmed kommer centrum att flytta till andra sidan vägen och invånare behöver korsa statlig 60-väg.</a:t>
            </a:r>
          </a:p>
          <a:p>
            <a:pPr>
              <a:spcAft>
                <a:spcPts val="600"/>
              </a:spcAft>
            </a:pPr>
            <a:endParaRPr lang="sv-SE" sz="1400"/>
          </a:p>
          <a:p>
            <a:pPr>
              <a:spcAft>
                <a:spcPts val="600"/>
              </a:spcAft>
            </a:pPr>
            <a:r>
              <a:rPr lang="sv-SE" sz="1400" b="1"/>
              <a:t>Potentiellt nytt centrum i Vallda vid väg 158</a:t>
            </a:r>
          </a:p>
          <a:p>
            <a:pPr>
              <a:spcAft>
                <a:spcPts val="600"/>
              </a:spcAft>
            </a:pPr>
            <a:r>
              <a:rPr lang="sv-SE" sz="1400"/>
              <a:t>Vid Vallda trekant kan ytterligare en livsmedelsbutik tillkomma. I praktiken innebär det att Vallda får två centrum. I samband med planläggning kommer väg 158 att komma upp och därmed krav på god kollektivtrafik i stråket.</a:t>
            </a:r>
          </a:p>
          <a:p>
            <a:pPr>
              <a:spcAft>
                <a:spcPts val="600"/>
              </a:spcAft>
            </a:pPr>
            <a:endParaRPr lang="sv-SE" sz="1400"/>
          </a:p>
          <a:p>
            <a:pPr>
              <a:spcAft>
                <a:spcPts val="600"/>
              </a:spcAft>
            </a:pPr>
            <a:endParaRPr lang="sv-SE" sz="1400"/>
          </a:p>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26</a:t>
            </a:fld>
            <a:endParaRPr lang="sv-SE"/>
          </a:p>
        </p:txBody>
      </p:sp>
    </p:spTree>
    <p:extLst>
      <p:ext uri="{BB962C8B-B14F-4D97-AF65-F5344CB8AC3E}">
        <p14:creationId xmlns:p14="http://schemas.microsoft.com/office/powerpoint/2010/main" val="193188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Planeringsstrategi – analysera upphävda DP – kan </a:t>
            </a:r>
            <a:r>
              <a:rPr lang="sv-SE" err="1"/>
              <a:t>öp</a:t>
            </a:r>
            <a:r>
              <a:rPr lang="sv-SE"/>
              <a:t> förebygga?</a:t>
            </a:r>
          </a:p>
          <a:p>
            <a:r>
              <a:rPr lang="sv-SE"/>
              <a:t>Datadriven samhällsbyggnad - vi har i stort de data vi behöver</a:t>
            </a:r>
          </a:p>
          <a:p>
            <a:r>
              <a:rPr lang="sv-SE"/>
              <a:t>Utvecklingspotential:</a:t>
            </a:r>
          </a:p>
          <a:p>
            <a:pPr lvl="1"/>
            <a:r>
              <a:rPr lang="sv-SE"/>
              <a:t>Vill vi jobba med uppskattning kräver det lite mer och bör ligga i ett nästa steg</a:t>
            </a:r>
          </a:p>
          <a:p>
            <a:pPr lvl="1"/>
            <a:r>
              <a:rPr lang="sv-SE"/>
              <a:t>Text kring behov nämnda i ÖP –tabell eller liknade. Se nuvarande planeringsstrategi. </a:t>
            </a:r>
          </a:p>
          <a:p>
            <a:pPr lvl="1"/>
            <a:r>
              <a:rPr lang="sv-SE"/>
              <a:t>Hur utvecklas de gröna områdena som potential för rekreation och biologisk mångfald</a:t>
            </a:r>
          </a:p>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27</a:t>
            </a:fld>
            <a:endParaRPr lang="sv-SE"/>
          </a:p>
        </p:txBody>
      </p:sp>
    </p:spTree>
    <p:extLst>
      <p:ext uri="{BB962C8B-B14F-4D97-AF65-F5344CB8AC3E}">
        <p14:creationId xmlns:p14="http://schemas.microsoft.com/office/powerpoint/2010/main" val="225683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2</a:t>
            </a:fld>
            <a:endParaRPr lang="sv-SE"/>
          </a:p>
        </p:txBody>
      </p:sp>
    </p:spTree>
    <p:extLst>
      <p:ext uri="{BB962C8B-B14F-4D97-AF65-F5344CB8AC3E}">
        <p14:creationId xmlns:p14="http://schemas.microsoft.com/office/powerpoint/2010/main" val="1061177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LÄGG  IN ÖP TEXT FÖR RESTRIKTIVT RESP UTV – GRÖN </a:t>
            </a:r>
            <a:r>
              <a:rPr lang="sv-SE" err="1"/>
              <a:t>InfrA</a:t>
            </a:r>
            <a:r>
              <a:rPr lang="sv-SE"/>
              <a:t> BEHÖVER UTVECKLAS TA MED TEXTEN</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33</a:t>
            </a:fld>
            <a:endParaRPr lang="sv-SE"/>
          </a:p>
        </p:txBody>
      </p:sp>
    </p:spTree>
    <p:extLst>
      <p:ext uri="{BB962C8B-B14F-4D97-AF65-F5344CB8AC3E}">
        <p14:creationId xmlns:p14="http://schemas.microsoft.com/office/powerpoint/2010/main" val="48545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43</a:t>
            </a:fld>
            <a:endParaRPr lang="sv-SE"/>
          </a:p>
        </p:txBody>
      </p:sp>
    </p:spTree>
    <p:extLst>
      <p:ext uri="{BB962C8B-B14F-4D97-AF65-F5344CB8AC3E}">
        <p14:creationId xmlns:p14="http://schemas.microsoft.com/office/powerpoint/2010/main" val="13909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Rama in </a:t>
            </a:r>
            <a:r>
              <a:rPr lang="sv-SE" dirty="0" err="1"/>
              <a:t>riktlijer</a:t>
            </a:r>
            <a:endParaRPr lang="sv-SE" dirty="0"/>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4</a:t>
            </a:fld>
            <a:endParaRPr lang="sv-SE"/>
          </a:p>
        </p:txBody>
      </p:sp>
    </p:spTree>
    <p:extLst>
      <p:ext uri="{BB962C8B-B14F-4D97-AF65-F5344CB8AC3E}">
        <p14:creationId xmlns:p14="http://schemas.microsoft.com/office/powerpoint/2010/main" val="45423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Behov av att se hur vi ligger till i samband med startplan</a:t>
            </a:r>
          </a:p>
          <a:p>
            <a:r>
              <a:rPr lang="sv-SE"/>
              <a:t>Ligger till grund för utbyggnadsplan – behov av skattning av antal bostäder</a:t>
            </a:r>
          </a:p>
          <a:p>
            <a:r>
              <a:rPr lang="sv-SE"/>
              <a:t>Viktig för utfall av planbesked och förhandsbesked</a:t>
            </a:r>
          </a:p>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5</a:t>
            </a:fld>
            <a:endParaRPr lang="sv-SE"/>
          </a:p>
        </p:txBody>
      </p:sp>
    </p:spTree>
    <p:extLst>
      <p:ext uri="{BB962C8B-B14F-4D97-AF65-F5344CB8AC3E}">
        <p14:creationId xmlns:p14="http://schemas.microsoft.com/office/powerpoint/2010/main" val="75958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lgn="ctr"/>
            <a:r>
              <a:rPr lang="sv-SE" sz="1400">
                <a:solidFill>
                  <a:schemeClr val="accent4"/>
                </a:solidFill>
                <a:effectLst>
                  <a:outerShdw blurRad="38100" dist="38100" dir="2700000" algn="tl">
                    <a:srgbClr val="000000">
                      <a:alpha val="43137"/>
                    </a:srgbClr>
                  </a:outerShdw>
                </a:effectLst>
              </a:rPr>
              <a:t>Översiktsplan</a:t>
            </a:r>
          </a:p>
          <a:p>
            <a:pPr algn="ctr"/>
            <a:r>
              <a:rPr lang="sv-SE" sz="1400">
                <a:solidFill>
                  <a:schemeClr val="accent4"/>
                </a:solidFill>
                <a:effectLst>
                  <a:outerShdw blurRad="38100" dist="38100" dir="2700000" algn="tl">
                    <a:srgbClr val="000000">
                      <a:alpha val="43137"/>
                    </a:srgbClr>
                  </a:outerShdw>
                </a:effectLst>
              </a:rPr>
              <a:t>Startplan</a:t>
            </a:r>
          </a:p>
          <a:p>
            <a:pPr algn="ctr"/>
            <a:r>
              <a:rPr lang="sv-SE" sz="1400">
                <a:solidFill>
                  <a:schemeClr val="accent4"/>
                </a:solidFill>
                <a:effectLst>
                  <a:outerShdw blurRad="38100" dist="38100" dir="2700000" algn="tl">
                    <a:srgbClr val="000000">
                      <a:alpha val="43137"/>
                    </a:srgbClr>
                  </a:outerShdw>
                </a:effectLst>
              </a:rPr>
              <a:t>Utbyggnadsplan</a:t>
            </a:r>
          </a:p>
          <a:p>
            <a:pPr algn="ctr"/>
            <a:r>
              <a:rPr lang="sv-SE" sz="1400">
                <a:solidFill>
                  <a:schemeClr val="accent4"/>
                </a:solidFill>
                <a:effectLst>
                  <a:outerShdw blurRad="38100" dist="38100" dir="2700000" algn="tl">
                    <a:srgbClr val="000000">
                      <a:alpha val="43137"/>
                    </a:srgbClr>
                  </a:outerShdw>
                </a:effectLst>
              </a:rPr>
              <a:t>Planbesked</a:t>
            </a:r>
          </a:p>
          <a:p>
            <a:pPr algn="ctr"/>
            <a:r>
              <a:rPr lang="sv-SE" sz="1400">
                <a:solidFill>
                  <a:schemeClr val="accent4"/>
                </a:solidFill>
                <a:effectLst>
                  <a:outerShdw blurRad="38100" dist="38100" dir="2700000" algn="tl">
                    <a:srgbClr val="000000">
                      <a:alpha val="43137"/>
                    </a:srgbClr>
                  </a:outerShdw>
                </a:effectLst>
              </a:rPr>
              <a:t>Förhandsbesked</a:t>
            </a:r>
          </a:p>
          <a:p>
            <a:pPr algn="ctr"/>
            <a:r>
              <a:rPr lang="sv-SE" sz="1400">
                <a:solidFill>
                  <a:schemeClr val="accent4"/>
                </a:solidFill>
                <a:effectLst>
                  <a:outerShdw blurRad="38100" dist="38100" dir="2700000" algn="tl">
                    <a:srgbClr val="000000">
                      <a:alpha val="43137"/>
                    </a:srgbClr>
                  </a:outerShdw>
                </a:effectLst>
              </a:rPr>
              <a:t>Planprogram</a:t>
            </a:r>
            <a:endParaRPr lang="sv-SE" sz="1200"/>
          </a:p>
          <a:p>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7</a:t>
            </a:fld>
            <a:endParaRPr lang="sv-SE"/>
          </a:p>
        </p:txBody>
      </p:sp>
    </p:spTree>
    <p:extLst>
      <p:ext uri="{BB962C8B-B14F-4D97-AF65-F5344CB8AC3E}">
        <p14:creationId xmlns:p14="http://schemas.microsoft.com/office/powerpoint/2010/main" val="347859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Storlekar på prickar – styrs av antal behöver jobba på vilka nyckeltal vi ska använda. Börja lägga in uppskattning i </a:t>
            </a:r>
            <a:r>
              <a:rPr lang="sv-SE" err="1"/>
              <a:t>antura</a:t>
            </a:r>
            <a:r>
              <a:rPr lang="sv-SE"/>
              <a:t> – byt namn till uppskattat antal eller likande</a:t>
            </a:r>
          </a:p>
          <a:p>
            <a:endParaRPr lang="sv-SE">
              <a:ea typeface="Calibri"/>
              <a:cs typeface="Calibri"/>
            </a:endParaRPr>
          </a:p>
          <a:p>
            <a:r>
              <a:rPr lang="sv-SE" b="1"/>
              <a:t>Sammantaget är efterföljelsen av ÖP god avseende både läge och innehåll.</a:t>
            </a:r>
            <a:endParaRPr lang="sv-SE"/>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8</a:t>
            </a:fld>
            <a:endParaRPr lang="sv-SE"/>
          </a:p>
        </p:txBody>
      </p:sp>
    </p:spTree>
    <p:extLst>
      <p:ext uri="{BB962C8B-B14F-4D97-AF65-F5344CB8AC3E}">
        <p14:creationId xmlns:p14="http://schemas.microsoft.com/office/powerpoint/2010/main" val="393311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Stina cirkeldiagram antal beviljade totalt, inom prioriterade orter, i staden.</a:t>
            </a:r>
          </a:p>
          <a:p>
            <a:endParaRPr lang="sv-SE">
              <a:ea typeface="Calibri"/>
              <a:cs typeface="Calibri"/>
            </a:endParaRPr>
          </a:p>
          <a:p>
            <a:pPr marL="285750" indent="-285750">
              <a:buFont typeface="Calibri"/>
              <a:buChar char="-"/>
            </a:pPr>
            <a:r>
              <a:rPr lang="sv-SE">
                <a:ea typeface="Calibri"/>
                <a:cs typeface="Calibri"/>
              </a:rPr>
              <a:t>Inte jämförbara diagram: antalet planbesked/antal bostäder</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9</a:t>
            </a:fld>
            <a:endParaRPr lang="sv-SE"/>
          </a:p>
        </p:txBody>
      </p:sp>
    </p:spTree>
    <p:extLst>
      <p:ext uri="{BB962C8B-B14F-4D97-AF65-F5344CB8AC3E}">
        <p14:creationId xmlns:p14="http://schemas.microsoft.com/office/powerpoint/2010/main" val="103233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1096963" rtl="0" eaLnBrk="1" fontAlgn="base" latinLnBrk="0" hangingPunct="1">
              <a:lnSpc>
                <a:spcPct val="100000"/>
              </a:lnSpc>
              <a:spcBef>
                <a:spcPts val="0"/>
              </a:spcBef>
              <a:spcAft>
                <a:spcPct val="0"/>
              </a:spcAft>
              <a:buClrTx/>
              <a:buSzTx/>
              <a:buFontTx/>
              <a:buNone/>
              <a:tabLst/>
              <a:defRPr/>
            </a:pPr>
            <a:r>
              <a:rPr lang="sv-SE" sz="1600" b="1" dirty="0"/>
              <a:t>Kungsbacka stad – 2500-2900 bostäder</a:t>
            </a:r>
          </a:p>
          <a:p>
            <a:pPr>
              <a:spcBef>
                <a:spcPts val="0"/>
              </a:spcBef>
            </a:pPr>
            <a:endParaRPr lang="sv-SE" sz="1600" dirty="0"/>
          </a:p>
          <a:p>
            <a:pPr>
              <a:spcBef>
                <a:spcPts val="0"/>
              </a:spcBef>
            </a:pPr>
            <a:r>
              <a:rPr lang="sv-SE" sz="1600" dirty="0"/>
              <a:t>Sydöstra centrum </a:t>
            </a:r>
          </a:p>
          <a:p>
            <a:pPr>
              <a:spcBef>
                <a:spcPts val="0"/>
              </a:spcBef>
            </a:pPr>
            <a:r>
              <a:rPr lang="sv-SE" sz="1600" dirty="0"/>
              <a:t>Tölö Ängar syd </a:t>
            </a:r>
          </a:p>
          <a:p>
            <a:pPr>
              <a:spcBef>
                <a:spcPts val="0"/>
              </a:spcBef>
            </a:pPr>
            <a:r>
              <a:rPr lang="sv-SE" sz="1600" dirty="0"/>
              <a:t>Björkris 2B </a:t>
            </a:r>
          </a:p>
          <a:p>
            <a:pPr>
              <a:spcBef>
                <a:spcPts val="0"/>
              </a:spcBef>
            </a:pPr>
            <a:r>
              <a:rPr lang="sv-SE" sz="1600" dirty="0"/>
              <a:t>Britta Lenas gata </a:t>
            </a:r>
          </a:p>
          <a:p>
            <a:pPr>
              <a:spcBef>
                <a:spcPts val="0"/>
              </a:spcBef>
            </a:pPr>
            <a:r>
              <a:rPr lang="sv-SE" sz="1600" dirty="0"/>
              <a:t>Ejdern </a:t>
            </a:r>
          </a:p>
          <a:p>
            <a:pPr>
              <a:spcBef>
                <a:spcPts val="0"/>
              </a:spcBef>
            </a:pPr>
            <a:r>
              <a:rPr lang="sv-SE" sz="1600" dirty="0" err="1"/>
              <a:t>Voxlöv</a:t>
            </a:r>
            <a:r>
              <a:rPr lang="sv-SE" sz="1600" dirty="0"/>
              <a:t> norra </a:t>
            </a:r>
          </a:p>
          <a:p>
            <a:pPr>
              <a:spcBef>
                <a:spcPts val="0"/>
              </a:spcBef>
            </a:pPr>
            <a:endParaRPr lang="sv-SE" sz="1600" dirty="0"/>
          </a:p>
          <a:p>
            <a:pPr marL="0" indent="0">
              <a:spcBef>
                <a:spcPts val="0"/>
              </a:spcBef>
              <a:buNone/>
            </a:pPr>
            <a:r>
              <a:rPr lang="sv-SE" sz="1600" b="1" dirty="0"/>
              <a:t>Kungsbacka stad –  34 ha mark för näringslivet</a:t>
            </a:r>
          </a:p>
          <a:p>
            <a:pPr>
              <a:spcBef>
                <a:spcPts val="0"/>
              </a:spcBef>
            </a:pPr>
            <a:r>
              <a:rPr lang="sv-SE" sz="1600" dirty="0"/>
              <a:t>Västra Varla vid E6 </a:t>
            </a:r>
          </a:p>
          <a:p>
            <a:pPr>
              <a:spcBef>
                <a:spcPts val="0"/>
              </a:spcBef>
            </a:pPr>
            <a:r>
              <a:rPr lang="sv-SE" sz="1600" dirty="0"/>
              <a:t>Klovsten </a:t>
            </a:r>
          </a:p>
          <a:p>
            <a:pPr>
              <a:spcBef>
                <a:spcPts val="0"/>
              </a:spcBef>
            </a:pPr>
            <a:r>
              <a:rPr lang="sv-SE" sz="1600" dirty="0"/>
              <a:t>Varla 3:22 </a:t>
            </a:r>
          </a:p>
          <a:p>
            <a:pPr>
              <a:spcBef>
                <a:spcPts val="0"/>
              </a:spcBef>
            </a:pPr>
            <a:r>
              <a:rPr lang="sv-SE" sz="1600" dirty="0"/>
              <a:t>Hede Fashion </a:t>
            </a:r>
          </a:p>
          <a:p>
            <a:pPr>
              <a:spcBef>
                <a:spcPts val="0"/>
              </a:spcBef>
            </a:pPr>
            <a:endParaRPr lang="sv-SE" sz="1600" dirty="0"/>
          </a:p>
          <a:p>
            <a:pPr>
              <a:spcAft>
                <a:spcPts val="600"/>
              </a:spcAft>
            </a:pPr>
            <a:endParaRPr lang="sv-SE" sz="1600" b="1" dirty="0"/>
          </a:p>
          <a:p>
            <a:pPr>
              <a:spcAft>
                <a:spcPts val="600"/>
              </a:spcAft>
            </a:pPr>
            <a:r>
              <a:rPr lang="sv-SE" sz="1600" b="1" dirty="0"/>
              <a:t>Åsa – 290 bostäder + centrum</a:t>
            </a:r>
          </a:p>
          <a:p>
            <a:pPr marL="285750" indent="-285750">
              <a:spcAft>
                <a:spcPts val="0"/>
              </a:spcAft>
              <a:buFont typeface="Arial" panose="020B0604020202020204" pitchFamily="34" charset="0"/>
              <a:buChar char="•"/>
            </a:pPr>
            <a:r>
              <a:rPr lang="sv-SE" sz="1600" dirty="0"/>
              <a:t>Åsa restaurangstråk </a:t>
            </a:r>
          </a:p>
          <a:p>
            <a:pPr marL="285750" indent="-285750">
              <a:spcAft>
                <a:spcPts val="0"/>
              </a:spcAft>
              <a:buFont typeface="Arial" panose="020B0604020202020204" pitchFamily="34" charset="0"/>
              <a:buChar char="•"/>
            </a:pPr>
            <a:r>
              <a:rPr lang="sv-SE" sz="1600" dirty="0" err="1"/>
              <a:t>Kläppa</a:t>
            </a:r>
            <a:endParaRPr lang="sv-SE" sz="1600" dirty="0"/>
          </a:p>
          <a:p>
            <a:pPr marL="285750" indent="-285750">
              <a:spcAft>
                <a:spcPts val="0"/>
              </a:spcAft>
              <a:buFont typeface="Arial" panose="020B0604020202020204" pitchFamily="34" charset="0"/>
              <a:buChar char="•"/>
            </a:pPr>
            <a:r>
              <a:rPr lang="sv-SE" sz="1600" dirty="0"/>
              <a:t>Åsa norra - ej</a:t>
            </a:r>
          </a:p>
          <a:p>
            <a:pPr marL="285750" indent="-285750">
              <a:spcAft>
                <a:spcPts val="0"/>
              </a:spcAft>
              <a:buFont typeface="Arial" panose="020B0604020202020204" pitchFamily="34" charset="0"/>
              <a:buChar char="•"/>
            </a:pPr>
            <a:r>
              <a:rPr lang="sv-SE" sz="1600" dirty="0"/>
              <a:t>Åsa </a:t>
            </a:r>
            <a:r>
              <a:rPr lang="sv-SE" sz="1600" dirty="0" err="1"/>
              <a:t>stationsväg</a:t>
            </a:r>
            <a:r>
              <a:rPr lang="sv-SE" sz="1600" dirty="0"/>
              <a:t>, norra - ej</a:t>
            </a:r>
          </a:p>
          <a:p>
            <a:pPr marL="285750" indent="-285750">
              <a:spcAft>
                <a:spcPts val="0"/>
              </a:spcAft>
              <a:buFont typeface="Arial" panose="020B0604020202020204" pitchFamily="34" charset="0"/>
              <a:buChar char="•"/>
            </a:pPr>
            <a:r>
              <a:rPr lang="sv-SE" sz="1600" dirty="0"/>
              <a:t>Åsa </a:t>
            </a:r>
            <a:r>
              <a:rPr lang="sv-SE" sz="1600" dirty="0" err="1"/>
              <a:t>stationsväg</a:t>
            </a:r>
            <a:r>
              <a:rPr lang="sv-SE" sz="1600" dirty="0"/>
              <a:t>, södra - ej</a:t>
            </a:r>
          </a:p>
          <a:p>
            <a:endParaRPr lang="sv-SE" sz="1600" b="1" dirty="0"/>
          </a:p>
          <a:p>
            <a:endParaRPr lang="sv-SE" sz="1600" b="1" dirty="0"/>
          </a:p>
          <a:p>
            <a:r>
              <a:rPr lang="sv-SE" sz="1600" b="1" dirty="0"/>
              <a:t>Anneberg </a:t>
            </a:r>
          </a:p>
          <a:p>
            <a:r>
              <a:rPr lang="sv-SE" sz="1600" b="1" dirty="0"/>
              <a:t>570 bostäder + centrumutveckling</a:t>
            </a:r>
          </a:p>
          <a:p>
            <a:pPr marL="285750" indent="-285750">
              <a:spcBef>
                <a:spcPts val="0"/>
              </a:spcBef>
              <a:buFont typeface="Arial" panose="020B0604020202020204" pitchFamily="34" charset="0"/>
              <a:buChar char="•"/>
            </a:pPr>
            <a:r>
              <a:rPr lang="sv-SE" sz="1600" dirty="0"/>
              <a:t>Skårby</a:t>
            </a:r>
          </a:p>
          <a:p>
            <a:pPr marL="285750" indent="-285750">
              <a:spcBef>
                <a:spcPts val="0"/>
              </a:spcBef>
              <a:buFont typeface="Arial" panose="020B0604020202020204" pitchFamily="34" charset="0"/>
              <a:buChar char="•"/>
            </a:pPr>
            <a:r>
              <a:rPr lang="sv-SE" sz="1600" dirty="0"/>
              <a:t>Annebergs centrum </a:t>
            </a:r>
          </a:p>
          <a:p>
            <a:pPr marL="285750" indent="-285750">
              <a:spcBef>
                <a:spcPts val="0"/>
              </a:spcBef>
              <a:buFont typeface="Arial" panose="020B0604020202020204" pitchFamily="34" charset="0"/>
              <a:buChar char="•"/>
            </a:pPr>
            <a:r>
              <a:rPr lang="sv-SE" sz="1600" dirty="0"/>
              <a:t>Lerberg</a:t>
            </a:r>
          </a:p>
          <a:p>
            <a:pPr>
              <a:spcAft>
                <a:spcPts val="600"/>
              </a:spcAft>
            </a:pPr>
            <a:endParaRPr lang="sv-SE" sz="1600" b="1" u="sng" dirty="0"/>
          </a:p>
          <a:p>
            <a:pPr>
              <a:spcAft>
                <a:spcPts val="600"/>
              </a:spcAft>
            </a:pPr>
            <a:endParaRPr lang="sv-SE" sz="1600" b="1" u="sng" dirty="0"/>
          </a:p>
          <a:p>
            <a:pPr>
              <a:spcAft>
                <a:spcPts val="600"/>
              </a:spcAft>
            </a:pPr>
            <a:r>
              <a:rPr lang="sv-SE" sz="1600" b="1" u="sng" dirty="0"/>
              <a:t>Kullavik</a:t>
            </a:r>
          </a:p>
          <a:p>
            <a:pPr>
              <a:spcAft>
                <a:spcPts val="600"/>
              </a:spcAft>
            </a:pPr>
            <a:r>
              <a:rPr lang="sv-SE" sz="1600" b="1" dirty="0"/>
              <a:t>66 bostäder varav xx småhus</a:t>
            </a:r>
          </a:p>
          <a:p>
            <a:pPr marL="285750" indent="-285750">
              <a:spcAft>
                <a:spcPts val="0"/>
              </a:spcAft>
              <a:buFont typeface="Arial" panose="020B0604020202020204" pitchFamily="34" charset="0"/>
              <a:buChar char="•"/>
            </a:pPr>
            <a:r>
              <a:rPr lang="sv-SE" sz="1400" dirty="0"/>
              <a:t>Bolsheden </a:t>
            </a:r>
          </a:p>
          <a:p>
            <a:pPr marL="285750" indent="-285750">
              <a:spcAft>
                <a:spcPts val="0"/>
              </a:spcAft>
              <a:buFont typeface="Arial" panose="020B0604020202020204" pitchFamily="34" charset="0"/>
              <a:buChar char="•"/>
            </a:pPr>
            <a:r>
              <a:rPr lang="sv-SE" sz="1400" dirty="0"/>
              <a:t>Hagenvägen </a:t>
            </a:r>
          </a:p>
          <a:p>
            <a:pPr marL="285750" indent="-285750">
              <a:spcAft>
                <a:spcPts val="0"/>
              </a:spcAft>
              <a:buFont typeface="Arial" panose="020B0604020202020204" pitchFamily="34" charset="0"/>
              <a:buChar char="•"/>
            </a:pPr>
            <a:r>
              <a:rPr lang="sv-SE" sz="1400" dirty="0"/>
              <a:t>Norra Kyvik/</a:t>
            </a:r>
            <a:r>
              <a:rPr lang="sv-SE" sz="1400" dirty="0" err="1"/>
              <a:t>Ekekullsområdet</a:t>
            </a:r>
            <a:r>
              <a:rPr lang="sv-SE" sz="1600" dirty="0"/>
              <a:t> </a:t>
            </a:r>
          </a:p>
          <a:p>
            <a:pPr marL="0" marR="0" lvl="0" indent="0" algn="l" defTabSz="1096963" rtl="0" eaLnBrk="1" fontAlgn="base" latinLnBrk="0" hangingPunct="1">
              <a:lnSpc>
                <a:spcPct val="100000"/>
              </a:lnSpc>
              <a:spcBef>
                <a:spcPct val="30000"/>
              </a:spcBef>
              <a:spcAft>
                <a:spcPct val="0"/>
              </a:spcAft>
              <a:buClrTx/>
              <a:buSzTx/>
              <a:buFontTx/>
              <a:buNone/>
              <a:tabLst/>
              <a:defRPr/>
            </a:pPr>
            <a:endParaRPr lang="sv-SE" sz="1400" dirty="0"/>
          </a:p>
          <a:p>
            <a:pPr>
              <a:spcAft>
                <a:spcPts val="600"/>
              </a:spcAft>
            </a:pPr>
            <a:r>
              <a:rPr lang="sv-SE" sz="1400" b="1" i="0" u="sng" dirty="0">
                <a:effectLst/>
              </a:rPr>
              <a:t>Särö</a:t>
            </a:r>
          </a:p>
          <a:p>
            <a:pPr>
              <a:spcAft>
                <a:spcPts val="600"/>
              </a:spcAft>
            </a:pPr>
            <a:r>
              <a:rPr lang="sv-SE" sz="1400" b="1" i="0" dirty="0">
                <a:effectLst/>
              </a:rPr>
              <a:t>140 bostäder varav  xx småhus</a:t>
            </a:r>
          </a:p>
          <a:p>
            <a:pPr marL="285750" indent="-285750">
              <a:spcAft>
                <a:spcPts val="0"/>
              </a:spcAft>
              <a:buFont typeface="Arial" panose="020B0604020202020204" pitchFamily="34" charset="0"/>
              <a:buChar char="•"/>
            </a:pPr>
            <a:r>
              <a:rPr lang="sv-SE" sz="1400" dirty="0" err="1"/>
              <a:t>Nötegång</a:t>
            </a:r>
            <a:r>
              <a:rPr lang="sv-SE" sz="1400" dirty="0"/>
              <a:t> </a:t>
            </a:r>
            <a:endParaRPr lang="sv-SE" sz="1400" b="0" i="0" dirty="0">
              <a:effectLst/>
            </a:endParaRPr>
          </a:p>
          <a:p>
            <a:pPr marL="285750" indent="-285750">
              <a:spcAft>
                <a:spcPts val="0"/>
              </a:spcAft>
              <a:buFont typeface="Arial" panose="020B0604020202020204" pitchFamily="34" charset="0"/>
              <a:buChar char="•"/>
            </a:pPr>
            <a:r>
              <a:rPr lang="sv-SE" sz="1400" b="0" i="0" dirty="0">
                <a:effectLst/>
              </a:rPr>
              <a:t>Bukärrsvägen</a:t>
            </a:r>
          </a:p>
          <a:p>
            <a:pPr marL="285750" indent="-285750">
              <a:spcAft>
                <a:spcPts val="0"/>
              </a:spcAft>
              <a:buFont typeface="Arial" panose="020B0604020202020204" pitchFamily="34" charset="0"/>
              <a:buChar char="•"/>
            </a:pPr>
            <a:r>
              <a:rPr lang="sv-SE" sz="1400" dirty="0"/>
              <a:t>Särögården </a:t>
            </a:r>
          </a:p>
          <a:p>
            <a:pPr marL="0" marR="0" lvl="0" indent="0" algn="l" defTabSz="1096963" rtl="0" eaLnBrk="1" fontAlgn="base" latinLnBrk="0" hangingPunct="1">
              <a:lnSpc>
                <a:spcPct val="100000"/>
              </a:lnSpc>
              <a:spcBef>
                <a:spcPct val="30000"/>
              </a:spcBef>
              <a:spcAft>
                <a:spcPct val="0"/>
              </a:spcAft>
              <a:buClrTx/>
              <a:buSzTx/>
              <a:buFontTx/>
              <a:buNone/>
              <a:tabLst/>
              <a:defRPr/>
            </a:pPr>
            <a:endParaRPr lang="sv-SE" sz="1400" dirty="0"/>
          </a:p>
          <a:p>
            <a:pPr>
              <a:spcAft>
                <a:spcPts val="600"/>
              </a:spcAft>
            </a:pPr>
            <a:r>
              <a:rPr lang="sv-SE" sz="1400" b="1" u="sng" dirty="0"/>
              <a:t>Vallda</a:t>
            </a:r>
            <a:r>
              <a:rPr lang="sv-SE" sz="1400" b="1" dirty="0"/>
              <a:t> </a:t>
            </a:r>
          </a:p>
          <a:p>
            <a:r>
              <a:rPr lang="sv-SE" sz="1400" b="1" dirty="0"/>
              <a:t>120 bostäder</a:t>
            </a:r>
          </a:p>
          <a:p>
            <a:pPr marL="285750" indent="-285750">
              <a:buFont typeface="Arial" panose="020B0604020202020204" pitchFamily="34" charset="0"/>
              <a:buChar char="•"/>
            </a:pPr>
            <a:r>
              <a:rPr lang="sv-SE" sz="1400" dirty="0"/>
              <a:t>Vallda Backa</a:t>
            </a:r>
          </a:p>
          <a:p>
            <a:pPr>
              <a:spcAft>
                <a:spcPts val="0"/>
              </a:spcAft>
            </a:pPr>
            <a:endParaRPr lang="sv-SE" sz="1400" b="1" u="sng" dirty="0"/>
          </a:p>
          <a:p>
            <a:pPr>
              <a:spcAft>
                <a:spcPts val="0"/>
              </a:spcAft>
            </a:pPr>
            <a:r>
              <a:rPr lang="sv-SE" sz="1400" b="1" u="sng" dirty="0"/>
              <a:t>Onsala</a:t>
            </a:r>
          </a:p>
          <a:p>
            <a:pPr>
              <a:spcAft>
                <a:spcPts val="0"/>
              </a:spcAft>
            </a:pPr>
            <a:r>
              <a:rPr lang="sv-SE" sz="1400" b="1" dirty="0"/>
              <a:t>70 bostäder + utveckling kustcentra</a:t>
            </a:r>
          </a:p>
          <a:p>
            <a:pPr marL="285750" indent="-285750">
              <a:spcAft>
                <a:spcPts val="0"/>
              </a:spcAft>
              <a:buFont typeface="Arial" panose="020B0604020202020204" pitchFamily="34" charset="0"/>
              <a:buChar char="•"/>
            </a:pPr>
            <a:r>
              <a:rPr lang="sv-SE" sz="1400" dirty="0"/>
              <a:t>Gottskär</a:t>
            </a:r>
          </a:p>
          <a:p>
            <a:pPr marL="285750" indent="-285750">
              <a:spcAft>
                <a:spcPts val="0"/>
              </a:spcAft>
              <a:buFont typeface="Arial" panose="020B0604020202020204" pitchFamily="34" charset="0"/>
              <a:buChar char="•"/>
            </a:pPr>
            <a:endParaRPr lang="sv-SE" sz="1400" dirty="0"/>
          </a:p>
          <a:p>
            <a:pPr>
              <a:spcAft>
                <a:spcPts val="600"/>
              </a:spcAft>
            </a:pPr>
            <a:r>
              <a:rPr lang="sv-SE" sz="1400" b="1" dirty="0"/>
              <a:t>Frillesås – 190+ bostäder + centrum</a:t>
            </a:r>
          </a:p>
          <a:p>
            <a:pPr marL="285750" indent="-285750">
              <a:spcAft>
                <a:spcPts val="0"/>
              </a:spcAft>
              <a:buFont typeface="Arial" panose="020B0604020202020204" pitchFamily="34" charset="0"/>
              <a:buChar char="•"/>
            </a:pPr>
            <a:r>
              <a:rPr lang="sv-SE" sz="1400" dirty="0"/>
              <a:t>Rågelund</a:t>
            </a:r>
            <a:r>
              <a:rPr lang="sv-SE" sz="1400" b="1" dirty="0"/>
              <a:t> </a:t>
            </a:r>
          </a:p>
          <a:p>
            <a:pPr marL="285750" indent="-285750">
              <a:spcAft>
                <a:spcPts val="0"/>
              </a:spcAft>
              <a:buFont typeface="Arial" panose="020B0604020202020204" pitchFamily="34" charset="0"/>
              <a:buChar char="•"/>
            </a:pPr>
            <a:r>
              <a:rPr lang="sv-SE" sz="1400" dirty="0"/>
              <a:t>Handelsträdgården siffra</a:t>
            </a:r>
          </a:p>
          <a:p>
            <a:pPr marL="0" indent="0">
              <a:spcAft>
                <a:spcPts val="0"/>
              </a:spcAft>
              <a:buFont typeface="Arial" panose="020B0604020202020204" pitchFamily="34" charset="0"/>
              <a:buNone/>
            </a:pPr>
            <a:endParaRPr lang="sv-SE" sz="1400" dirty="0"/>
          </a:p>
          <a:p>
            <a:endParaRPr lang="sv-SE" dirty="0">
              <a:cs typeface="Calibri"/>
            </a:endParaRP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a:pPr>
                <a:defRPr/>
              </a:pPr>
              <a:t>12</a:t>
            </a:fld>
            <a:endParaRPr lang="sv-SE"/>
          </a:p>
        </p:txBody>
      </p:sp>
    </p:spTree>
    <p:extLst>
      <p:ext uri="{BB962C8B-B14F-4D97-AF65-F5344CB8AC3E}">
        <p14:creationId xmlns:p14="http://schemas.microsoft.com/office/powerpoint/2010/main" val="325018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ea typeface="Calibri"/>
              <a:cs typeface="Calibri"/>
            </a:endParaRPr>
          </a:p>
          <a:p>
            <a:endParaRPr lang="sv-SE" dirty="0">
              <a:ea typeface="Calibri"/>
              <a:cs typeface="Calibri"/>
            </a:endParaRPr>
          </a:p>
          <a:p>
            <a:endParaRPr lang="sv-SE" dirty="0">
              <a:ea typeface="Calibri"/>
              <a:cs typeface="Calibri"/>
            </a:endParaRPr>
          </a:p>
          <a:p>
            <a:r>
              <a:rPr lang="sv-SE" dirty="0">
                <a:ea typeface="Calibri"/>
                <a:cs typeface="Calibri"/>
              </a:rPr>
              <a:t>Anteckning 11/8: Bevaka så att vi inte gör oss av med kommunal mark när skolor läggs ned. Karta som visar var dessa platser finns. </a:t>
            </a:r>
          </a:p>
          <a:p>
            <a:r>
              <a:rPr lang="sv-SE" dirty="0">
                <a:ea typeface="Calibri"/>
                <a:cs typeface="Calibri"/>
              </a:rPr>
              <a:t>Komplettera med areal för verksamhetsmark. </a:t>
            </a:r>
          </a:p>
        </p:txBody>
      </p:sp>
      <p:sp>
        <p:nvSpPr>
          <p:cNvPr id="4" name="Platshållare för bildnummer 3"/>
          <p:cNvSpPr>
            <a:spLocks noGrp="1"/>
          </p:cNvSpPr>
          <p:nvPr>
            <p:ph type="sldNum" sz="quarter" idx="5"/>
          </p:nvPr>
        </p:nvSpPr>
        <p:spPr/>
        <p:txBody>
          <a:bodyPr/>
          <a:lstStyle/>
          <a:p>
            <a:pPr>
              <a:defRPr/>
            </a:pPr>
            <a:fld id="{556D30B3-4021-4841-B9AE-FB60D213BC08}" type="slidenum">
              <a:rPr lang="sv-SE" smtClean="0"/>
              <a:pPr>
                <a:defRPr/>
              </a:pPr>
              <a:t>14</a:t>
            </a:fld>
            <a:endParaRPr lang="sv-SE"/>
          </a:p>
        </p:txBody>
      </p:sp>
    </p:spTree>
    <p:extLst>
      <p:ext uri="{BB962C8B-B14F-4D97-AF65-F5344CB8AC3E}">
        <p14:creationId xmlns:p14="http://schemas.microsoft.com/office/powerpoint/2010/main" val="415353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vå spalter">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atin typeface="+mj-lt"/>
              </a:defRPr>
            </a:lvl1pPr>
          </a:lstStyle>
          <a:p>
            <a:r>
              <a:rPr lang="sv-SE"/>
              <a:t>Klicka här för att ändra mall för rubrikformat</a:t>
            </a:r>
          </a:p>
        </p:txBody>
      </p:sp>
      <p:sp>
        <p:nvSpPr>
          <p:cNvPr id="5" name="Platshållare för innehåll 8"/>
          <p:cNvSpPr>
            <a:spLocks noGrp="1"/>
          </p:cNvSpPr>
          <p:nvPr>
            <p:ph sz="quarter" idx="11"/>
          </p:nvPr>
        </p:nvSpPr>
        <p:spPr>
          <a:xfrm>
            <a:off x="627724" y="2214000"/>
            <a:ext cx="6408000" cy="5402868"/>
          </a:xfrm>
        </p:spPr>
        <p:txBody>
          <a:bodyPr/>
          <a:lstStyle>
            <a:lvl1pPr>
              <a:lnSpc>
                <a:spcPct val="100000"/>
              </a:lnSpc>
              <a:defRPr sz="2800"/>
            </a:lvl1pPr>
            <a:lvl2pPr>
              <a:lnSpc>
                <a:spcPct val="100000"/>
              </a:lnSpc>
              <a:defRPr sz="2400"/>
            </a:lvl2pPr>
            <a:lvl3pPr>
              <a:lnSpc>
                <a:spcPct val="100000"/>
              </a:lnSpc>
              <a:defRPr sz="2400"/>
            </a:lvl3pPr>
            <a:lvl4pPr>
              <a:lnSpc>
                <a:spcPct val="100000"/>
              </a:lnSpc>
              <a:defRPr sz="2000"/>
            </a:lvl4pPr>
            <a:lvl5pPr>
              <a:lnSpc>
                <a:spcPct val="100000"/>
              </a:lnSpc>
              <a:defRPr sz="20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innehåll 8"/>
          <p:cNvSpPr>
            <a:spLocks noGrp="1"/>
          </p:cNvSpPr>
          <p:nvPr>
            <p:ph sz="quarter" idx="12"/>
          </p:nvPr>
        </p:nvSpPr>
        <p:spPr>
          <a:xfrm>
            <a:off x="7559650" y="2214000"/>
            <a:ext cx="6408000" cy="5400000"/>
          </a:xfrm>
        </p:spPr>
        <p:txBody>
          <a:bodyPr/>
          <a:lstStyle>
            <a:lvl1pPr>
              <a:lnSpc>
                <a:spcPct val="100000"/>
              </a:lnSpc>
              <a:defRPr sz="2800"/>
            </a:lvl1pPr>
            <a:lvl2pPr>
              <a:lnSpc>
                <a:spcPct val="100000"/>
              </a:lnSpc>
              <a:defRPr sz="2400"/>
            </a:lvl2pPr>
            <a:lvl3pPr>
              <a:lnSpc>
                <a:spcPct val="100000"/>
              </a:lnSpc>
              <a:defRPr sz="2400"/>
            </a:lvl3pPr>
            <a:lvl4pPr>
              <a:lnSpc>
                <a:spcPct val="100000"/>
              </a:lnSpc>
              <a:defRPr sz="2000"/>
            </a:lvl4pPr>
            <a:lvl5pPr>
              <a:lnSpc>
                <a:spcPct val="100000"/>
              </a:lnSpc>
              <a:defRPr sz="20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91538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vå spalter">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vl1pPr>
          </a:lstStyle>
          <a:p>
            <a:r>
              <a:rPr lang="sv-SE"/>
              <a:t>Klicka här för att ändra format</a:t>
            </a:r>
          </a:p>
        </p:txBody>
      </p:sp>
      <p:sp>
        <p:nvSpPr>
          <p:cNvPr id="8" name="Platshållare för text 3"/>
          <p:cNvSpPr>
            <a:spLocks noGrp="1"/>
          </p:cNvSpPr>
          <p:nvPr>
            <p:ph type="body" sz="quarter" idx="15"/>
          </p:nvPr>
        </p:nvSpPr>
        <p:spPr>
          <a:xfrm>
            <a:off x="630188" y="2214000"/>
            <a:ext cx="6408000" cy="5399999"/>
          </a:xfrm>
        </p:spPr>
        <p:txBody>
          <a:bodyPr/>
          <a:lstStyle>
            <a:lvl1pPr>
              <a:defRPr sz="2800"/>
            </a:lvl1pPr>
            <a:lvl2pPr>
              <a:defRPr sz="2400"/>
            </a:lvl2pPr>
            <a:lvl4pPr>
              <a:defRPr sz="2000"/>
            </a:lvl4pPr>
            <a:lvl5pPr>
              <a:defRPr sz="20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9" name="Platshållare för text 3"/>
          <p:cNvSpPr>
            <a:spLocks noGrp="1"/>
          </p:cNvSpPr>
          <p:nvPr>
            <p:ph type="body" sz="quarter" idx="16"/>
          </p:nvPr>
        </p:nvSpPr>
        <p:spPr>
          <a:xfrm>
            <a:off x="7559650" y="2215619"/>
            <a:ext cx="6408000" cy="5399999"/>
          </a:xfrm>
        </p:spPr>
        <p:txBody>
          <a:bodyPr/>
          <a:lstStyle>
            <a:lvl1pPr>
              <a:defRPr sz="2800"/>
            </a:lvl1pPr>
            <a:lvl2pPr>
              <a:defRPr sz="2400"/>
            </a:lvl2pPr>
            <a:lvl4pPr>
              <a:defRPr sz="2000"/>
            </a:lvl4pPr>
            <a:lvl5pPr>
              <a:defRPr sz="20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416401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 innehåll och 3:2 bild">
    <p:spTree>
      <p:nvGrpSpPr>
        <p:cNvPr id="1" name=""/>
        <p:cNvGrpSpPr/>
        <p:nvPr/>
      </p:nvGrpSpPr>
      <p:grpSpPr>
        <a:xfrm>
          <a:off x="0" y="0"/>
          <a:ext cx="0" cy="0"/>
          <a:chOff x="0" y="0"/>
          <a:chExt cx="0" cy="0"/>
        </a:xfrm>
      </p:grpSpPr>
      <p:sp>
        <p:nvSpPr>
          <p:cNvPr id="6"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vl1pPr>
          </a:lstStyle>
          <a:p>
            <a:r>
              <a:rPr lang="sv-SE"/>
              <a:t>Klicka här för att ändra format</a:t>
            </a:r>
          </a:p>
        </p:txBody>
      </p:sp>
      <p:sp>
        <p:nvSpPr>
          <p:cNvPr id="4" name="Platshållare för bild 3"/>
          <p:cNvSpPr>
            <a:spLocks noGrp="1"/>
          </p:cNvSpPr>
          <p:nvPr>
            <p:ph type="pic" sz="quarter" idx="11"/>
          </p:nvPr>
        </p:nvSpPr>
        <p:spPr>
          <a:xfrm>
            <a:off x="5837865" y="2212567"/>
            <a:ext cx="8106014" cy="5400000"/>
          </a:xfrm>
        </p:spPr>
        <p:txBody>
          <a:bodyPr/>
          <a:lstStyle>
            <a:lvl1pPr>
              <a:defRPr/>
            </a:lvl1pPr>
          </a:lstStyle>
          <a:p>
            <a:pPr lvl="0"/>
            <a:r>
              <a:rPr lang="sv-SE" noProof="0"/>
              <a:t>Klicka på ikonen för att lägga till en bild</a:t>
            </a:r>
          </a:p>
        </p:txBody>
      </p:sp>
      <p:sp>
        <p:nvSpPr>
          <p:cNvPr id="7" name="Platshållare för text 3"/>
          <p:cNvSpPr>
            <a:spLocks noGrp="1"/>
          </p:cNvSpPr>
          <p:nvPr>
            <p:ph type="body" sz="quarter" idx="15"/>
          </p:nvPr>
        </p:nvSpPr>
        <p:spPr>
          <a:xfrm>
            <a:off x="630608" y="2214000"/>
            <a:ext cx="4770000" cy="5399999"/>
          </a:xfrm>
        </p:spPr>
        <p:txBody>
          <a:bodyPr/>
          <a:lstStyle>
            <a:lvl1pPr>
              <a:defRPr sz="2800"/>
            </a:lvl1pPr>
            <a:lvl2pPr>
              <a:defRPr sz="2400"/>
            </a:lvl2pPr>
            <a:lvl4pPr>
              <a:defRPr sz="2000"/>
            </a:lvl4pPr>
            <a:lvl5pPr>
              <a:defRPr sz="20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39786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jus halvbild">
    <p:spTree>
      <p:nvGrpSpPr>
        <p:cNvPr id="1" name=""/>
        <p:cNvGrpSpPr/>
        <p:nvPr/>
      </p:nvGrpSpPr>
      <p:grpSpPr>
        <a:xfrm>
          <a:off x="0" y="0"/>
          <a:ext cx="0" cy="0"/>
          <a:chOff x="0" y="0"/>
          <a:chExt cx="0" cy="0"/>
        </a:xfrm>
      </p:grpSpPr>
      <p:sp>
        <p:nvSpPr>
          <p:cNvPr id="21" name="Platshållare för bild 20"/>
          <p:cNvSpPr>
            <a:spLocks noGrp="1"/>
          </p:cNvSpPr>
          <p:nvPr>
            <p:ph type="pic" sz="quarter" idx="14"/>
          </p:nvPr>
        </p:nvSpPr>
        <p:spPr>
          <a:xfrm>
            <a:off x="7315200" y="0"/>
            <a:ext cx="7315200" cy="8229600"/>
          </a:xfrm>
          <a:solidFill>
            <a:schemeClr val="bg1">
              <a:lumMod val="85000"/>
            </a:schemeClr>
          </a:solidFill>
        </p:spPr>
        <p:txBody>
          <a:bodyPr/>
          <a:lstStyle/>
          <a:p>
            <a:pPr lvl="0"/>
            <a:endParaRPr lang="sv-SE" noProof="0"/>
          </a:p>
        </p:txBody>
      </p:sp>
      <p:sp>
        <p:nvSpPr>
          <p:cNvPr id="6" name="Platshållare för rubrik 1"/>
          <p:cNvSpPr>
            <a:spLocks noGrp="1"/>
          </p:cNvSpPr>
          <p:nvPr>
            <p:ph type="title"/>
          </p:nvPr>
        </p:nvSpPr>
        <p:spPr>
          <a:xfrm>
            <a:off x="627724" y="557561"/>
            <a:ext cx="6060312" cy="1292846"/>
          </a:xfrm>
          <a:prstGeom prst="rect">
            <a:avLst/>
          </a:prstGeom>
        </p:spPr>
        <p:txBody>
          <a:bodyPr>
            <a:noAutofit/>
          </a:bodyPr>
          <a:lstStyle>
            <a:lvl1pPr>
              <a:defRPr sz="4300"/>
            </a:lvl1pPr>
          </a:lstStyle>
          <a:p>
            <a:r>
              <a:rPr lang="sv-SE"/>
              <a:t>Klicka här för att ändra format</a:t>
            </a:r>
          </a:p>
        </p:txBody>
      </p:sp>
      <p:sp>
        <p:nvSpPr>
          <p:cNvPr id="19" name="Platshållare för innehåll 18"/>
          <p:cNvSpPr>
            <a:spLocks noGrp="1"/>
          </p:cNvSpPr>
          <p:nvPr>
            <p:ph sz="quarter" idx="13"/>
          </p:nvPr>
        </p:nvSpPr>
        <p:spPr>
          <a:xfrm>
            <a:off x="13154311" y="678549"/>
            <a:ext cx="946800" cy="1134000"/>
          </a:xfrm>
          <a:blipFill>
            <a:blip r:embed="rId2"/>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7" name="Platshållare för text 3"/>
          <p:cNvSpPr>
            <a:spLocks noGrp="1"/>
          </p:cNvSpPr>
          <p:nvPr>
            <p:ph type="body" sz="quarter" idx="15"/>
          </p:nvPr>
        </p:nvSpPr>
        <p:spPr>
          <a:xfrm>
            <a:off x="627724" y="2214000"/>
            <a:ext cx="6060312" cy="5399999"/>
          </a:xfrm>
        </p:spPr>
        <p:txBody>
          <a:bodyPr/>
          <a:lstStyle>
            <a:lvl1pPr>
              <a:defRPr sz="2800"/>
            </a:lvl1pPr>
            <a:lvl2pPr>
              <a:defRPr sz="2400"/>
            </a:lvl2pPr>
            <a:lvl4pPr>
              <a:defRPr sz="2000"/>
            </a:lvl4pPr>
            <a:lvl5pPr>
              <a:defRPr sz="20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179137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örk halvbild">
    <p:spTree>
      <p:nvGrpSpPr>
        <p:cNvPr id="1" name=""/>
        <p:cNvGrpSpPr/>
        <p:nvPr/>
      </p:nvGrpSpPr>
      <p:grpSpPr>
        <a:xfrm>
          <a:off x="0" y="0"/>
          <a:ext cx="0" cy="0"/>
          <a:chOff x="0" y="0"/>
          <a:chExt cx="0" cy="0"/>
        </a:xfrm>
      </p:grpSpPr>
      <p:sp>
        <p:nvSpPr>
          <p:cNvPr id="7" name="Platshållare för bild 20"/>
          <p:cNvSpPr>
            <a:spLocks noGrp="1"/>
          </p:cNvSpPr>
          <p:nvPr>
            <p:ph type="pic" sz="quarter" idx="14"/>
          </p:nvPr>
        </p:nvSpPr>
        <p:spPr>
          <a:xfrm>
            <a:off x="7315201" y="0"/>
            <a:ext cx="7315200" cy="8229600"/>
          </a:xfrm>
          <a:solidFill>
            <a:schemeClr val="tx1">
              <a:lumMod val="65000"/>
              <a:lumOff val="35000"/>
            </a:schemeClr>
          </a:solidFill>
        </p:spPr>
        <p:txBody>
          <a:bodyPr/>
          <a:lstStyle>
            <a:lvl1pPr>
              <a:defRPr>
                <a:solidFill>
                  <a:schemeClr val="bg1"/>
                </a:solidFill>
              </a:defRPr>
            </a:lvl1pPr>
          </a:lstStyle>
          <a:p>
            <a:pPr lvl="0"/>
            <a:endParaRPr lang="sv-SE" noProof="0"/>
          </a:p>
        </p:txBody>
      </p:sp>
      <p:sp>
        <p:nvSpPr>
          <p:cNvPr id="6" name="Platshållare för rubrik 1"/>
          <p:cNvSpPr>
            <a:spLocks noGrp="1"/>
          </p:cNvSpPr>
          <p:nvPr>
            <p:ph type="title"/>
          </p:nvPr>
        </p:nvSpPr>
        <p:spPr>
          <a:xfrm>
            <a:off x="627724" y="557561"/>
            <a:ext cx="6060312" cy="1292846"/>
          </a:xfrm>
          <a:prstGeom prst="rect">
            <a:avLst/>
          </a:prstGeom>
        </p:spPr>
        <p:txBody>
          <a:bodyPr>
            <a:noAutofit/>
          </a:bodyPr>
          <a:lstStyle>
            <a:lvl1pPr>
              <a:defRPr sz="4300"/>
            </a:lvl1pPr>
          </a:lstStyle>
          <a:p>
            <a:r>
              <a:rPr lang="sv-SE"/>
              <a:t>Klicka här för att ändra format</a:t>
            </a:r>
          </a:p>
        </p:txBody>
      </p:sp>
      <p:sp>
        <p:nvSpPr>
          <p:cNvPr id="19" name="Platshållare för innehåll 18"/>
          <p:cNvSpPr>
            <a:spLocks noGrp="1"/>
          </p:cNvSpPr>
          <p:nvPr>
            <p:ph sz="quarter" idx="13"/>
          </p:nvPr>
        </p:nvSpPr>
        <p:spPr>
          <a:xfrm>
            <a:off x="13154311" y="678549"/>
            <a:ext cx="946800" cy="1134000"/>
          </a:xfrm>
          <a:blipFill>
            <a:blip r:embed="rId2"/>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quarter" idx="15"/>
          </p:nvPr>
        </p:nvSpPr>
        <p:spPr>
          <a:xfrm>
            <a:off x="627724" y="2214000"/>
            <a:ext cx="6060312" cy="5399999"/>
          </a:xfrm>
        </p:spPr>
        <p:txBody>
          <a:bodyPr/>
          <a:lstStyle>
            <a:lvl1pPr>
              <a:defRPr sz="2800"/>
            </a:lvl1pPr>
            <a:lvl2pPr>
              <a:defRPr sz="2400"/>
            </a:lvl2pPr>
            <a:lvl4pPr>
              <a:defRPr sz="2000"/>
            </a:lvl4pPr>
            <a:lvl5pPr>
              <a:defRPr sz="20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942690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örsättsblad">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988" y="987425"/>
            <a:ext cx="229393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derrubrik 2"/>
          <p:cNvSpPr>
            <a:spLocks noGrp="1"/>
          </p:cNvSpPr>
          <p:nvPr>
            <p:ph type="subTitle" idx="1"/>
          </p:nvPr>
        </p:nvSpPr>
        <p:spPr>
          <a:xfrm>
            <a:off x="1005840" y="4322445"/>
            <a:ext cx="12637008" cy="536938"/>
          </a:xfrm>
        </p:spPr>
        <p:txBody>
          <a:bodyPr/>
          <a:lstStyle>
            <a:lvl1pPr marL="0" indent="0" algn="l">
              <a:buNone/>
              <a:defRPr sz="3200" baseline="0">
                <a:solidFill>
                  <a:schemeClr val="tx1"/>
                </a:solidFill>
                <a:latin typeface="+mn-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sv-SE"/>
              <a:t>Klicka om du vill redigera mall för underrubrikformat</a:t>
            </a:r>
          </a:p>
        </p:txBody>
      </p:sp>
      <p:sp>
        <p:nvSpPr>
          <p:cNvPr id="5" name="Platshållare för text 4"/>
          <p:cNvSpPr>
            <a:spLocks noGrp="1"/>
          </p:cNvSpPr>
          <p:nvPr>
            <p:ph type="body" sz="quarter" idx="10"/>
          </p:nvPr>
        </p:nvSpPr>
        <p:spPr>
          <a:xfrm>
            <a:off x="1005840" y="2357669"/>
            <a:ext cx="12637008" cy="1854286"/>
          </a:xfrm>
        </p:spPr>
        <p:txBody>
          <a:bodyPr anchor="b">
            <a:noAutofit/>
          </a:bodyPr>
          <a:lstStyle>
            <a:lvl1pPr marL="0" indent="0">
              <a:buNone/>
              <a:defRPr sz="6000" b="1">
                <a:solidFill>
                  <a:schemeClr val="tx1"/>
                </a:solidFill>
              </a:defRPr>
            </a:lvl1pPr>
            <a:lvl2pPr>
              <a:defRPr sz="7200" b="1"/>
            </a:lvl2pPr>
            <a:lvl3pPr>
              <a:defRPr sz="7200" b="1"/>
            </a:lvl3pPr>
            <a:lvl4pPr>
              <a:defRPr sz="7200" b="1"/>
            </a:lvl4pPr>
            <a:lvl5pPr>
              <a:defRPr sz="7200" b="1"/>
            </a:lvl5pPr>
          </a:lstStyle>
          <a:p>
            <a:pPr lvl="0"/>
            <a:r>
              <a:rPr lang="sv-SE"/>
              <a:t>Redigera format för bakgrundstext</a:t>
            </a:r>
          </a:p>
        </p:txBody>
      </p:sp>
    </p:spTree>
    <p:extLst>
      <p:ext uri="{BB962C8B-B14F-4D97-AF65-F5344CB8AC3E}">
        <p14:creationId xmlns:p14="http://schemas.microsoft.com/office/powerpoint/2010/main" val="3731579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örsättsblad">
    <p:bg>
      <p:bgPr>
        <a:solidFill>
          <a:schemeClr val="accent1"/>
        </a:solidFill>
        <a:effectLst/>
      </p:bgPr>
    </p:bg>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988" y="987425"/>
            <a:ext cx="229393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derrubrik 2"/>
          <p:cNvSpPr>
            <a:spLocks noGrp="1"/>
          </p:cNvSpPr>
          <p:nvPr>
            <p:ph type="subTitle" idx="1"/>
          </p:nvPr>
        </p:nvSpPr>
        <p:spPr>
          <a:xfrm>
            <a:off x="1005840" y="4322445"/>
            <a:ext cx="12637008" cy="536938"/>
          </a:xfrm>
        </p:spPr>
        <p:txBody>
          <a:bodyPr/>
          <a:lstStyle>
            <a:lvl1pPr marL="0" indent="0" algn="l">
              <a:buNone/>
              <a:defRPr sz="3200" baseline="0">
                <a:latin typeface="+mn-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sv-SE"/>
              <a:t>Klicka om du vill redigera mall för underrubrikformat</a:t>
            </a:r>
          </a:p>
        </p:txBody>
      </p:sp>
      <p:sp>
        <p:nvSpPr>
          <p:cNvPr id="5" name="Platshållare för text 4"/>
          <p:cNvSpPr>
            <a:spLocks noGrp="1"/>
          </p:cNvSpPr>
          <p:nvPr>
            <p:ph type="body" sz="quarter" idx="10"/>
          </p:nvPr>
        </p:nvSpPr>
        <p:spPr>
          <a:xfrm>
            <a:off x="1005840" y="2357669"/>
            <a:ext cx="12637008" cy="1854286"/>
          </a:xfrm>
        </p:spPr>
        <p:txBody>
          <a:bodyPr anchor="b">
            <a:noAutofit/>
          </a:bodyPr>
          <a:lstStyle>
            <a:lvl1pPr marL="0" indent="0">
              <a:buNone/>
              <a:defRPr sz="6000" b="1"/>
            </a:lvl1pPr>
            <a:lvl2pPr>
              <a:defRPr sz="7200" b="1"/>
            </a:lvl2pPr>
            <a:lvl3pPr>
              <a:defRPr sz="7200" b="1"/>
            </a:lvl3pPr>
            <a:lvl4pPr>
              <a:defRPr sz="7200" b="1"/>
            </a:lvl4pPr>
            <a:lvl5pPr>
              <a:defRPr sz="7200" b="1"/>
            </a:lvl5pPr>
          </a:lstStyle>
          <a:p>
            <a:pPr lvl="0"/>
            <a:r>
              <a:rPr lang="sv-SE"/>
              <a:t>Redigera format för bakgrundstext</a:t>
            </a:r>
          </a:p>
        </p:txBody>
      </p:sp>
    </p:spTree>
    <p:extLst>
      <p:ext uri="{BB962C8B-B14F-4D97-AF65-F5344CB8AC3E}">
        <p14:creationId xmlns:p14="http://schemas.microsoft.com/office/powerpoint/2010/main" val="3998581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Försättsblad">
    <p:bg>
      <p:bgPr>
        <a:solidFill>
          <a:srgbClr val="DC005A"/>
        </a:solidFill>
        <a:effectLst/>
      </p:bgPr>
    </p:bg>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988" y="987425"/>
            <a:ext cx="229393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derrubrik 2"/>
          <p:cNvSpPr>
            <a:spLocks noGrp="1"/>
          </p:cNvSpPr>
          <p:nvPr>
            <p:ph type="subTitle" idx="1"/>
          </p:nvPr>
        </p:nvSpPr>
        <p:spPr>
          <a:xfrm>
            <a:off x="1005840" y="4322445"/>
            <a:ext cx="12637008" cy="536938"/>
          </a:xfrm>
        </p:spPr>
        <p:txBody>
          <a:bodyPr/>
          <a:lstStyle>
            <a:lvl1pPr marL="0" indent="0" algn="l">
              <a:buNone/>
              <a:defRPr sz="3200" baseline="0">
                <a:latin typeface="+mn-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sv-SE"/>
              <a:t>Klicka om du vill redigera mall för underrubrikformat</a:t>
            </a:r>
          </a:p>
        </p:txBody>
      </p:sp>
      <p:sp>
        <p:nvSpPr>
          <p:cNvPr id="5" name="Platshållare för text 4"/>
          <p:cNvSpPr>
            <a:spLocks noGrp="1"/>
          </p:cNvSpPr>
          <p:nvPr>
            <p:ph type="body" sz="quarter" idx="10"/>
          </p:nvPr>
        </p:nvSpPr>
        <p:spPr>
          <a:xfrm>
            <a:off x="1005840" y="2357669"/>
            <a:ext cx="12637008" cy="1854286"/>
          </a:xfrm>
        </p:spPr>
        <p:txBody>
          <a:bodyPr anchor="b">
            <a:noAutofit/>
          </a:bodyPr>
          <a:lstStyle>
            <a:lvl1pPr marL="0" indent="0">
              <a:buNone/>
              <a:defRPr sz="6000" b="1"/>
            </a:lvl1pPr>
            <a:lvl2pPr>
              <a:defRPr sz="7200" b="1"/>
            </a:lvl2pPr>
            <a:lvl3pPr>
              <a:defRPr sz="7200" b="1"/>
            </a:lvl3pPr>
            <a:lvl4pPr>
              <a:defRPr sz="7200" b="1"/>
            </a:lvl4pPr>
            <a:lvl5pPr>
              <a:defRPr sz="7200" b="1"/>
            </a:lvl5pPr>
          </a:lstStyle>
          <a:p>
            <a:pPr lvl="0"/>
            <a:r>
              <a:rPr lang="sv-SE"/>
              <a:t>Redigera format för bakgrundstext</a:t>
            </a:r>
          </a:p>
        </p:txBody>
      </p:sp>
    </p:spTree>
    <p:extLst>
      <p:ext uri="{BB962C8B-B14F-4D97-AF65-F5344CB8AC3E}">
        <p14:creationId xmlns:p14="http://schemas.microsoft.com/office/powerpoint/2010/main" val="1407327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Försättsblad">
    <p:bg>
      <p:bgPr>
        <a:solidFill>
          <a:srgbClr val="4B9B9B"/>
        </a:solidFill>
        <a:effectLst/>
      </p:bgPr>
    </p:bg>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988" y="987425"/>
            <a:ext cx="229393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derrubrik 2"/>
          <p:cNvSpPr>
            <a:spLocks noGrp="1"/>
          </p:cNvSpPr>
          <p:nvPr>
            <p:ph type="subTitle" idx="1"/>
          </p:nvPr>
        </p:nvSpPr>
        <p:spPr>
          <a:xfrm>
            <a:off x="1005840" y="4322445"/>
            <a:ext cx="12637008" cy="536938"/>
          </a:xfrm>
        </p:spPr>
        <p:txBody>
          <a:bodyPr/>
          <a:lstStyle>
            <a:lvl1pPr marL="0" indent="0" algn="l">
              <a:buNone/>
              <a:defRPr sz="3200" baseline="0">
                <a:latin typeface="+mn-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sv-SE"/>
              <a:t>Klicka om du vill redigera mall för underrubrikformat</a:t>
            </a:r>
          </a:p>
        </p:txBody>
      </p:sp>
      <p:sp>
        <p:nvSpPr>
          <p:cNvPr id="5" name="Platshållare för text 4"/>
          <p:cNvSpPr>
            <a:spLocks noGrp="1"/>
          </p:cNvSpPr>
          <p:nvPr>
            <p:ph type="body" sz="quarter" idx="10"/>
          </p:nvPr>
        </p:nvSpPr>
        <p:spPr>
          <a:xfrm>
            <a:off x="1005840" y="2357669"/>
            <a:ext cx="12637008" cy="1854286"/>
          </a:xfrm>
        </p:spPr>
        <p:txBody>
          <a:bodyPr anchor="b">
            <a:noAutofit/>
          </a:bodyPr>
          <a:lstStyle>
            <a:lvl1pPr marL="0" indent="0">
              <a:buNone/>
              <a:defRPr sz="6000" b="1"/>
            </a:lvl1pPr>
            <a:lvl2pPr>
              <a:defRPr sz="7200" b="1"/>
            </a:lvl2pPr>
            <a:lvl3pPr>
              <a:defRPr sz="7200" b="1"/>
            </a:lvl3pPr>
            <a:lvl4pPr>
              <a:defRPr sz="7200" b="1"/>
            </a:lvl4pPr>
            <a:lvl5pPr>
              <a:defRPr sz="7200" b="1"/>
            </a:lvl5pPr>
          </a:lstStyle>
          <a:p>
            <a:pPr lvl="0"/>
            <a:r>
              <a:rPr lang="sv-SE"/>
              <a:t>Redigera format för bakgrundstext</a:t>
            </a:r>
          </a:p>
        </p:txBody>
      </p:sp>
    </p:spTree>
    <p:extLst>
      <p:ext uri="{BB962C8B-B14F-4D97-AF65-F5344CB8AC3E}">
        <p14:creationId xmlns:p14="http://schemas.microsoft.com/office/powerpoint/2010/main" val="3749028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Försättsblad">
    <p:bg>
      <p:bgPr>
        <a:solidFill>
          <a:srgbClr val="EB5A19"/>
        </a:solidFill>
        <a:effectLst/>
      </p:bgPr>
    </p:bg>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988" y="987425"/>
            <a:ext cx="2293937"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Underrubrik 2"/>
          <p:cNvSpPr>
            <a:spLocks noGrp="1"/>
          </p:cNvSpPr>
          <p:nvPr>
            <p:ph type="subTitle" idx="1"/>
          </p:nvPr>
        </p:nvSpPr>
        <p:spPr>
          <a:xfrm>
            <a:off x="1005840" y="4322445"/>
            <a:ext cx="12637008" cy="536938"/>
          </a:xfrm>
        </p:spPr>
        <p:txBody>
          <a:bodyPr/>
          <a:lstStyle>
            <a:lvl1pPr marL="0" indent="0" algn="l">
              <a:buNone/>
              <a:defRPr sz="3200" baseline="0">
                <a:latin typeface="+mn-lt"/>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sv-SE"/>
              <a:t>Klicka om du vill redigera mall för underrubrikformat</a:t>
            </a:r>
          </a:p>
        </p:txBody>
      </p:sp>
      <p:sp>
        <p:nvSpPr>
          <p:cNvPr id="5" name="Platshållare för text 4"/>
          <p:cNvSpPr>
            <a:spLocks noGrp="1"/>
          </p:cNvSpPr>
          <p:nvPr>
            <p:ph type="body" sz="quarter" idx="10"/>
          </p:nvPr>
        </p:nvSpPr>
        <p:spPr>
          <a:xfrm>
            <a:off x="1005840" y="2357669"/>
            <a:ext cx="12637008" cy="1854286"/>
          </a:xfrm>
        </p:spPr>
        <p:txBody>
          <a:bodyPr anchor="b">
            <a:noAutofit/>
          </a:bodyPr>
          <a:lstStyle>
            <a:lvl1pPr marL="0" indent="0">
              <a:buNone/>
              <a:defRPr sz="6000" b="1"/>
            </a:lvl1pPr>
            <a:lvl2pPr>
              <a:defRPr sz="7200" b="1"/>
            </a:lvl2pPr>
            <a:lvl3pPr>
              <a:defRPr sz="7200" b="1"/>
            </a:lvl3pPr>
            <a:lvl4pPr>
              <a:defRPr sz="7200" b="1"/>
            </a:lvl4pPr>
            <a:lvl5pPr>
              <a:defRPr sz="7200" b="1"/>
            </a:lvl5pPr>
          </a:lstStyle>
          <a:p>
            <a:pPr lvl="0"/>
            <a:r>
              <a:rPr lang="sv-SE"/>
              <a:t>Redigera format för bakgrundstext</a:t>
            </a:r>
          </a:p>
        </p:txBody>
      </p:sp>
    </p:spTree>
    <p:extLst>
      <p:ext uri="{BB962C8B-B14F-4D97-AF65-F5344CB8AC3E}">
        <p14:creationId xmlns:p14="http://schemas.microsoft.com/office/powerpoint/2010/main" val="1819470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jus helbild 16:9">
    <p:spTree>
      <p:nvGrpSpPr>
        <p:cNvPr id="1" name=""/>
        <p:cNvGrpSpPr/>
        <p:nvPr/>
      </p:nvGrpSpPr>
      <p:grpSpPr>
        <a:xfrm>
          <a:off x="0" y="0"/>
          <a:ext cx="0" cy="0"/>
          <a:chOff x="0" y="0"/>
          <a:chExt cx="0" cy="0"/>
        </a:xfrm>
      </p:grpSpPr>
      <p:sp>
        <p:nvSpPr>
          <p:cNvPr id="6" name="Platshållare för bild 20"/>
          <p:cNvSpPr>
            <a:spLocks noGrp="1"/>
          </p:cNvSpPr>
          <p:nvPr>
            <p:ph type="pic" sz="quarter" idx="14"/>
          </p:nvPr>
        </p:nvSpPr>
        <p:spPr>
          <a:xfrm>
            <a:off x="0" y="0"/>
            <a:ext cx="14630400" cy="8229600"/>
          </a:xfrm>
          <a:solidFill>
            <a:schemeClr val="bg1">
              <a:lumMod val="85000"/>
            </a:schemeClr>
          </a:solidFill>
        </p:spPr>
        <p:txBody>
          <a:bodyPr rtlCol="0">
            <a:normAutofit/>
          </a:bodyPr>
          <a:lstStyle/>
          <a:p>
            <a:pPr lvl="0"/>
            <a:endParaRPr lang="sv-SE" noProof="0"/>
          </a:p>
        </p:txBody>
      </p:sp>
      <p:sp>
        <p:nvSpPr>
          <p:cNvPr id="8" name="Platshållare för innehåll 18"/>
          <p:cNvSpPr>
            <a:spLocks noGrp="1"/>
          </p:cNvSpPr>
          <p:nvPr>
            <p:ph sz="quarter" idx="13"/>
          </p:nvPr>
        </p:nvSpPr>
        <p:spPr>
          <a:xfrm>
            <a:off x="13149199" y="682704"/>
            <a:ext cx="946800" cy="1134000"/>
          </a:xfrm>
          <a:blipFill>
            <a:blip r:embed="rId2"/>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7"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vl1pPr>
          </a:lstStyle>
          <a:p>
            <a:r>
              <a:rPr lang="sv-SE"/>
              <a:t>Klicka här för att ändra format</a:t>
            </a:r>
          </a:p>
        </p:txBody>
      </p:sp>
    </p:spTree>
    <p:extLst>
      <p:ext uri="{BB962C8B-B14F-4D97-AF65-F5344CB8AC3E}">
        <p14:creationId xmlns:p14="http://schemas.microsoft.com/office/powerpoint/2010/main" val="1222483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atin typeface="Work Sans" panose="00000500000000000000" pitchFamily="50" charset="0"/>
              </a:defRPr>
            </a:lvl1pPr>
          </a:lstStyle>
          <a:p>
            <a:r>
              <a:rPr lang="sv-SE"/>
              <a:t>Klicka här för att ändra mall för rubrikformat</a:t>
            </a:r>
          </a:p>
        </p:txBody>
      </p:sp>
      <p:sp>
        <p:nvSpPr>
          <p:cNvPr id="9" name="Platshållare för innehåll 8"/>
          <p:cNvSpPr>
            <a:spLocks noGrp="1"/>
          </p:cNvSpPr>
          <p:nvPr>
            <p:ph sz="quarter" idx="10"/>
          </p:nvPr>
        </p:nvSpPr>
        <p:spPr>
          <a:xfrm>
            <a:off x="627724" y="2214000"/>
            <a:ext cx="13325526" cy="5400000"/>
          </a:xfrm>
        </p:spPr>
        <p:txBody>
          <a:bodyPr/>
          <a:lstStyle>
            <a:lvl1pPr>
              <a:defRPr sz="2800"/>
            </a:lvl1pPr>
            <a:lvl2pPr>
              <a:defRPr sz="2400"/>
            </a:lvl2pPr>
            <a:lvl3pPr>
              <a:defRPr sz="2400"/>
            </a:lvl3pPr>
            <a:lvl4pPr>
              <a:defRPr sz="2000"/>
            </a:lvl4pPr>
            <a:lvl5pPr>
              <a:defRPr sz="20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3222643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örk helbild 16:9">
    <p:spTree>
      <p:nvGrpSpPr>
        <p:cNvPr id="1" name=""/>
        <p:cNvGrpSpPr/>
        <p:nvPr/>
      </p:nvGrpSpPr>
      <p:grpSpPr>
        <a:xfrm>
          <a:off x="0" y="0"/>
          <a:ext cx="0" cy="0"/>
          <a:chOff x="0" y="0"/>
          <a:chExt cx="0" cy="0"/>
        </a:xfrm>
      </p:grpSpPr>
      <p:sp>
        <p:nvSpPr>
          <p:cNvPr id="9" name="Platshållare för bild 20"/>
          <p:cNvSpPr>
            <a:spLocks noGrp="1"/>
          </p:cNvSpPr>
          <p:nvPr>
            <p:ph type="pic" sz="quarter" idx="14"/>
          </p:nvPr>
        </p:nvSpPr>
        <p:spPr>
          <a:xfrm>
            <a:off x="0" y="0"/>
            <a:ext cx="14630400" cy="8293608"/>
          </a:xfrm>
          <a:solidFill>
            <a:schemeClr val="tx1">
              <a:lumMod val="65000"/>
              <a:lumOff val="35000"/>
            </a:schemeClr>
          </a:solidFill>
        </p:spPr>
        <p:txBody>
          <a:bodyPr rtlCol="0">
            <a:normAutofit/>
          </a:bodyPr>
          <a:lstStyle>
            <a:lvl1pPr>
              <a:defRPr>
                <a:solidFill>
                  <a:schemeClr val="bg1"/>
                </a:solidFill>
              </a:defRPr>
            </a:lvl1pPr>
          </a:lstStyle>
          <a:p>
            <a:pPr lvl="0"/>
            <a:endParaRPr lang="sv-SE" noProof="0"/>
          </a:p>
        </p:txBody>
      </p:sp>
      <p:sp>
        <p:nvSpPr>
          <p:cNvPr id="8" name="Platshållare för innehåll 18"/>
          <p:cNvSpPr>
            <a:spLocks noGrp="1"/>
          </p:cNvSpPr>
          <p:nvPr>
            <p:ph sz="quarter" idx="13"/>
          </p:nvPr>
        </p:nvSpPr>
        <p:spPr>
          <a:xfrm>
            <a:off x="13149199" y="682704"/>
            <a:ext cx="946800" cy="1134000"/>
          </a:xfrm>
          <a:blipFill>
            <a:blip r:embed="rId2"/>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7"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solidFill>
                  <a:schemeClr val="bg1"/>
                </a:solidFill>
              </a:defRPr>
            </a:lvl1pPr>
          </a:lstStyle>
          <a:p>
            <a:r>
              <a:rPr lang="sv-SE"/>
              <a:t>Klicka här för att ändra format</a:t>
            </a:r>
          </a:p>
        </p:txBody>
      </p:sp>
    </p:spTree>
    <p:extLst>
      <p:ext uri="{BB962C8B-B14F-4D97-AF65-F5344CB8AC3E}">
        <p14:creationId xmlns:p14="http://schemas.microsoft.com/office/powerpoint/2010/main" val="1756050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pic>
        <p:nvPicPr>
          <p:cNvPr id="3" name="Bildobjekt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52438" y="681038"/>
            <a:ext cx="9445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ubrik 1"/>
          <p:cNvSpPr>
            <a:spLocks noGrp="1"/>
          </p:cNvSpPr>
          <p:nvPr>
            <p:ph type="ctrTitle"/>
          </p:nvPr>
        </p:nvSpPr>
        <p:spPr>
          <a:xfrm>
            <a:off x="1005840" y="3740419"/>
            <a:ext cx="12637008" cy="1854287"/>
          </a:xfrm>
        </p:spPr>
        <p:txBody>
          <a:bodyPr>
            <a:normAutofit/>
          </a:bodyPr>
          <a:lstStyle>
            <a:lvl1pPr algn="l">
              <a:defRPr sz="4300" b="1">
                <a:solidFill>
                  <a:schemeClr val="tx1"/>
                </a:solidFill>
                <a:latin typeface="Work Sans" panose="00000500000000000000" pitchFamily="50" charset="0"/>
              </a:defRPr>
            </a:lvl1pPr>
          </a:lstStyle>
          <a:p>
            <a:r>
              <a:rPr lang="sv-SE"/>
              <a:t>Klicka här för att ändra format</a:t>
            </a:r>
          </a:p>
        </p:txBody>
      </p:sp>
    </p:spTree>
    <p:extLst>
      <p:ext uri="{BB962C8B-B14F-4D97-AF65-F5344CB8AC3E}">
        <p14:creationId xmlns:p14="http://schemas.microsoft.com/office/powerpoint/2010/main" val="3870632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vsnittsrubrik">
    <p:bg>
      <p:bgPr>
        <a:solidFill>
          <a:schemeClr val="accent1"/>
        </a:solidFill>
        <a:effectLst/>
      </p:bgPr>
    </p:bg>
    <p:spTree>
      <p:nvGrpSpPr>
        <p:cNvPr id="1" name=""/>
        <p:cNvGrpSpPr/>
        <p:nvPr/>
      </p:nvGrpSpPr>
      <p:grpSpPr>
        <a:xfrm>
          <a:off x="0" y="0"/>
          <a:ext cx="0" cy="0"/>
          <a:chOff x="0" y="0"/>
          <a:chExt cx="0" cy="0"/>
        </a:xfrm>
      </p:grpSpPr>
      <p:sp>
        <p:nvSpPr>
          <p:cNvPr id="5" name="Rubrik 1"/>
          <p:cNvSpPr>
            <a:spLocks noGrp="1"/>
          </p:cNvSpPr>
          <p:nvPr>
            <p:ph type="ctrTitle"/>
          </p:nvPr>
        </p:nvSpPr>
        <p:spPr>
          <a:xfrm>
            <a:off x="1005840" y="3740419"/>
            <a:ext cx="12637008" cy="1854287"/>
          </a:xfrm>
        </p:spPr>
        <p:txBody>
          <a:bodyPr>
            <a:normAutofit/>
          </a:bodyPr>
          <a:lstStyle>
            <a:lvl1pPr algn="l">
              <a:defRPr sz="4300" b="1">
                <a:solidFill>
                  <a:schemeClr val="bg1"/>
                </a:solidFill>
                <a:latin typeface="Work Sans" panose="00000500000000000000" pitchFamily="50" charset="0"/>
              </a:defRPr>
            </a:lvl1pPr>
          </a:lstStyle>
          <a:p>
            <a:r>
              <a:rPr lang="sv-SE"/>
              <a:t>Klicka här för att ändra format</a:t>
            </a:r>
          </a:p>
        </p:txBody>
      </p:sp>
    </p:spTree>
    <p:extLst>
      <p:ext uri="{BB962C8B-B14F-4D97-AF65-F5344CB8AC3E}">
        <p14:creationId xmlns:p14="http://schemas.microsoft.com/office/powerpoint/2010/main" val="2595596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vsnittsrubrik">
    <p:bg>
      <p:bgPr>
        <a:solidFill>
          <a:srgbClr val="DC005A"/>
        </a:solidFill>
        <a:effectLst/>
      </p:bgPr>
    </p:bg>
    <p:spTree>
      <p:nvGrpSpPr>
        <p:cNvPr id="1" name=""/>
        <p:cNvGrpSpPr/>
        <p:nvPr/>
      </p:nvGrpSpPr>
      <p:grpSpPr>
        <a:xfrm>
          <a:off x="0" y="0"/>
          <a:ext cx="0" cy="0"/>
          <a:chOff x="0" y="0"/>
          <a:chExt cx="0" cy="0"/>
        </a:xfrm>
      </p:grpSpPr>
      <p:sp>
        <p:nvSpPr>
          <p:cNvPr id="5" name="Rubrik 1"/>
          <p:cNvSpPr>
            <a:spLocks noGrp="1"/>
          </p:cNvSpPr>
          <p:nvPr>
            <p:ph type="ctrTitle"/>
          </p:nvPr>
        </p:nvSpPr>
        <p:spPr>
          <a:xfrm>
            <a:off x="1005840" y="3740419"/>
            <a:ext cx="12637008" cy="1854287"/>
          </a:xfrm>
        </p:spPr>
        <p:txBody>
          <a:bodyPr>
            <a:normAutofit/>
          </a:bodyPr>
          <a:lstStyle>
            <a:lvl1pPr algn="l">
              <a:defRPr sz="4300" b="1">
                <a:solidFill>
                  <a:schemeClr val="bg1"/>
                </a:solidFill>
                <a:latin typeface="Work Sans" panose="00000500000000000000" pitchFamily="50" charset="0"/>
              </a:defRPr>
            </a:lvl1pPr>
          </a:lstStyle>
          <a:p>
            <a:r>
              <a:rPr lang="sv-SE"/>
              <a:t>Klicka här för att ändra format</a:t>
            </a:r>
          </a:p>
        </p:txBody>
      </p:sp>
    </p:spTree>
    <p:extLst>
      <p:ext uri="{BB962C8B-B14F-4D97-AF65-F5344CB8AC3E}">
        <p14:creationId xmlns:p14="http://schemas.microsoft.com/office/powerpoint/2010/main" val="212759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Avsnittsrubrik">
    <p:bg>
      <p:bgPr>
        <a:solidFill>
          <a:srgbClr val="4B9B9B"/>
        </a:solidFill>
        <a:effectLst/>
      </p:bgPr>
    </p:bg>
    <p:spTree>
      <p:nvGrpSpPr>
        <p:cNvPr id="1" name=""/>
        <p:cNvGrpSpPr/>
        <p:nvPr/>
      </p:nvGrpSpPr>
      <p:grpSpPr>
        <a:xfrm>
          <a:off x="0" y="0"/>
          <a:ext cx="0" cy="0"/>
          <a:chOff x="0" y="0"/>
          <a:chExt cx="0" cy="0"/>
        </a:xfrm>
      </p:grpSpPr>
      <p:sp>
        <p:nvSpPr>
          <p:cNvPr id="5" name="Rubrik 1"/>
          <p:cNvSpPr>
            <a:spLocks noGrp="1"/>
          </p:cNvSpPr>
          <p:nvPr>
            <p:ph type="ctrTitle"/>
          </p:nvPr>
        </p:nvSpPr>
        <p:spPr>
          <a:xfrm>
            <a:off x="1005840" y="3740419"/>
            <a:ext cx="12637008" cy="1854287"/>
          </a:xfrm>
        </p:spPr>
        <p:txBody>
          <a:bodyPr>
            <a:normAutofit/>
          </a:bodyPr>
          <a:lstStyle>
            <a:lvl1pPr algn="l">
              <a:defRPr sz="4300" b="1">
                <a:solidFill>
                  <a:schemeClr val="bg1"/>
                </a:solidFill>
                <a:latin typeface="Work Sans" panose="00000500000000000000" pitchFamily="50" charset="0"/>
              </a:defRPr>
            </a:lvl1pPr>
          </a:lstStyle>
          <a:p>
            <a:r>
              <a:rPr lang="sv-SE"/>
              <a:t>Klicka här för att ändra format</a:t>
            </a:r>
          </a:p>
        </p:txBody>
      </p:sp>
    </p:spTree>
    <p:extLst>
      <p:ext uri="{BB962C8B-B14F-4D97-AF65-F5344CB8AC3E}">
        <p14:creationId xmlns:p14="http://schemas.microsoft.com/office/powerpoint/2010/main" val="431899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Avsnittsrubrik">
    <p:bg>
      <p:bgPr>
        <a:solidFill>
          <a:srgbClr val="EB5A19"/>
        </a:solidFill>
        <a:effectLst/>
      </p:bgPr>
    </p:bg>
    <p:spTree>
      <p:nvGrpSpPr>
        <p:cNvPr id="1" name=""/>
        <p:cNvGrpSpPr/>
        <p:nvPr/>
      </p:nvGrpSpPr>
      <p:grpSpPr>
        <a:xfrm>
          <a:off x="0" y="0"/>
          <a:ext cx="0" cy="0"/>
          <a:chOff x="0" y="0"/>
          <a:chExt cx="0" cy="0"/>
        </a:xfrm>
      </p:grpSpPr>
      <p:sp>
        <p:nvSpPr>
          <p:cNvPr id="5" name="Rubrik 1"/>
          <p:cNvSpPr>
            <a:spLocks noGrp="1"/>
          </p:cNvSpPr>
          <p:nvPr>
            <p:ph type="ctrTitle"/>
          </p:nvPr>
        </p:nvSpPr>
        <p:spPr>
          <a:xfrm>
            <a:off x="1005840" y="3740419"/>
            <a:ext cx="12637008" cy="1854287"/>
          </a:xfrm>
        </p:spPr>
        <p:txBody>
          <a:bodyPr>
            <a:normAutofit/>
          </a:bodyPr>
          <a:lstStyle>
            <a:lvl1pPr algn="l">
              <a:defRPr sz="4300" b="1">
                <a:solidFill>
                  <a:schemeClr val="bg1"/>
                </a:solidFill>
                <a:latin typeface="Work Sans" panose="00000500000000000000" pitchFamily="50" charset="0"/>
              </a:defRPr>
            </a:lvl1pPr>
          </a:lstStyle>
          <a:p>
            <a:r>
              <a:rPr lang="sv-SE"/>
              <a:t>Klicka här för att ändra format</a:t>
            </a:r>
          </a:p>
        </p:txBody>
      </p:sp>
    </p:spTree>
    <p:extLst>
      <p:ext uri="{BB962C8B-B14F-4D97-AF65-F5344CB8AC3E}">
        <p14:creationId xmlns:p14="http://schemas.microsoft.com/office/powerpoint/2010/main" val="2567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innehåll och 3:2 bild">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627724" y="2212567"/>
            <a:ext cx="4770000" cy="5400000"/>
          </a:xfrm>
        </p:spPr>
        <p:txBody>
          <a:bodyPr/>
          <a:lstStyle>
            <a:lvl1pPr>
              <a:defRPr sz="2800"/>
            </a:lvl1pPr>
            <a:lvl2pPr>
              <a:defRPr sz="2400"/>
            </a:lvl2pPr>
            <a:lvl4pPr>
              <a:defRPr sz="2000"/>
            </a:lvl4pPr>
            <a:lvl5pPr>
              <a:defRPr sz="20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innehåll 2"/>
          <p:cNvSpPr>
            <a:spLocks noGrp="1"/>
          </p:cNvSpPr>
          <p:nvPr>
            <p:ph idx="10"/>
          </p:nvPr>
        </p:nvSpPr>
        <p:spPr>
          <a:xfrm>
            <a:off x="5837864" y="2212567"/>
            <a:ext cx="8106015" cy="5400000"/>
          </a:xfrm>
        </p:spPr>
        <p:txBody>
          <a:bodyPr>
            <a:normAutofit/>
          </a:bodyPr>
          <a:lstStyle>
            <a:lvl1pPr>
              <a:defRPr sz="2800" baseline="0"/>
            </a:lvl1pPr>
            <a:lvl2pPr>
              <a:defRPr sz="2800"/>
            </a:lvl2pPr>
            <a:lvl4pPr>
              <a:defRPr sz="2000"/>
            </a:lvl4pPr>
            <a:lvl5pPr>
              <a:defRPr sz="2000"/>
            </a:lvl5pPr>
          </a:lstStyle>
          <a:p>
            <a:pPr lvl="0"/>
            <a:r>
              <a:rPr lang="sv-SE"/>
              <a:t>Klicka här för att ändra format på bakgrundstexten</a:t>
            </a:r>
          </a:p>
        </p:txBody>
      </p:sp>
      <p:sp>
        <p:nvSpPr>
          <p:cNvPr id="6"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vl1pPr>
          </a:lstStyle>
          <a:p>
            <a:r>
              <a:rPr lang="sv-SE"/>
              <a:t>Klicka här för att ändra mall för rubrikformat</a:t>
            </a:r>
          </a:p>
        </p:txBody>
      </p:sp>
    </p:spTree>
    <p:extLst>
      <p:ext uri="{BB962C8B-B14F-4D97-AF65-F5344CB8AC3E}">
        <p14:creationId xmlns:p14="http://schemas.microsoft.com/office/powerpoint/2010/main" val="362816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jus halvbild">
    <p:spTree>
      <p:nvGrpSpPr>
        <p:cNvPr id="1" name=""/>
        <p:cNvGrpSpPr/>
        <p:nvPr/>
      </p:nvGrpSpPr>
      <p:grpSpPr>
        <a:xfrm>
          <a:off x="0" y="0"/>
          <a:ext cx="0" cy="0"/>
          <a:chOff x="0" y="0"/>
          <a:chExt cx="0" cy="0"/>
        </a:xfrm>
      </p:grpSpPr>
      <p:sp>
        <p:nvSpPr>
          <p:cNvPr id="21" name="Platshållare för bild 20"/>
          <p:cNvSpPr>
            <a:spLocks noGrp="1"/>
          </p:cNvSpPr>
          <p:nvPr>
            <p:ph type="pic" sz="quarter" idx="14"/>
          </p:nvPr>
        </p:nvSpPr>
        <p:spPr>
          <a:xfrm>
            <a:off x="7315200" y="0"/>
            <a:ext cx="7315200" cy="8229600"/>
          </a:xfrm>
          <a:solidFill>
            <a:schemeClr val="bg1">
              <a:lumMod val="85000"/>
            </a:schemeClr>
          </a:solidFill>
        </p:spPr>
        <p:txBody>
          <a:bodyPr rtlCol="0">
            <a:normAutofit/>
          </a:bodyPr>
          <a:lstStyle/>
          <a:p>
            <a:pPr lvl="0"/>
            <a:r>
              <a:rPr lang="sv-SE" noProof="0"/>
              <a:t>Klicka på ikonen för att lägga till en bild</a:t>
            </a:r>
          </a:p>
        </p:txBody>
      </p:sp>
      <p:sp>
        <p:nvSpPr>
          <p:cNvPr id="3" name="Platshållare för innehåll 2"/>
          <p:cNvSpPr>
            <a:spLocks noGrp="1"/>
          </p:cNvSpPr>
          <p:nvPr>
            <p:ph idx="1"/>
          </p:nvPr>
        </p:nvSpPr>
        <p:spPr>
          <a:xfrm>
            <a:off x="627724" y="2214000"/>
            <a:ext cx="6060312" cy="5400000"/>
          </a:xfrm>
        </p:spPr>
        <p:txBody>
          <a:bodyPr/>
          <a:lstStyle>
            <a:lvl1pPr>
              <a:defRPr sz="2800"/>
            </a:lvl1pPr>
            <a:lvl2pPr>
              <a:defRPr sz="2400"/>
            </a:lvl2pPr>
            <a:lvl4pPr>
              <a:defRPr sz="2000"/>
            </a:lvl4pPr>
            <a:lvl5pPr>
              <a:defRPr sz="20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rubrik 1"/>
          <p:cNvSpPr>
            <a:spLocks noGrp="1"/>
          </p:cNvSpPr>
          <p:nvPr>
            <p:ph type="title"/>
          </p:nvPr>
        </p:nvSpPr>
        <p:spPr>
          <a:xfrm>
            <a:off x="627724" y="557561"/>
            <a:ext cx="6060312" cy="1292846"/>
          </a:xfrm>
          <a:prstGeom prst="rect">
            <a:avLst/>
          </a:prstGeom>
        </p:spPr>
        <p:txBody>
          <a:bodyPr>
            <a:noAutofit/>
          </a:bodyPr>
          <a:lstStyle>
            <a:lvl1pPr>
              <a:defRPr sz="4300"/>
            </a:lvl1pPr>
          </a:lstStyle>
          <a:p>
            <a:r>
              <a:rPr lang="sv-SE"/>
              <a:t>Klicka här för att ändra mall för rubrikformat</a:t>
            </a:r>
          </a:p>
        </p:txBody>
      </p:sp>
      <p:sp>
        <p:nvSpPr>
          <p:cNvPr id="19" name="Platshållare för innehåll 18"/>
          <p:cNvSpPr>
            <a:spLocks noGrp="1"/>
          </p:cNvSpPr>
          <p:nvPr>
            <p:ph sz="quarter" idx="13"/>
          </p:nvPr>
        </p:nvSpPr>
        <p:spPr>
          <a:xfrm>
            <a:off x="13154311" y="678549"/>
            <a:ext cx="946800" cy="1134000"/>
          </a:xfrm>
          <a:blipFill>
            <a:blip r:embed="rId2"/>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25271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örk halvbild">
    <p:spTree>
      <p:nvGrpSpPr>
        <p:cNvPr id="1" name=""/>
        <p:cNvGrpSpPr/>
        <p:nvPr/>
      </p:nvGrpSpPr>
      <p:grpSpPr>
        <a:xfrm>
          <a:off x="0" y="0"/>
          <a:ext cx="0" cy="0"/>
          <a:chOff x="0" y="0"/>
          <a:chExt cx="0" cy="0"/>
        </a:xfrm>
      </p:grpSpPr>
      <p:sp>
        <p:nvSpPr>
          <p:cNvPr id="7" name="Platshållare för bild 20"/>
          <p:cNvSpPr>
            <a:spLocks noGrp="1"/>
          </p:cNvSpPr>
          <p:nvPr>
            <p:ph type="pic" sz="quarter" idx="14"/>
          </p:nvPr>
        </p:nvSpPr>
        <p:spPr>
          <a:xfrm>
            <a:off x="7315201" y="0"/>
            <a:ext cx="7315200" cy="8229600"/>
          </a:xfrm>
          <a:solidFill>
            <a:schemeClr val="tx1">
              <a:lumMod val="65000"/>
              <a:lumOff val="35000"/>
            </a:schemeClr>
          </a:solidFill>
        </p:spPr>
        <p:txBody>
          <a:bodyPr rtlCol="0">
            <a:normAutofit/>
          </a:bodyPr>
          <a:lstStyle>
            <a:lvl1pPr>
              <a:defRPr>
                <a:solidFill>
                  <a:schemeClr val="bg1"/>
                </a:solidFill>
              </a:defRPr>
            </a:lvl1pPr>
          </a:lstStyle>
          <a:p>
            <a:pPr lvl="0"/>
            <a:r>
              <a:rPr lang="sv-SE" noProof="0"/>
              <a:t>Klicka på ikonen för att lägga till en bild</a:t>
            </a:r>
          </a:p>
        </p:txBody>
      </p:sp>
      <p:sp>
        <p:nvSpPr>
          <p:cNvPr id="3" name="Platshållare för innehåll 2"/>
          <p:cNvSpPr>
            <a:spLocks noGrp="1"/>
          </p:cNvSpPr>
          <p:nvPr>
            <p:ph idx="1"/>
          </p:nvPr>
        </p:nvSpPr>
        <p:spPr>
          <a:xfrm>
            <a:off x="627724" y="2214000"/>
            <a:ext cx="6060312" cy="5400000"/>
          </a:xfrm>
        </p:spPr>
        <p:txBody>
          <a:bodyPr/>
          <a:lstStyle>
            <a:lvl1pPr>
              <a:defRPr sz="2800"/>
            </a:lvl1pPr>
            <a:lvl2pPr>
              <a:defRPr sz="2400"/>
            </a:lvl2pPr>
            <a:lvl4pPr>
              <a:defRPr sz="2000"/>
            </a:lvl4pPr>
            <a:lvl5pPr>
              <a:defRPr sz="20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rubrik 1"/>
          <p:cNvSpPr>
            <a:spLocks noGrp="1"/>
          </p:cNvSpPr>
          <p:nvPr>
            <p:ph type="title"/>
          </p:nvPr>
        </p:nvSpPr>
        <p:spPr>
          <a:xfrm>
            <a:off x="627724" y="557561"/>
            <a:ext cx="6060312" cy="1292846"/>
          </a:xfrm>
          <a:prstGeom prst="rect">
            <a:avLst/>
          </a:prstGeom>
        </p:spPr>
        <p:txBody>
          <a:bodyPr>
            <a:noAutofit/>
          </a:bodyPr>
          <a:lstStyle>
            <a:lvl1pPr>
              <a:defRPr sz="4300"/>
            </a:lvl1pPr>
          </a:lstStyle>
          <a:p>
            <a:r>
              <a:rPr lang="sv-SE"/>
              <a:t>Klicka här för att ändra mall för rubrikformat</a:t>
            </a:r>
          </a:p>
        </p:txBody>
      </p:sp>
      <p:sp>
        <p:nvSpPr>
          <p:cNvPr id="19" name="Platshållare för innehåll 18"/>
          <p:cNvSpPr>
            <a:spLocks noGrp="1"/>
          </p:cNvSpPr>
          <p:nvPr>
            <p:ph sz="quarter" idx="13"/>
          </p:nvPr>
        </p:nvSpPr>
        <p:spPr>
          <a:xfrm>
            <a:off x="13154311" y="678549"/>
            <a:ext cx="946800" cy="1134000"/>
          </a:xfrm>
          <a:blipFill>
            <a:blip r:embed="rId2"/>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013774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Avsnittsrubrik">
    <p:bg>
      <p:bgPr>
        <a:solidFill>
          <a:srgbClr val="EB5A19"/>
        </a:solidFill>
        <a:effectLst/>
      </p:bgPr>
    </p:bg>
    <p:spTree>
      <p:nvGrpSpPr>
        <p:cNvPr id="1" name=""/>
        <p:cNvGrpSpPr/>
        <p:nvPr/>
      </p:nvGrpSpPr>
      <p:grpSpPr>
        <a:xfrm>
          <a:off x="0" y="0"/>
          <a:ext cx="0" cy="0"/>
          <a:chOff x="0" y="0"/>
          <a:chExt cx="0" cy="0"/>
        </a:xfrm>
      </p:grpSpPr>
      <p:sp>
        <p:nvSpPr>
          <p:cNvPr id="5" name="Rubrik 1"/>
          <p:cNvSpPr>
            <a:spLocks noGrp="1"/>
          </p:cNvSpPr>
          <p:nvPr>
            <p:ph type="ctrTitle"/>
          </p:nvPr>
        </p:nvSpPr>
        <p:spPr>
          <a:xfrm>
            <a:off x="1005840" y="3740419"/>
            <a:ext cx="12637008" cy="1854287"/>
          </a:xfrm>
        </p:spPr>
        <p:txBody>
          <a:bodyPr>
            <a:normAutofit/>
          </a:bodyPr>
          <a:lstStyle>
            <a:lvl1pPr algn="l">
              <a:defRPr sz="4300" b="1">
                <a:solidFill>
                  <a:schemeClr val="bg1"/>
                </a:solidFill>
                <a:latin typeface="Work Sans" panose="00000500000000000000" pitchFamily="50" charset="0"/>
              </a:defRPr>
            </a:lvl1pPr>
          </a:lstStyle>
          <a:p>
            <a:r>
              <a:rPr lang="sv-SE"/>
              <a:t>Klicka här för att ändra format</a:t>
            </a:r>
          </a:p>
        </p:txBody>
      </p:sp>
    </p:spTree>
    <p:extLst>
      <p:ext uri="{BB962C8B-B14F-4D97-AF65-F5344CB8AC3E}">
        <p14:creationId xmlns:p14="http://schemas.microsoft.com/office/powerpoint/2010/main" val="27639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D834AEF-13AE-4673-82A7-615EF7026791}"/>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321B6ECE-C19E-4B1C-AF2A-FDE807ED88E2}"/>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E28F52D0-2C71-4173-8196-3CF53296AB8C}"/>
              </a:ext>
            </a:extLst>
          </p:cNvPr>
          <p:cNvSpPr>
            <a:spLocks noGrp="1"/>
          </p:cNvSpPr>
          <p:nvPr>
            <p:ph type="dt" sz="half" idx="10"/>
          </p:nvPr>
        </p:nvSpPr>
        <p:spPr/>
        <p:txBody>
          <a:bodyPr/>
          <a:lstStyle/>
          <a:p>
            <a:fld id="{86EF16D6-6DCE-4DB0-BA58-80B34FD3EFD7}" type="datetimeFigureOut">
              <a:rPr lang="sv-SE" smtClean="0"/>
              <a:t>2025-08-21</a:t>
            </a:fld>
            <a:endParaRPr lang="sv-SE"/>
          </a:p>
        </p:txBody>
      </p:sp>
      <p:sp>
        <p:nvSpPr>
          <p:cNvPr id="5" name="Platshållare för sidfot 4">
            <a:extLst>
              <a:ext uri="{FF2B5EF4-FFF2-40B4-BE49-F238E27FC236}">
                <a16:creationId xmlns:a16="http://schemas.microsoft.com/office/drawing/2014/main" id="{AED7220E-BC5D-4930-BCBE-52B5D65D9F2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BA4159C0-12B7-484F-899E-FF4D38568FE7}"/>
              </a:ext>
            </a:extLst>
          </p:cNvPr>
          <p:cNvSpPr>
            <a:spLocks noGrp="1"/>
          </p:cNvSpPr>
          <p:nvPr>
            <p:ph type="sldNum" sz="quarter" idx="12"/>
          </p:nvPr>
        </p:nvSpPr>
        <p:spPr/>
        <p:txBody>
          <a:bodyPr/>
          <a:lstStyle/>
          <a:p>
            <a:fld id="{F2090D39-A381-407D-B8EB-536781AC525F}" type="slidenum">
              <a:rPr lang="sv-SE" smtClean="0"/>
              <a:t>‹#›</a:t>
            </a:fld>
            <a:endParaRPr lang="sv-SE"/>
          </a:p>
        </p:txBody>
      </p:sp>
    </p:spTree>
    <p:extLst>
      <p:ext uri="{BB962C8B-B14F-4D97-AF65-F5344CB8AC3E}">
        <p14:creationId xmlns:p14="http://schemas.microsoft.com/office/powerpoint/2010/main" val="53398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421470A-78BD-22B2-ACAE-06B805D6ED3A}"/>
              </a:ext>
            </a:extLst>
          </p:cNvPr>
          <p:cNvSpPr>
            <a:spLocks noGrp="1"/>
          </p:cNvSpPr>
          <p:nvPr>
            <p:ph type="ctrTitle"/>
          </p:nvPr>
        </p:nvSpPr>
        <p:spPr>
          <a:xfrm>
            <a:off x="1828800" y="1346836"/>
            <a:ext cx="10972800" cy="2865120"/>
          </a:xfrm>
        </p:spPr>
        <p:txBody>
          <a:bodyPr anchor="b"/>
          <a:lstStyle>
            <a:lvl1pPr algn="ctr">
              <a:defRPr sz="7200"/>
            </a:lvl1pPr>
          </a:lstStyle>
          <a:p>
            <a:r>
              <a:rPr lang="sv-SE"/>
              <a:t>Klicka här för att ändra mall för rubrikformat</a:t>
            </a:r>
          </a:p>
        </p:txBody>
      </p:sp>
      <p:sp>
        <p:nvSpPr>
          <p:cNvPr id="3" name="Underrubrik 2">
            <a:extLst>
              <a:ext uri="{FF2B5EF4-FFF2-40B4-BE49-F238E27FC236}">
                <a16:creationId xmlns:a16="http://schemas.microsoft.com/office/drawing/2014/main" id="{808B3699-25EA-CFC9-E6D1-426D5AC36B35}"/>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C6B56689-8171-49C0-4938-2E19B64D0328}"/>
              </a:ext>
            </a:extLst>
          </p:cNvPr>
          <p:cNvSpPr>
            <a:spLocks noGrp="1"/>
          </p:cNvSpPr>
          <p:nvPr>
            <p:ph type="dt" sz="half" idx="10"/>
          </p:nvPr>
        </p:nvSpPr>
        <p:spPr/>
        <p:txBody>
          <a:bodyPr/>
          <a:lstStyle/>
          <a:p>
            <a:fld id="{784CC43A-81D5-4315-B97B-F3F5032E6909}" type="datetimeFigureOut">
              <a:rPr lang="sv-SE" smtClean="0"/>
              <a:t>2025-08-21</a:t>
            </a:fld>
            <a:endParaRPr lang="sv-SE"/>
          </a:p>
        </p:txBody>
      </p:sp>
      <p:sp>
        <p:nvSpPr>
          <p:cNvPr id="5" name="Platshållare för sidfot 4">
            <a:extLst>
              <a:ext uri="{FF2B5EF4-FFF2-40B4-BE49-F238E27FC236}">
                <a16:creationId xmlns:a16="http://schemas.microsoft.com/office/drawing/2014/main" id="{55A0E9A3-FF25-8048-A933-9BA4709A956E}"/>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02B2062-2F2C-9A02-15A9-03A60BF34BE2}"/>
              </a:ext>
            </a:extLst>
          </p:cNvPr>
          <p:cNvSpPr>
            <a:spLocks noGrp="1"/>
          </p:cNvSpPr>
          <p:nvPr>
            <p:ph type="sldNum" sz="quarter" idx="12"/>
          </p:nvPr>
        </p:nvSpPr>
        <p:spPr/>
        <p:txBody>
          <a:bodyPr/>
          <a:lstStyle/>
          <a:p>
            <a:fld id="{DD0D4158-027B-4002-A510-65985AC00899}" type="slidenum">
              <a:rPr lang="sv-SE" smtClean="0"/>
              <a:t>‹#›</a:t>
            </a:fld>
            <a:endParaRPr lang="sv-SE"/>
          </a:p>
        </p:txBody>
      </p:sp>
    </p:spTree>
    <p:extLst>
      <p:ext uri="{BB962C8B-B14F-4D97-AF65-F5344CB8AC3E}">
        <p14:creationId xmlns:p14="http://schemas.microsoft.com/office/powerpoint/2010/main" val="2755598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7" name="Platshållare för rubrik 1"/>
          <p:cNvSpPr>
            <a:spLocks noGrp="1"/>
          </p:cNvSpPr>
          <p:nvPr>
            <p:ph type="title"/>
          </p:nvPr>
        </p:nvSpPr>
        <p:spPr>
          <a:xfrm>
            <a:off x="627724" y="557561"/>
            <a:ext cx="11963564" cy="1292846"/>
          </a:xfrm>
          <a:prstGeom prst="rect">
            <a:avLst/>
          </a:prstGeom>
        </p:spPr>
        <p:txBody>
          <a:bodyPr>
            <a:normAutofit/>
          </a:bodyPr>
          <a:lstStyle>
            <a:lvl1pPr>
              <a:defRPr sz="4300">
                <a:latin typeface="+mj-lt"/>
              </a:defRPr>
            </a:lvl1pPr>
          </a:lstStyle>
          <a:p>
            <a:r>
              <a:rPr lang="sv-SE"/>
              <a:t>Klicka här för att ändra format</a:t>
            </a:r>
          </a:p>
        </p:txBody>
      </p:sp>
      <p:sp>
        <p:nvSpPr>
          <p:cNvPr id="4" name="Platshållare för text 3"/>
          <p:cNvSpPr>
            <a:spLocks noGrp="1"/>
          </p:cNvSpPr>
          <p:nvPr>
            <p:ph type="body" sz="quarter" idx="15"/>
          </p:nvPr>
        </p:nvSpPr>
        <p:spPr>
          <a:xfrm>
            <a:off x="627724" y="2214000"/>
            <a:ext cx="13325526" cy="5399999"/>
          </a:xfrm>
        </p:spPr>
        <p:txBody>
          <a:bodyPr/>
          <a:lstStyle>
            <a:lvl1pPr>
              <a:defRPr sz="2800"/>
            </a:lvl1pPr>
            <a:lvl2pPr>
              <a:defRPr sz="2400"/>
            </a:lvl2pPr>
            <a:lvl4pPr>
              <a:defRPr sz="2000"/>
            </a:lvl4pPr>
            <a:lvl5pPr>
              <a:defRPr sz="2000"/>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9532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7063" y="557213"/>
            <a:ext cx="11964987" cy="1293812"/>
          </a:xfrm>
          <a:prstGeom prst="rect">
            <a:avLst/>
          </a:prstGeom>
        </p:spPr>
        <p:txBody>
          <a:bodyPr vert="horz" lIns="91440" tIns="45720" rIns="91440" bIns="45720" rtlCol="0" anchor="ctr">
            <a:normAutofit/>
          </a:bodyPr>
          <a:lstStyle/>
          <a:p>
            <a:r>
              <a:rPr lang="sv-SE"/>
              <a:t>Klicka här för att ändra format</a:t>
            </a:r>
          </a:p>
        </p:txBody>
      </p:sp>
      <p:sp>
        <p:nvSpPr>
          <p:cNvPr id="1027" name="Platshållare för text 2"/>
          <p:cNvSpPr>
            <a:spLocks noGrp="1"/>
          </p:cNvSpPr>
          <p:nvPr>
            <p:ph type="body" idx="1"/>
          </p:nvPr>
        </p:nvSpPr>
        <p:spPr bwMode="auto">
          <a:xfrm>
            <a:off x="627063" y="2246313"/>
            <a:ext cx="13325475"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a:t>Redigera format för bakgrundstext</a:t>
            </a:r>
          </a:p>
          <a:p>
            <a:pPr lvl="1"/>
            <a:r>
              <a:rPr lang="sv-SE" altLang="sv-SE"/>
              <a:t>Nivå två</a:t>
            </a:r>
          </a:p>
          <a:p>
            <a:pPr lvl="2"/>
            <a:r>
              <a:rPr lang="sv-SE" altLang="sv-SE"/>
              <a:t>Nivå tre</a:t>
            </a:r>
          </a:p>
          <a:p>
            <a:pPr lvl="3"/>
            <a:r>
              <a:rPr lang="sv-SE" altLang="sv-SE"/>
              <a:t>Nivå fyra</a:t>
            </a:r>
          </a:p>
          <a:p>
            <a:pPr lvl="4"/>
            <a:r>
              <a:rPr lang="sv-SE" altLang="sv-SE"/>
              <a:t>Nivå fem</a:t>
            </a:r>
          </a:p>
        </p:txBody>
      </p:sp>
      <p:pic>
        <p:nvPicPr>
          <p:cNvPr id="1028" name="Bildobjekt 7"/>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3152438" y="681038"/>
            <a:ext cx="9445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50" r:id="rId2"/>
    <p:sldLayoutId id="2147483752" r:id="rId3"/>
    <p:sldLayoutId id="2147483758" r:id="rId4"/>
    <p:sldLayoutId id="2147483759" r:id="rId5"/>
    <p:sldLayoutId id="2147483780" r:id="rId6"/>
    <p:sldLayoutId id="2147483781" r:id="rId7"/>
    <p:sldLayoutId id="2147483782" r:id="rId8"/>
  </p:sldLayoutIdLst>
  <p:txStyles>
    <p:titleStyle>
      <a:lvl1pPr algn="l" defTabSz="1096963" rtl="0" eaLnBrk="1" fontAlgn="base" hangingPunct="1">
        <a:lnSpc>
          <a:spcPct val="90000"/>
        </a:lnSpc>
        <a:spcBef>
          <a:spcPct val="0"/>
        </a:spcBef>
        <a:spcAft>
          <a:spcPct val="0"/>
        </a:spcAft>
        <a:defRPr sz="4300" b="1" kern="1200">
          <a:solidFill>
            <a:schemeClr val="tx1"/>
          </a:solidFill>
          <a:latin typeface="+mj-lt"/>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p:titleStyle>
    <p:bodyStyle>
      <a:lvl1pPr marL="273050" indent="-273050" algn="l" defTabSz="1096963" rtl="0" eaLnBrk="1" fontAlgn="base" hangingPunct="1">
        <a:lnSpc>
          <a:spcPct val="100000"/>
        </a:lnSpc>
        <a:spcBef>
          <a:spcPts val="1200"/>
        </a:spcBef>
        <a:spcAft>
          <a:spcPct val="0"/>
        </a:spcAft>
        <a:buFont typeface="Arial" panose="020B0604020202020204" pitchFamily="34" charset="0"/>
        <a:buChar char="•"/>
        <a:defRPr sz="2800" kern="1200">
          <a:solidFill>
            <a:schemeClr val="tx1"/>
          </a:solidFill>
          <a:latin typeface="+mn-lt"/>
          <a:ea typeface="+mn-ea"/>
          <a:cs typeface="+mn-cs"/>
        </a:defRPr>
      </a:lvl1pPr>
      <a:lvl2pPr marL="822325" indent="-273050" algn="l" defTabSz="1096963" rtl="0" eaLnBrk="1" fontAlgn="base" hangingPunct="1">
        <a:lnSpc>
          <a:spcPct val="100000"/>
        </a:lnSpc>
        <a:spcBef>
          <a:spcPts val="600"/>
        </a:spcBef>
        <a:spcAft>
          <a:spcPct val="0"/>
        </a:spcAft>
        <a:buFont typeface="Arial" panose="020B0604020202020204" pitchFamily="34" charset="0"/>
        <a:buChar char="•"/>
        <a:defRPr sz="2400" kern="1200">
          <a:solidFill>
            <a:schemeClr val="tx1"/>
          </a:solidFill>
          <a:latin typeface="+mn-lt"/>
          <a:ea typeface="+mn-ea"/>
          <a:cs typeface="+mn-cs"/>
        </a:defRPr>
      </a:lvl2pPr>
      <a:lvl3pPr marL="1371600" indent="-273050" algn="l" defTabSz="1096963" rtl="0" eaLnBrk="1" fontAlgn="base" hangingPunct="1">
        <a:lnSpc>
          <a:spcPct val="100000"/>
        </a:lnSpc>
        <a:spcBef>
          <a:spcPts val="600"/>
        </a:spcBef>
        <a:spcAft>
          <a:spcPct val="0"/>
        </a:spcAft>
        <a:buFont typeface="Arial" panose="020B0604020202020204" pitchFamily="34" charset="0"/>
        <a:buChar char="•"/>
        <a:defRPr sz="2400" kern="1200">
          <a:solidFill>
            <a:schemeClr val="tx1"/>
          </a:solidFill>
          <a:latin typeface="+mn-lt"/>
          <a:ea typeface="+mn-ea"/>
          <a:cs typeface="+mn-cs"/>
        </a:defRPr>
      </a:lvl3pPr>
      <a:lvl4pPr marL="1919288" indent="-273050" algn="l" defTabSz="1096963" rtl="0" eaLnBrk="1" fontAlgn="base" hangingPunct="1">
        <a:lnSpc>
          <a:spcPct val="100000"/>
        </a:lnSpc>
        <a:spcBef>
          <a:spcPts val="600"/>
        </a:spcBef>
        <a:spcAft>
          <a:spcPct val="0"/>
        </a:spcAft>
        <a:buFont typeface="Arial" panose="020B0604020202020204" pitchFamily="34" charset="0"/>
        <a:buChar char="•"/>
        <a:defRPr sz="2000" kern="1200">
          <a:solidFill>
            <a:schemeClr val="tx1"/>
          </a:solidFill>
          <a:latin typeface="+mn-lt"/>
          <a:ea typeface="+mn-ea"/>
          <a:cs typeface="+mn-cs"/>
        </a:defRPr>
      </a:lvl4pPr>
      <a:lvl5pPr marL="2468563" indent="-273050" algn="l" defTabSz="1096963" rtl="0" eaLnBrk="1" fontAlgn="base" hangingPunct="1">
        <a:lnSpc>
          <a:spcPct val="100000"/>
        </a:lnSpc>
        <a:spcBef>
          <a:spcPts val="600"/>
        </a:spcBef>
        <a:spcAft>
          <a:spcPct val="0"/>
        </a:spcAft>
        <a:buFont typeface="Arial" panose="020B0604020202020204" pitchFamily="34" charset="0"/>
        <a:buChar char="•"/>
        <a:defRPr sz="20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sv-SE"/>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557D"/>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7063" y="557213"/>
            <a:ext cx="11964987" cy="1293812"/>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627063" y="2214563"/>
            <a:ext cx="13325475" cy="5399087"/>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pic>
        <p:nvPicPr>
          <p:cNvPr id="3076" name="Bildobjekt 7"/>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3152438" y="681038"/>
            <a:ext cx="9445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62" r:id="rId4"/>
    <p:sldLayoutId id="2147483763" r:id="rId5"/>
  </p:sldLayoutIdLst>
  <p:txStyles>
    <p:titleStyle>
      <a:lvl1pPr algn="l" defTabSz="1096963" rtl="0" fontAlgn="base">
        <a:lnSpc>
          <a:spcPct val="90000"/>
        </a:lnSpc>
        <a:spcBef>
          <a:spcPct val="0"/>
        </a:spcBef>
        <a:spcAft>
          <a:spcPct val="0"/>
        </a:spcAft>
        <a:defRPr sz="4300" b="1" kern="1200">
          <a:solidFill>
            <a:schemeClr val="bg1"/>
          </a:solidFill>
          <a:latin typeface="+mj-lt"/>
          <a:ea typeface="+mj-ea"/>
          <a:cs typeface="+mj-cs"/>
        </a:defRPr>
      </a:lvl1pPr>
      <a:lvl2pPr algn="l" defTabSz="1096963" rtl="0" fontAlgn="base">
        <a:lnSpc>
          <a:spcPct val="90000"/>
        </a:lnSpc>
        <a:spcBef>
          <a:spcPct val="0"/>
        </a:spcBef>
        <a:spcAft>
          <a:spcPct val="0"/>
        </a:spcAft>
        <a:defRPr sz="4300" b="1">
          <a:solidFill>
            <a:schemeClr val="bg1"/>
          </a:solidFill>
          <a:latin typeface="Work Sans" panose="00000500000000000000" pitchFamily="50" charset="0"/>
        </a:defRPr>
      </a:lvl2pPr>
      <a:lvl3pPr algn="l" defTabSz="1096963" rtl="0" fontAlgn="base">
        <a:lnSpc>
          <a:spcPct val="90000"/>
        </a:lnSpc>
        <a:spcBef>
          <a:spcPct val="0"/>
        </a:spcBef>
        <a:spcAft>
          <a:spcPct val="0"/>
        </a:spcAft>
        <a:defRPr sz="4300" b="1">
          <a:solidFill>
            <a:schemeClr val="bg1"/>
          </a:solidFill>
          <a:latin typeface="Work Sans" panose="00000500000000000000" pitchFamily="50" charset="0"/>
        </a:defRPr>
      </a:lvl3pPr>
      <a:lvl4pPr algn="l" defTabSz="1096963" rtl="0" fontAlgn="base">
        <a:lnSpc>
          <a:spcPct val="90000"/>
        </a:lnSpc>
        <a:spcBef>
          <a:spcPct val="0"/>
        </a:spcBef>
        <a:spcAft>
          <a:spcPct val="0"/>
        </a:spcAft>
        <a:defRPr sz="4300" b="1">
          <a:solidFill>
            <a:schemeClr val="bg1"/>
          </a:solidFill>
          <a:latin typeface="Work Sans" panose="00000500000000000000" pitchFamily="50" charset="0"/>
        </a:defRPr>
      </a:lvl4pPr>
      <a:lvl5pPr algn="l" defTabSz="1096963" rtl="0" fontAlgn="base">
        <a:lnSpc>
          <a:spcPct val="90000"/>
        </a:lnSpc>
        <a:spcBef>
          <a:spcPct val="0"/>
        </a:spcBef>
        <a:spcAft>
          <a:spcPct val="0"/>
        </a:spcAft>
        <a:defRPr sz="4300" b="1">
          <a:solidFill>
            <a:schemeClr val="bg1"/>
          </a:solidFill>
          <a:latin typeface="Work Sans" panose="00000500000000000000" pitchFamily="50" charset="0"/>
        </a:defRPr>
      </a:lvl5pPr>
      <a:lvl6pPr marL="457200" algn="l" defTabSz="1096963" rtl="0" fontAlgn="base">
        <a:lnSpc>
          <a:spcPct val="90000"/>
        </a:lnSpc>
        <a:spcBef>
          <a:spcPct val="0"/>
        </a:spcBef>
        <a:spcAft>
          <a:spcPct val="0"/>
        </a:spcAft>
        <a:defRPr sz="4300" b="1">
          <a:solidFill>
            <a:schemeClr val="bg1"/>
          </a:solidFill>
          <a:latin typeface="Work Sans" panose="00000500000000000000" pitchFamily="50" charset="0"/>
        </a:defRPr>
      </a:lvl6pPr>
      <a:lvl7pPr marL="914400" algn="l" defTabSz="1096963" rtl="0" fontAlgn="base">
        <a:lnSpc>
          <a:spcPct val="90000"/>
        </a:lnSpc>
        <a:spcBef>
          <a:spcPct val="0"/>
        </a:spcBef>
        <a:spcAft>
          <a:spcPct val="0"/>
        </a:spcAft>
        <a:defRPr sz="4300" b="1">
          <a:solidFill>
            <a:schemeClr val="bg1"/>
          </a:solidFill>
          <a:latin typeface="Work Sans" panose="00000500000000000000" pitchFamily="50" charset="0"/>
        </a:defRPr>
      </a:lvl7pPr>
      <a:lvl8pPr marL="1371600" algn="l" defTabSz="1096963" rtl="0" fontAlgn="base">
        <a:lnSpc>
          <a:spcPct val="90000"/>
        </a:lnSpc>
        <a:spcBef>
          <a:spcPct val="0"/>
        </a:spcBef>
        <a:spcAft>
          <a:spcPct val="0"/>
        </a:spcAft>
        <a:defRPr sz="4300" b="1">
          <a:solidFill>
            <a:schemeClr val="bg1"/>
          </a:solidFill>
          <a:latin typeface="Work Sans" panose="00000500000000000000" pitchFamily="50" charset="0"/>
        </a:defRPr>
      </a:lvl8pPr>
      <a:lvl9pPr marL="1828800" algn="l" defTabSz="1096963" rtl="0" fontAlgn="base">
        <a:lnSpc>
          <a:spcPct val="90000"/>
        </a:lnSpc>
        <a:spcBef>
          <a:spcPct val="0"/>
        </a:spcBef>
        <a:spcAft>
          <a:spcPct val="0"/>
        </a:spcAft>
        <a:defRPr sz="4300" b="1">
          <a:solidFill>
            <a:schemeClr val="bg1"/>
          </a:solidFill>
          <a:latin typeface="Work Sans" panose="00000500000000000000" pitchFamily="50" charset="0"/>
        </a:defRPr>
      </a:lvl9pPr>
    </p:titleStyle>
    <p:bodyStyle>
      <a:lvl1pPr marL="273050" indent="-273050" algn="l" defTabSz="1096963" rtl="0" fontAlgn="base">
        <a:lnSpc>
          <a:spcPct val="100000"/>
        </a:lnSpc>
        <a:spcBef>
          <a:spcPts val="1200"/>
        </a:spcBef>
        <a:spcAft>
          <a:spcPct val="0"/>
        </a:spcAft>
        <a:buFont typeface="Arial" panose="020B0604020202020204" pitchFamily="34" charset="0"/>
        <a:buChar char="•"/>
        <a:defRPr sz="2800" kern="1200">
          <a:solidFill>
            <a:schemeClr val="bg1"/>
          </a:solidFill>
          <a:latin typeface="+mn-lt"/>
          <a:ea typeface="+mn-ea"/>
          <a:cs typeface="+mn-cs"/>
        </a:defRPr>
      </a:lvl1pPr>
      <a:lvl2pPr marL="822325" indent="-273050" algn="l" defTabSz="1096963" rtl="0" fontAlgn="base">
        <a:lnSpc>
          <a:spcPct val="100000"/>
        </a:lnSpc>
        <a:spcBef>
          <a:spcPts val="600"/>
        </a:spcBef>
        <a:spcAft>
          <a:spcPct val="0"/>
        </a:spcAft>
        <a:buFont typeface="Arial" panose="020B0604020202020204" pitchFamily="34" charset="0"/>
        <a:buChar char="•"/>
        <a:defRPr sz="2400" kern="1200">
          <a:solidFill>
            <a:schemeClr val="bg1"/>
          </a:solidFill>
          <a:latin typeface="+mn-lt"/>
          <a:ea typeface="+mn-ea"/>
          <a:cs typeface="+mn-cs"/>
        </a:defRPr>
      </a:lvl2pPr>
      <a:lvl3pPr marL="1371600" indent="-273050" algn="l" defTabSz="1096963" rtl="0" fontAlgn="base">
        <a:lnSpc>
          <a:spcPct val="100000"/>
        </a:lnSpc>
        <a:spcBef>
          <a:spcPts val="600"/>
        </a:spcBef>
        <a:spcAft>
          <a:spcPct val="0"/>
        </a:spcAft>
        <a:buFont typeface="Arial" panose="020B0604020202020204" pitchFamily="34" charset="0"/>
        <a:buChar char="•"/>
        <a:defRPr sz="2400" kern="1200">
          <a:solidFill>
            <a:schemeClr val="bg1"/>
          </a:solidFill>
          <a:latin typeface="+mn-lt"/>
          <a:ea typeface="+mn-ea"/>
          <a:cs typeface="+mn-cs"/>
        </a:defRPr>
      </a:lvl3pPr>
      <a:lvl4pPr marL="1919288" indent="-273050" algn="l" defTabSz="1096963" rtl="0" fontAlgn="base">
        <a:lnSpc>
          <a:spcPct val="100000"/>
        </a:lnSpc>
        <a:spcBef>
          <a:spcPts val="600"/>
        </a:spcBef>
        <a:spcAft>
          <a:spcPct val="0"/>
        </a:spcAft>
        <a:buFont typeface="Arial" panose="020B0604020202020204" pitchFamily="34" charset="0"/>
        <a:buChar char="•"/>
        <a:defRPr sz="2000" kern="1200">
          <a:solidFill>
            <a:schemeClr val="bg1"/>
          </a:solidFill>
          <a:latin typeface="+mn-lt"/>
          <a:ea typeface="+mn-ea"/>
          <a:cs typeface="+mn-cs"/>
        </a:defRPr>
      </a:lvl4pPr>
      <a:lvl5pPr marL="2468563" indent="-273050" algn="l" defTabSz="1096963" rtl="0" fontAlgn="base">
        <a:lnSpc>
          <a:spcPct val="100000"/>
        </a:lnSpc>
        <a:spcBef>
          <a:spcPts val="600"/>
        </a:spcBef>
        <a:spcAft>
          <a:spcPct val="0"/>
        </a:spcAft>
        <a:buFont typeface="Arial" panose="020B0604020202020204" pitchFamily="34" charset="0"/>
        <a:buChar char="•"/>
        <a:defRPr sz="2000" kern="1200">
          <a:solidFill>
            <a:schemeClr val="bg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sv-SE"/>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7063" y="557213"/>
            <a:ext cx="11964987" cy="1293812"/>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627063" y="2214563"/>
            <a:ext cx="13325475" cy="5399087"/>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7" r:id="rId3"/>
    <p:sldLayoutId id="2147483768" r:id="rId4"/>
    <p:sldLayoutId id="2147483769" r:id="rId5"/>
  </p:sldLayoutIdLst>
  <p:txStyles>
    <p:titleStyle>
      <a:lvl1pPr algn="l" defTabSz="1096963" rtl="0" fontAlgn="base">
        <a:lnSpc>
          <a:spcPct val="90000"/>
        </a:lnSpc>
        <a:spcBef>
          <a:spcPct val="0"/>
        </a:spcBef>
        <a:spcAft>
          <a:spcPct val="0"/>
        </a:spcAft>
        <a:defRPr sz="4300" b="1" kern="1200">
          <a:solidFill>
            <a:schemeClr val="bg1"/>
          </a:solidFill>
          <a:latin typeface="+mn-lt"/>
          <a:ea typeface="+mj-ea"/>
          <a:cs typeface="+mj-cs"/>
        </a:defRPr>
      </a:lvl1pPr>
      <a:lvl2pPr algn="l" defTabSz="1096963" rtl="0" fontAlgn="base">
        <a:lnSpc>
          <a:spcPct val="90000"/>
        </a:lnSpc>
        <a:spcBef>
          <a:spcPct val="0"/>
        </a:spcBef>
        <a:spcAft>
          <a:spcPct val="0"/>
        </a:spcAft>
        <a:defRPr sz="4300" b="1">
          <a:solidFill>
            <a:schemeClr val="bg1"/>
          </a:solidFill>
          <a:latin typeface="Work Sans" panose="00000500000000000000" pitchFamily="50" charset="0"/>
        </a:defRPr>
      </a:lvl2pPr>
      <a:lvl3pPr algn="l" defTabSz="1096963" rtl="0" fontAlgn="base">
        <a:lnSpc>
          <a:spcPct val="90000"/>
        </a:lnSpc>
        <a:spcBef>
          <a:spcPct val="0"/>
        </a:spcBef>
        <a:spcAft>
          <a:spcPct val="0"/>
        </a:spcAft>
        <a:defRPr sz="4300" b="1">
          <a:solidFill>
            <a:schemeClr val="bg1"/>
          </a:solidFill>
          <a:latin typeface="Work Sans" panose="00000500000000000000" pitchFamily="50" charset="0"/>
        </a:defRPr>
      </a:lvl3pPr>
      <a:lvl4pPr algn="l" defTabSz="1096963" rtl="0" fontAlgn="base">
        <a:lnSpc>
          <a:spcPct val="90000"/>
        </a:lnSpc>
        <a:spcBef>
          <a:spcPct val="0"/>
        </a:spcBef>
        <a:spcAft>
          <a:spcPct val="0"/>
        </a:spcAft>
        <a:defRPr sz="4300" b="1">
          <a:solidFill>
            <a:schemeClr val="bg1"/>
          </a:solidFill>
          <a:latin typeface="Work Sans" panose="00000500000000000000" pitchFamily="50" charset="0"/>
        </a:defRPr>
      </a:lvl4pPr>
      <a:lvl5pPr algn="l" defTabSz="1096963" rtl="0" fontAlgn="base">
        <a:lnSpc>
          <a:spcPct val="90000"/>
        </a:lnSpc>
        <a:spcBef>
          <a:spcPct val="0"/>
        </a:spcBef>
        <a:spcAft>
          <a:spcPct val="0"/>
        </a:spcAft>
        <a:defRPr sz="4300" b="1">
          <a:solidFill>
            <a:schemeClr val="bg1"/>
          </a:solidFill>
          <a:latin typeface="Work Sans" panose="00000500000000000000" pitchFamily="50" charset="0"/>
        </a:defRPr>
      </a:lvl5pPr>
      <a:lvl6pPr marL="457200" algn="l" defTabSz="1096963" rtl="0" fontAlgn="base">
        <a:lnSpc>
          <a:spcPct val="90000"/>
        </a:lnSpc>
        <a:spcBef>
          <a:spcPct val="0"/>
        </a:spcBef>
        <a:spcAft>
          <a:spcPct val="0"/>
        </a:spcAft>
        <a:defRPr sz="4300" b="1">
          <a:solidFill>
            <a:schemeClr val="bg1"/>
          </a:solidFill>
          <a:latin typeface="Work Sans" panose="00000500000000000000" pitchFamily="50" charset="0"/>
        </a:defRPr>
      </a:lvl6pPr>
      <a:lvl7pPr marL="914400" algn="l" defTabSz="1096963" rtl="0" fontAlgn="base">
        <a:lnSpc>
          <a:spcPct val="90000"/>
        </a:lnSpc>
        <a:spcBef>
          <a:spcPct val="0"/>
        </a:spcBef>
        <a:spcAft>
          <a:spcPct val="0"/>
        </a:spcAft>
        <a:defRPr sz="4300" b="1">
          <a:solidFill>
            <a:schemeClr val="bg1"/>
          </a:solidFill>
          <a:latin typeface="Work Sans" panose="00000500000000000000" pitchFamily="50" charset="0"/>
        </a:defRPr>
      </a:lvl7pPr>
      <a:lvl8pPr marL="1371600" algn="l" defTabSz="1096963" rtl="0" fontAlgn="base">
        <a:lnSpc>
          <a:spcPct val="90000"/>
        </a:lnSpc>
        <a:spcBef>
          <a:spcPct val="0"/>
        </a:spcBef>
        <a:spcAft>
          <a:spcPct val="0"/>
        </a:spcAft>
        <a:defRPr sz="4300" b="1">
          <a:solidFill>
            <a:schemeClr val="bg1"/>
          </a:solidFill>
          <a:latin typeface="Work Sans" panose="00000500000000000000" pitchFamily="50" charset="0"/>
        </a:defRPr>
      </a:lvl8pPr>
      <a:lvl9pPr marL="1828800" algn="l" defTabSz="1096963" rtl="0" fontAlgn="base">
        <a:lnSpc>
          <a:spcPct val="90000"/>
        </a:lnSpc>
        <a:spcBef>
          <a:spcPct val="0"/>
        </a:spcBef>
        <a:spcAft>
          <a:spcPct val="0"/>
        </a:spcAft>
        <a:defRPr sz="4300" b="1">
          <a:solidFill>
            <a:schemeClr val="bg1"/>
          </a:solidFill>
          <a:latin typeface="Work Sans" panose="00000500000000000000" pitchFamily="50" charset="0"/>
        </a:defRPr>
      </a:lvl9pPr>
    </p:titleStyle>
    <p:bodyStyle>
      <a:lvl1pPr marL="273050" indent="-273050" algn="l" defTabSz="1096963" rtl="0" fontAlgn="base">
        <a:lnSpc>
          <a:spcPct val="90000"/>
        </a:lnSpc>
        <a:spcBef>
          <a:spcPts val="1200"/>
        </a:spcBef>
        <a:spcAft>
          <a:spcPct val="0"/>
        </a:spcAft>
        <a:buFont typeface="Arial" panose="020B0604020202020204" pitchFamily="34" charset="0"/>
        <a:buChar char="•"/>
        <a:defRPr sz="3300" kern="1200">
          <a:solidFill>
            <a:schemeClr val="bg1"/>
          </a:solidFill>
          <a:latin typeface="+mn-lt"/>
          <a:ea typeface="+mn-ea"/>
          <a:cs typeface="+mn-cs"/>
        </a:defRPr>
      </a:lvl1pPr>
      <a:lvl2pPr marL="822325" indent="-273050" algn="l" defTabSz="1096963" rtl="0" fontAlgn="base">
        <a:lnSpc>
          <a:spcPct val="90000"/>
        </a:lnSpc>
        <a:spcBef>
          <a:spcPts val="600"/>
        </a:spcBef>
        <a:spcAft>
          <a:spcPct val="0"/>
        </a:spcAft>
        <a:buFont typeface="Arial" panose="020B0604020202020204" pitchFamily="34" charset="0"/>
        <a:buChar char="•"/>
        <a:defRPr sz="2800" kern="1200">
          <a:solidFill>
            <a:schemeClr val="bg1"/>
          </a:solidFill>
          <a:latin typeface="+mn-lt"/>
          <a:ea typeface="+mn-ea"/>
          <a:cs typeface="+mn-cs"/>
        </a:defRPr>
      </a:lvl2pPr>
      <a:lvl3pPr marL="1371600" indent="-273050" algn="l" defTabSz="1096963" rtl="0" fontAlgn="base">
        <a:lnSpc>
          <a:spcPct val="90000"/>
        </a:lnSpc>
        <a:spcBef>
          <a:spcPts val="600"/>
        </a:spcBef>
        <a:spcAft>
          <a:spcPct val="0"/>
        </a:spcAft>
        <a:buFont typeface="Arial" panose="020B0604020202020204" pitchFamily="34" charset="0"/>
        <a:buChar char="•"/>
        <a:defRPr sz="2400" kern="1200">
          <a:solidFill>
            <a:schemeClr val="bg1"/>
          </a:solidFill>
          <a:latin typeface="+mn-lt"/>
          <a:ea typeface="+mn-ea"/>
          <a:cs typeface="+mn-cs"/>
        </a:defRPr>
      </a:lvl3pPr>
      <a:lvl4pPr marL="1919288" indent="-273050" algn="l" defTabSz="1096963" rtl="0" fontAlgn="base">
        <a:lnSpc>
          <a:spcPct val="90000"/>
        </a:lnSpc>
        <a:spcBef>
          <a:spcPts val="600"/>
        </a:spcBef>
        <a:spcAft>
          <a:spcPct val="0"/>
        </a:spcAft>
        <a:buFont typeface="Arial" panose="020B0604020202020204" pitchFamily="34" charset="0"/>
        <a:buChar char="•"/>
        <a:defRPr sz="2100" kern="1200">
          <a:solidFill>
            <a:schemeClr val="bg1"/>
          </a:solidFill>
          <a:latin typeface="+mn-lt"/>
          <a:ea typeface="+mn-ea"/>
          <a:cs typeface="+mn-cs"/>
        </a:defRPr>
      </a:lvl4pPr>
      <a:lvl5pPr marL="2468563" indent="-273050" algn="l" defTabSz="1096963" rtl="0" fontAlgn="base">
        <a:lnSpc>
          <a:spcPct val="90000"/>
        </a:lnSpc>
        <a:spcBef>
          <a:spcPts val="600"/>
        </a:spcBef>
        <a:spcAft>
          <a:spcPct val="0"/>
        </a:spcAft>
        <a:buFont typeface="Arial" panose="020B0604020202020204" pitchFamily="34" charset="0"/>
        <a:buChar char="•"/>
        <a:defRPr sz="2100" kern="1200">
          <a:solidFill>
            <a:schemeClr val="bg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sv-SE"/>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7063" y="557213"/>
            <a:ext cx="11964987" cy="1293812"/>
          </a:xfrm>
          <a:prstGeom prst="rect">
            <a:avLst/>
          </a:prstGeom>
        </p:spPr>
        <p:txBody>
          <a:bodyPr vert="horz" lIns="91440" tIns="45720" rIns="91440" bIns="45720" rtlCol="0" anchor="ctr">
            <a:normAutofit/>
          </a:bodyPr>
          <a:lstStyle/>
          <a:p>
            <a:r>
              <a:rPr lang="sv-SE"/>
              <a:t>Klicka här för att ändra format</a:t>
            </a:r>
          </a:p>
        </p:txBody>
      </p:sp>
      <p:sp>
        <p:nvSpPr>
          <p:cNvPr id="2051" name="Platshållare för text 2"/>
          <p:cNvSpPr>
            <a:spLocks noGrp="1"/>
          </p:cNvSpPr>
          <p:nvPr>
            <p:ph type="body" idx="1"/>
          </p:nvPr>
        </p:nvSpPr>
        <p:spPr bwMode="auto">
          <a:xfrm>
            <a:off x="627063" y="2246313"/>
            <a:ext cx="13325475"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a:t>Redigera format för bakgrundstext</a:t>
            </a:r>
          </a:p>
          <a:p>
            <a:pPr lvl="1"/>
            <a:r>
              <a:rPr lang="sv-SE" altLang="sv-SE"/>
              <a:t>Nivå två</a:t>
            </a:r>
          </a:p>
          <a:p>
            <a:pPr lvl="2"/>
            <a:r>
              <a:rPr lang="sv-SE" altLang="sv-SE"/>
              <a:t>Nivå tre</a:t>
            </a:r>
          </a:p>
          <a:p>
            <a:pPr lvl="3"/>
            <a:r>
              <a:rPr lang="sv-SE" altLang="sv-SE"/>
              <a:t>Nivå fyra</a:t>
            </a:r>
          </a:p>
          <a:p>
            <a:pPr lvl="4"/>
            <a:r>
              <a:rPr lang="sv-SE" altLang="sv-SE"/>
              <a:t>Nivå fem</a:t>
            </a:r>
          </a:p>
        </p:txBody>
      </p:sp>
      <p:pic>
        <p:nvPicPr>
          <p:cNvPr id="2052" name="Bildobjekt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152438" y="681038"/>
            <a:ext cx="9445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0" r:id="rId1"/>
    <p:sldLayoutId id="2147483761" r:id="rId2"/>
  </p:sldLayoutIdLst>
  <p:txStyles>
    <p:titleStyle>
      <a:lvl1pPr algn="l" defTabSz="1096963" rtl="0" fontAlgn="base">
        <a:lnSpc>
          <a:spcPct val="90000"/>
        </a:lnSpc>
        <a:spcBef>
          <a:spcPct val="0"/>
        </a:spcBef>
        <a:spcAft>
          <a:spcPct val="0"/>
        </a:spcAft>
        <a:defRPr sz="4300" b="1" kern="1200">
          <a:solidFill>
            <a:schemeClr val="tx1"/>
          </a:solidFill>
          <a:latin typeface="+mn-lt"/>
          <a:ea typeface="+mj-ea"/>
          <a:cs typeface="+mj-cs"/>
        </a:defRPr>
      </a:lvl1pPr>
      <a:lvl2pPr algn="l" defTabSz="1096963" rtl="0" fontAlgn="base">
        <a:lnSpc>
          <a:spcPct val="90000"/>
        </a:lnSpc>
        <a:spcBef>
          <a:spcPct val="0"/>
        </a:spcBef>
        <a:spcAft>
          <a:spcPct val="0"/>
        </a:spcAft>
        <a:defRPr sz="4300" b="1">
          <a:solidFill>
            <a:schemeClr val="tx1"/>
          </a:solidFill>
          <a:latin typeface="Work Sans" panose="00000500000000000000" pitchFamily="50" charset="0"/>
        </a:defRPr>
      </a:lvl2pPr>
      <a:lvl3pPr algn="l" defTabSz="1096963" rtl="0" fontAlgn="base">
        <a:lnSpc>
          <a:spcPct val="90000"/>
        </a:lnSpc>
        <a:spcBef>
          <a:spcPct val="0"/>
        </a:spcBef>
        <a:spcAft>
          <a:spcPct val="0"/>
        </a:spcAft>
        <a:defRPr sz="4300" b="1">
          <a:solidFill>
            <a:schemeClr val="tx1"/>
          </a:solidFill>
          <a:latin typeface="Work Sans" panose="00000500000000000000" pitchFamily="50" charset="0"/>
        </a:defRPr>
      </a:lvl3pPr>
      <a:lvl4pPr algn="l" defTabSz="1096963" rtl="0" fontAlgn="base">
        <a:lnSpc>
          <a:spcPct val="90000"/>
        </a:lnSpc>
        <a:spcBef>
          <a:spcPct val="0"/>
        </a:spcBef>
        <a:spcAft>
          <a:spcPct val="0"/>
        </a:spcAft>
        <a:defRPr sz="4300" b="1">
          <a:solidFill>
            <a:schemeClr val="tx1"/>
          </a:solidFill>
          <a:latin typeface="Work Sans" panose="00000500000000000000" pitchFamily="50" charset="0"/>
        </a:defRPr>
      </a:lvl4pPr>
      <a:lvl5pPr algn="l" defTabSz="1096963" rtl="0" fontAlgn="base">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fontAlgn="base">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fontAlgn="base">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fontAlgn="base">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fontAlgn="base">
        <a:lnSpc>
          <a:spcPct val="90000"/>
        </a:lnSpc>
        <a:spcBef>
          <a:spcPct val="0"/>
        </a:spcBef>
        <a:spcAft>
          <a:spcPct val="0"/>
        </a:spcAft>
        <a:defRPr sz="4300" b="1">
          <a:solidFill>
            <a:schemeClr val="tx1"/>
          </a:solidFill>
          <a:latin typeface="Work Sans" panose="00000500000000000000" pitchFamily="50" charset="0"/>
        </a:defRPr>
      </a:lvl9pPr>
    </p:titleStyle>
    <p:bodyStyle>
      <a:lvl1pPr marL="273050" indent="-273050" algn="l" defTabSz="1096963" rtl="0" fontAlgn="base">
        <a:lnSpc>
          <a:spcPct val="100000"/>
        </a:lnSpc>
        <a:spcBef>
          <a:spcPts val="1200"/>
        </a:spcBef>
        <a:spcAft>
          <a:spcPct val="0"/>
        </a:spcAft>
        <a:buFont typeface="Arial" panose="020B0604020202020204" pitchFamily="34" charset="0"/>
        <a:buChar char="•"/>
        <a:defRPr sz="2800" kern="1200">
          <a:solidFill>
            <a:schemeClr val="tx1"/>
          </a:solidFill>
          <a:latin typeface="+mn-lt"/>
          <a:ea typeface="+mn-ea"/>
          <a:cs typeface="+mn-cs"/>
        </a:defRPr>
      </a:lvl1pPr>
      <a:lvl2pPr marL="822325" indent="-273050" algn="l" defTabSz="1096963" rtl="0" fontAlgn="base">
        <a:lnSpc>
          <a:spcPct val="100000"/>
        </a:lnSpc>
        <a:spcBef>
          <a:spcPts val="600"/>
        </a:spcBef>
        <a:spcAft>
          <a:spcPct val="0"/>
        </a:spcAft>
        <a:buFont typeface="Arial" panose="020B0604020202020204" pitchFamily="34" charset="0"/>
        <a:buChar char="•"/>
        <a:defRPr sz="2400" kern="1200">
          <a:solidFill>
            <a:schemeClr val="tx1"/>
          </a:solidFill>
          <a:latin typeface="+mn-lt"/>
          <a:ea typeface="+mn-ea"/>
          <a:cs typeface="+mn-cs"/>
        </a:defRPr>
      </a:lvl2pPr>
      <a:lvl3pPr marL="1371600" indent="-273050" algn="l" defTabSz="1096963" rtl="0" fontAlgn="base">
        <a:lnSpc>
          <a:spcPct val="100000"/>
        </a:lnSpc>
        <a:spcBef>
          <a:spcPts val="600"/>
        </a:spcBef>
        <a:spcAft>
          <a:spcPct val="0"/>
        </a:spcAft>
        <a:buFont typeface="Arial" panose="020B0604020202020204" pitchFamily="34" charset="0"/>
        <a:buChar char="•"/>
        <a:defRPr sz="2400" kern="1200">
          <a:solidFill>
            <a:schemeClr val="tx1"/>
          </a:solidFill>
          <a:latin typeface="+mn-lt"/>
          <a:ea typeface="+mn-ea"/>
          <a:cs typeface="+mn-cs"/>
        </a:defRPr>
      </a:lvl3pPr>
      <a:lvl4pPr marL="1919288" indent="-273050" algn="l" defTabSz="1096963" rtl="0" fontAlgn="base">
        <a:lnSpc>
          <a:spcPct val="100000"/>
        </a:lnSpc>
        <a:spcBef>
          <a:spcPts val="600"/>
        </a:spcBef>
        <a:spcAft>
          <a:spcPct val="0"/>
        </a:spcAft>
        <a:buFont typeface="Arial" panose="020B0604020202020204" pitchFamily="34" charset="0"/>
        <a:buChar char="•"/>
        <a:defRPr sz="2000" kern="1200">
          <a:solidFill>
            <a:schemeClr val="tx1"/>
          </a:solidFill>
          <a:latin typeface="+mn-lt"/>
          <a:ea typeface="+mn-ea"/>
          <a:cs typeface="+mn-cs"/>
        </a:defRPr>
      </a:lvl4pPr>
      <a:lvl5pPr marL="2468563" indent="-273050" algn="l" defTabSz="1096963" rtl="0" fontAlgn="base">
        <a:lnSpc>
          <a:spcPct val="100000"/>
        </a:lnSpc>
        <a:spcBef>
          <a:spcPts val="600"/>
        </a:spcBef>
        <a:spcAft>
          <a:spcPct val="0"/>
        </a:spcAft>
        <a:buFont typeface="Arial" panose="020B0604020202020204" pitchFamily="34" charset="0"/>
        <a:buChar char="•"/>
        <a:defRPr sz="20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sv-SE"/>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7063" y="557213"/>
            <a:ext cx="11964987" cy="1293812"/>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627063" y="2214563"/>
            <a:ext cx="13325475" cy="5399087"/>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pic>
        <p:nvPicPr>
          <p:cNvPr id="5124" name="Bildobjekt 7"/>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3152438" y="681038"/>
            <a:ext cx="9445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3" r:id="rId3"/>
    <p:sldLayoutId id="2147483774" r:id="rId4"/>
    <p:sldLayoutId id="2147483775" r:id="rId5"/>
  </p:sldLayoutIdLst>
  <p:txStyles>
    <p:titleStyle>
      <a:lvl1pPr algn="l" defTabSz="1096963" rtl="0" fontAlgn="base">
        <a:lnSpc>
          <a:spcPct val="90000"/>
        </a:lnSpc>
        <a:spcBef>
          <a:spcPct val="0"/>
        </a:spcBef>
        <a:spcAft>
          <a:spcPct val="0"/>
        </a:spcAft>
        <a:defRPr sz="4300" b="1" kern="1200">
          <a:solidFill>
            <a:schemeClr val="bg1"/>
          </a:solidFill>
          <a:latin typeface="+mn-lt"/>
          <a:ea typeface="+mj-ea"/>
          <a:cs typeface="+mj-cs"/>
        </a:defRPr>
      </a:lvl1pPr>
      <a:lvl2pPr algn="l" defTabSz="1096963" rtl="0" fontAlgn="base">
        <a:lnSpc>
          <a:spcPct val="90000"/>
        </a:lnSpc>
        <a:spcBef>
          <a:spcPct val="0"/>
        </a:spcBef>
        <a:spcAft>
          <a:spcPct val="0"/>
        </a:spcAft>
        <a:defRPr sz="4300" b="1">
          <a:solidFill>
            <a:schemeClr val="bg1"/>
          </a:solidFill>
          <a:latin typeface="Work Sans" panose="00000500000000000000" pitchFamily="50" charset="0"/>
        </a:defRPr>
      </a:lvl2pPr>
      <a:lvl3pPr algn="l" defTabSz="1096963" rtl="0" fontAlgn="base">
        <a:lnSpc>
          <a:spcPct val="90000"/>
        </a:lnSpc>
        <a:spcBef>
          <a:spcPct val="0"/>
        </a:spcBef>
        <a:spcAft>
          <a:spcPct val="0"/>
        </a:spcAft>
        <a:defRPr sz="4300" b="1">
          <a:solidFill>
            <a:schemeClr val="bg1"/>
          </a:solidFill>
          <a:latin typeface="Work Sans" panose="00000500000000000000" pitchFamily="50" charset="0"/>
        </a:defRPr>
      </a:lvl3pPr>
      <a:lvl4pPr algn="l" defTabSz="1096963" rtl="0" fontAlgn="base">
        <a:lnSpc>
          <a:spcPct val="90000"/>
        </a:lnSpc>
        <a:spcBef>
          <a:spcPct val="0"/>
        </a:spcBef>
        <a:spcAft>
          <a:spcPct val="0"/>
        </a:spcAft>
        <a:defRPr sz="4300" b="1">
          <a:solidFill>
            <a:schemeClr val="bg1"/>
          </a:solidFill>
          <a:latin typeface="Work Sans" panose="00000500000000000000" pitchFamily="50" charset="0"/>
        </a:defRPr>
      </a:lvl4pPr>
      <a:lvl5pPr algn="l" defTabSz="1096963" rtl="0" fontAlgn="base">
        <a:lnSpc>
          <a:spcPct val="90000"/>
        </a:lnSpc>
        <a:spcBef>
          <a:spcPct val="0"/>
        </a:spcBef>
        <a:spcAft>
          <a:spcPct val="0"/>
        </a:spcAft>
        <a:defRPr sz="4300" b="1">
          <a:solidFill>
            <a:schemeClr val="bg1"/>
          </a:solidFill>
          <a:latin typeface="Work Sans" panose="00000500000000000000" pitchFamily="50" charset="0"/>
        </a:defRPr>
      </a:lvl5pPr>
      <a:lvl6pPr marL="457200" algn="l" defTabSz="1096963" rtl="0" fontAlgn="base">
        <a:lnSpc>
          <a:spcPct val="90000"/>
        </a:lnSpc>
        <a:spcBef>
          <a:spcPct val="0"/>
        </a:spcBef>
        <a:spcAft>
          <a:spcPct val="0"/>
        </a:spcAft>
        <a:defRPr sz="4300" b="1">
          <a:solidFill>
            <a:schemeClr val="bg1"/>
          </a:solidFill>
          <a:latin typeface="Work Sans" panose="00000500000000000000" pitchFamily="50" charset="0"/>
        </a:defRPr>
      </a:lvl6pPr>
      <a:lvl7pPr marL="914400" algn="l" defTabSz="1096963" rtl="0" fontAlgn="base">
        <a:lnSpc>
          <a:spcPct val="90000"/>
        </a:lnSpc>
        <a:spcBef>
          <a:spcPct val="0"/>
        </a:spcBef>
        <a:spcAft>
          <a:spcPct val="0"/>
        </a:spcAft>
        <a:defRPr sz="4300" b="1">
          <a:solidFill>
            <a:schemeClr val="bg1"/>
          </a:solidFill>
          <a:latin typeface="Work Sans" panose="00000500000000000000" pitchFamily="50" charset="0"/>
        </a:defRPr>
      </a:lvl7pPr>
      <a:lvl8pPr marL="1371600" algn="l" defTabSz="1096963" rtl="0" fontAlgn="base">
        <a:lnSpc>
          <a:spcPct val="90000"/>
        </a:lnSpc>
        <a:spcBef>
          <a:spcPct val="0"/>
        </a:spcBef>
        <a:spcAft>
          <a:spcPct val="0"/>
        </a:spcAft>
        <a:defRPr sz="4300" b="1">
          <a:solidFill>
            <a:schemeClr val="bg1"/>
          </a:solidFill>
          <a:latin typeface="Work Sans" panose="00000500000000000000" pitchFamily="50" charset="0"/>
        </a:defRPr>
      </a:lvl8pPr>
      <a:lvl9pPr marL="1828800" algn="l" defTabSz="1096963" rtl="0" fontAlgn="base">
        <a:lnSpc>
          <a:spcPct val="90000"/>
        </a:lnSpc>
        <a:spcBef>
          <a:spcPct val="0"/>
        </a:spcBef>
        <a:spcAft>
          <a:spcPct val="0"/>
        </a:spcAft>
        <a:defRPr sz="4300" b="1">
          <a:solidFill>
            <a:schemeClr val="bg1"/>
          </a:solidFill>
          <a:latin typeface="Work Sans" panose="00000500000000000000" pitchFamily="50" charset="0"/>
        </a:defRPr>
      </a:lvl9pPr>
    </p:titleStyle>
    <p:bodyStyle>
      <a:lvl1pPr marL="273050" indent="-273050" algn="l" defTabSz="1096963" rtl="0" fontAlgn="base">
        <a:lnSpc>
          <a:spcPct val="100000"/>
        </a:lnSpc>
        <a:spcBef>
          <a:spcPts val="1200"/>
        </a:spcBef>
        <a:spcAft>
          <a:spcPct val="0"/>
        </a:spcAft>
        <a:buFont typeface="Arial" panose="020B0604020202020204" pitchFamily="34" charset="0"/>
        <a:buChar char="•"/>
        <a:defRPr sz="3300" kern="1200">
          <a:solidFill>
            <a:schemeClr val="bg1"/>
          </a:solidFill>
          <a:latin typeface="+mn-lt"/>
          <a:ea typeface="+mn-ea"/>
          <a:cs typeface="+mn-cs"/>
        </a:defRPr>
      </a:lvl1pPr>
      <a:lvl2pPr marL="822325" indent="-273050" algn="l" defTabSz="1096963" rtl="0" fontAlgn="base">
        <a:lnSpc>
          <a:spcPct val="100000"/>
        </a:lnSpc>
        <a:spcBef>
          <a:spcPts val="600"/>
        </a:spcBef>
        <a:spcAft>
          <a:spcPct val="0"/>
        </a:spcAft>
        <a:buFont typeface="Arial" panose="020B0604020202020204" pitchFamily="34" charset="0"/>
        <a:buChar char="•"/>
        <a:defRPr sz="2800" kern="1200">
          <a:solidFill>
            <a:schemeClr val="bg1"/>
          </a:solidFill>
          <a:latin typeface="+mn-lt"/>
          <a:ea typeface="+mn-ea"/>
          <a:cs typeface="+mn-cs"/>
        </a:defRPr>
      </a:lvl2pPr>
      <a:lvl3pPr marL="1371600" indent="-273050" algn="l" defTabSz="1096963" rtl="0" fontAlgn="base">
        <a:lnSpc>
          <a:spcPct val="100000"/>
        </a:lnSpc>
        <a:spcBef>
          <a:spcPts val="600"/>
        </a:spcBef>
        <a:spcAft>
          <a:spcPct val="0"/>
        </a:spcAft>
        <a:buFont typeface="Arial" panose="020B0604020202020204" pitchFamily="34" charset="0"/>
        <a:buChar char="•"/>
        <a:defRPr sz="2400" kern="1200">
          <a:solidFill>
            <a:schemeClr val="bg1"/>
          </a:solidFill>
          <a:latin typeface="+mn-lt"/>
          <a:ea typeface="+mn-ea"/>
          <a:cs typeface="+mn-cs"/>
        </a:defRPr>
      </a:lvl3pPr>
      <a:lvl4pPr marL="1919288" indent="-273050" algn="l" defTabSz="1096963" rtl="0" fontAlgn="base">
        <a:lnSpc>
          <a:spcPct val="100000"/>
        </a:lnSpc>
        <a:spcBef>
          <a:spcPts val="600"/>
        </a:spcBef>
        <a:spcAft>
          <a:spcPct val="0"/>
        </a:spcAft>
        <a:buFont typeface="Arial" panose="020B0604020202020204" pitchFamily="34" charset="0"/>
        <a:buChar char="•"/>
        <a:defRPr sz="2100" kern="1200">
          <a:solidFill>
            <a:schemeClr val="bg1"/>
          </a:solidFill>
          <a:latin typeface="+mn-lt"/>
          <a:ea typeface="+mn-ea"/>
          <a:cs typeface="+mn-cs"/>
        </a:defRPr>
      </a:lvl4pPr>
      <a:lvl5pPr marL="2468563" indent="-273050" algn="l" defTabSz="1096963" rtl="0" fontAlgn="base">
        <a:lnSpc>
          <a:spcPct val="100000"/>
        </a:lnSpc>
        <a:spcBef>
          <a:spcPts val="600"/>
        </a:spcBef>
        <a:spcAft>
          <a:spcPct val="0"/>
        </a:spcAft>
        <a:buFont typeface="Arial" panose="020B0604020202020204" pitchFamily="34" charset="0"/>
        <a:buChar char="•"/>
        <a:defRPr sz="2100" kern="1200">
          <a:solidFill>
            <a:schemeClr val="bg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sv-SE"/>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21.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hart" Target="../charts/chart7.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derrubrik 1">
            <a:extLst>
              <a:ext uri="{FF2B5EF4-FFF2-40B4-BE49-F238E27FC236}">
                <a16:creationId xmlns:a16="http://schemas.microsoft.com/office/drawing/2014/main" id="{78C54E52-EDD2-E1A6-C9BD-17847BE50CBB}"/>
              </a:ext>
            </a:extLst>
          </p:cNvPr>
          <p:cNvSpPr>
            <a:spLocks noGrp="1"/>
          </p:cNvSpPr>
          <p:nvPr>
            <p:ph type="subTitle" idx="1"/>
          </p:nvPr>
        </p:nvSpPr>
        <p:spPr>
          <a:xfrm>
            <a:off x="1005840" y="4322443"/>
            <a:ext cx="12637008" cy="3647849"/>
          </a:xfrm>
        </p:spPr>
        <p:txBody>
          <a:bodyPr>
            <a:normAutofit lnSpcReduction="10000"/>
          </a:bodyPr>
          <a:lstStyle/>
          <a:p>
            <a:r>
              <a:rPr lang="sv-SE" sz="3200" b="0" dirty="0"/>
              <a:t>Möte med Lovisa, Ida och Anders 2025 – boka in snarast</a:t>
            </a:r>
          </a:p>
          <a:p>
            <a:r>
              <a:rPr lang="sv-SE" dirty="0"/>
              <a:t>SBK gemensamt verksamhetsmöte 29 september, alt annat datum</a:t>
            </a:r>
          </a:p>
          <a:p>
            <a:r>
              <a:rPr lang="sv-SE" dirty="0"/>
              <a:t>BM möte xx månad</a:t>
            </a:r>
            <a:endParaRPr lang="sv-SE" sz="3200" b="0" dirty="0"/>
          </a:p>
          <a:p>
            <a:r>
              <a:rPr lang="sv-SE" dirty="0"/>
              <a:t>Ksau 7 oktober, KS får presentationen 21 oktober – anmäl? Eller har Anders gjort</a:t>
            </a:r>
          </a:p>
          <a:p>
            <a:r>
              <a:rPr lang="sv-SE" sz="3200" b="0" dirty="0"/>
              <a:t>BN 23 oktober ? – Kolla med Ida – Stina?</a:t>
            </a:r>
          </a:p>
          <a:p>
            <a:endParaRPr lang="sv-SE" dirty="0"/>
          </a:p>
        </p:txBody>
      </p:sp>
      <p:sp>
        <p:nvSpPr>
          <p:cNvPr id="3" name="Platshållare för text 2"/>
          <p:cNvSpPr>
            <a:spLocks noGrp="1"/>
          </p:cNvSpPr>
          <p:nvPr>
            <p:ph type="body" sz="quarter" idx="10"/>
          </p:nvPr>
        </p:nvSpPr>
        <p:spPr/>
        <p:txBody>
          <a:bodyPr/>
          <a:lstStyle/>
          <a:p>
            <a:endParaRPr lang="sv-SE"/>
          </a:p>
          <a:p>
            <a:endParaRPr lang="sv-SE"/>
          </a:p>
          <a:p>
            <a:r>
              <a:rPr lang="sv-SE"/>
              <a:t>Uppföljning av översiktsplanens genomförande</a:t>
            </a:r>
          </a:p>
        </p:txBody>
      </p:sp>
    </p:spTree>
    <p:extLst>
      <p:ext uri="{BB962C8B-B14F-4D97-AF65-F5344CB8AC3E}">
        <p14:creationId xmlns:p14="http://schemas.microsoft.com/office/powerpoint/2010/main" val="162197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E338BF5-8BD3-1F4C-8780-69BB5D8A5B11}"/>
              </a:ext>
            </a:extLst>
          </p:cNvPr>
          <p:cNvSpPr>
            <a:spLocks noGrp="1"/>
          </p:cNvSpPr>
          <p:nvPr>
            <p:ph type="title"/>
          </p:nvPr>
        </p:nvSpPr>
        <p:spPr/>
        <p:txBody>
          <a:bodyPr/>
          <a:lstStyle/>
          <a:p>
            <a:r>
              <a:rPr lang="sv-SE" dirty="0"/>
              <a:t>Uppdrag detaljplaner – men inte </a:t>
            </a:r>
          </a:p>
        </p:txBody>
      </p:sp>
      <p:sp>
        <p:nvSpPr>
          <p:cNvPr id="7" name="Platshållare för innehåll 6">
            <a:extLst>
              <a:ext uri="{FF2B5EF4-FFF2-40B4-BE49-F238E27FC236}">
                <a16:creationId xmlns:a16="http://schemas.microsoft.com/office/drawing/2014/main" id="{847F8F47-C63D-5376-AB97-CEB7B4DFC483}"/>
              </a:ext>
            </a:extLst>
          </p:cNvPr>
          <p:cNvSpPr>
            <a:spLocks noGrp="1"/>
          </p:cNvSpPr>
          <p:nvPr>
            <p:ph sz="quarter" idx="11"/>
          </p:nvPr>
        </p:nvSpPr>
        <p:spPr/>
        <p:txBody>
          <a:bodyPr/>
          <a:lstStyle/>
          <a:p>
            <a:pPr marL="0" indent="0">
              <a:buNone/>
            </a:pPr>
            <a:r>
              <a:rPr lang="sv-SE" sz="2000" b="1" u="sng" dirty="0"/>
              <a:t>Inte startat –positivt planbesked från tidigare</a:t>
            </a:r>
          </a:p>
          <a:p>
            <a:pPr marL="0" indent="0">
              <a:spcAft>
                <a:spcPts val="600"/>
              </a:spcAft>
              <a:buNone/>
            </a:pPr>
            <a:r>
              <a:rPr lang="sv-SE" sz="2000" b="1" dirty="0"/>
              <a:t>Kungsbacka</a:t>
            </a:r>
          </a:p>
          <a:p>
            <a:pPr marL="0" indent="0">
              <a:spcAft>
                <a:spcPts val="600"/>
              </a:spcAft>
              <a:buNone/>
            </a:pPr>
            <a:r>
              <a:rPr lang="sv-SE" sz="2000" b="1" dirty="0"/>
              <a:t>Åsa </a:t>
            </a:r>
          </a:p>
          <a:p>
            <a:pPr marL="0" indent="0">
              <a:spcAft>
                <a:spcPts val="0"/>
              </a:spcAft>
              <a:buNone/>
            </a:pPr>
            <a:r>
              <a:rPr lang="sv-SE" sz="2000" b="1" dirty="0"/>
              <a:t>Anneberg</a:t>
            </a:r>
          </a:p>
          <a:p>
            <a:pPr marL="0" indent="0">
              <a:spcAft>
                <a:spcPts val="0"/>
              </a:spcAft>
              <a:buNone/>
            </a:pPr>
            <a:r>
              <a:rPr lang="sv-SE" sz="2000" b="1" dirty="0"/>
              <a:t>Övriga orter</a:t>
            </a:r>
          </a:p>
          <a:p>
            <a:pPr marL="0" indent="0">
              <a:buNone/>
            </a:pPr>
            <a:endParaRPr lang="sv-SE" sz="2000" b="1" u="sng" dirty="0"/>
          </a:p>
        </p:txBody>
      </p:sp>
      <p:sp>
        <p:nvSpPr>
          <p:cNvPr id="8" name="Platshållare för innehåll 7">
            <a:extLst>
              <a:ext uri="{FF2B5EF4-FFF2-40B4-BE49-F238E27FC236}">
                <a16:creationId xmlns:a16="http://schemas.microsoft.com/office/drawing/2014/main" id="{9D37E52F-B8EC-3CEA-E798-0C7F5CCE0625}"/>
              </a:ext>
            </a:extLst>
          </p:cNvPr>
          <p:cNvSpPr>
            <a:spLocks noGrp="1"/>
          </p:cNvSpPr>
          <p:nvPr>
            <p:ph sz="quarter" idx="12"/>
          </p:nvPr>
        </p:nvSpPr>
        <p:spPr/>
        <p:txBody>
          <a:bodyPr/>
          <a:lstStyle/>
          <a:p>
            <a:pPr marL="0" indent="0">
              <a:buNone/>
            </a:pPr>
            <a:r>
              <a:rPr lang="sv-SE" sz="2000" b="1" u="sng" dirty="0"/>
              <a:t>Påbörjat men innan prognos</a:t>
            </a:r>
          </a:p>
          <a:p>
            <a:pPr marL="0" indent="0">
              <a:spcAft>
                <a:spcPts val="600"/>
              </a:spcAft>
              <a:buNone/>
            </a:pPr>
            <a:r>
              <a:rPr lang="sv-SE" sz="2000" b="1" dirty="0"/>
              <a:t>Kungsbacka</a:t>
            </a:r>
          </a:p>
          <a:p>
            <a:pPr>
              <a:spcBef>
                <a:spcPts val="0"/>
              </a:spcBef>
            </a:pPr>
            <a:r>
              <a:rPr lang="sv-SE" sz="2000" dirty="0"/>
              <a:t>Forsbergen</a:t>
            </a:r>
          </a:p>
          <a:p>
            <a:pPr>
              <a:spcBef>
                <a:spcPts val="0"/>
              </a:spcBef>
            </a:pPr>
            <a:r>
              <a:rPr lang="sv-SE" sz="2000" dirty="0"/>
              <a:t>Aranäs 10 och 15</a:t>
            </a:r>
          </a:p>
          <a:p>
            <a:pPr>
              <a:spcBef>
                <a:spcPts val="0"/>
              </a:spcBef>
            </a:pPr>
            <a:r>
              <a:rPr lang="sv-SE" sz="2000" dirty="0"/>
              <a:t>Tölö 8:26</a:t>
            </a:r>
            <a:endParaRPr lang="sv-SE" sz="2000" b="1" dirty="0"/>
          </a:p>
          <a:p>
            <a:pPr marL="0" indent="0">
              <a:spcAft>
                <a:spcPts val="600"/>
              </a:spcAft>
              <a:buNone/>
            </a:pPr>
            <a:r>
              <a:rPr lang="sv-SE" sz="2000" b="1" dirty="0"/>
              <a:t>Åsa </a:t>
            </a:r>
          </a:p>
          <a:p>
            <a:pPr marL="285750" indent="-285750">
              <a:spcBef>
                <a:spcPts val="0"/>
              </a:spcBef>
              <a:spcAft>
                <a:spcPts val="600"/>
              </a:spcAft>
            </a:pPr>
            <a:r>
              <a:rPr lang="sv-SE" sz="2000" dirty="0"/>
              <a:t>Åsa station</a:t>
            </a:r>
          </a:p>
          <a:p>
            <a:pPr marL="285750" indent="-285750">
              <a:spcBef>
                <a:spcPts val="0"/>
              </a:spcBef>
              <a:spcAft>
                <a:spcPts val="0"/>
              </a:spcAft>
            </a:pPr>
            <a:r>
              <a:rPr lang="sv-SE" sz="2000" dirty="0" err="1"/>
              <a:t>Åsaberg</a:t>
            </a:r>
            <a:r>
              <a:rPr lang="sv-SE" sz="2000" dirty="0"/>
              <a:t> </a:t>
            </a:r>
          </a:p>
          <a:p>
            <a:pPr marL="0" indent="0">
              <a:spcAft>
                <a:spcPts val="0"/>
              </a:spcAft>
              <a:buNone/>
            </a:pPr>
            <a:r>
              <a:rPr lang="sv-SE" sz="2000" b="1" dirty="0"/>
              <a:t>Anneberg</a:t>
            </a:r>
          </a:p>
          <a:p>
            <a:pPr marL="0" indent="0">
              <a:spcAft>
                <a:spcPts val="0"/>
              </a:spcAft>
              <a:buNone/>
            </a:pPr>
            <a:r>
              <a:rPr lang="sv-SE" sz="2000" b="1" dirty="0"/>
              <a:t>Övriga orter</a:t>
            </a:r>
          </a:p>
          <a:p>
            <a:pPr marL="0" indent="0">
              <a:buNone/>
            </a:pPr>
            <a:endParaRPr lang="sv-SE" dirty="0"/>
          </a:p>
        </p:txBody>
      </p:sp>
      <p:sp>
        <p:nvSpPr>
          <p:cNvPr id="6" name="Rubrik 3">
            <a:extLst>
              <a:ext uri="{FF2B5EF4-FFF2-40B4-BE49-F238E27FC236}">
                <a16:creationId xmlns:a16="http://schemas.microsoft.com/office/drawing/2014/main" id="{3E5F9B2E-C672-04AC-2DC2-E5D6025FB1DF}"/>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Tree>
    <p:extLst>
      <p:ext uri="{BB962C8B-B14F-4D97-AF65-F5344CB8AC3E}">
        <p14:creationId xmlns:p14="http://schemas.microsoft.com/office/powerpoint/2010/main" val="185966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11AD661-08CC-7322-A690-C1A6F48C1B80}"/>
              </a:ext>
            </a:extLst>
          </p:cNvPr>
          <p:cNvSpPr>
            <a:spLocks noGrp="1"/>
          </p:cNvSpPr>
          <p:nvPr>
            <p:ph type="ctrTitle"/>
          </p:nvPr>
        </p:nvSpPr>
        <p:spPr>
          <a:xfrm>
            <a:off x="1005840" y="2417628"/>
            <a:ext cx="12637008" cy="1854287"/>
          </a:xfrm>
        </p:spPr>
        <p:txBody>
          <a:bodyPr>
            <a:normAutofit/>
          </a:bodyPr>
          <a:lstStyle/>
          <a:p>
            <a:pPr algn="ctr"/>
            <a:r>
              <a:rPr lang="sv-SE" sz="7200" dirty="0">
                <a:solidFill>
                  <a:schemeClr val="accent4">
                    <a:lumMod val="75000"/>
                  </a:schemeClr>
                </a:solidFill>
                <a:effectLst>
                  <a:outerShdw blurRad="38100" dist="38100" dir="2700000" algn="tl">
                    <a:srgbClr val="000000">
                      <a:alpha val="43137"/>
                    </a:srgbClr>
                  </a:outerShdw>
                </a:effectLst>
              </a:rPr>
              <a:t>PROGNOS</a:t>
            </a:r>
          </a:p>
        </p:txBody>
      </p:sp>
      <p:sp>
        <p:nvSpPr>
          <p:cNvPr id="2" name="textruta 1">
            <a:extLst>
              <a:ext uri="{FF2B5EF4-FFF2-40B4-BE49-F238E27FC236}">
                <a16:creationId xmlns:a16="http://schemas.microsoft.com/office/drawing/2014/main" id="{B5D1AA49-9563-95B9-22C4-6BC437A3793B}"/>
              </a:ext>
            </a:extLst>
          </p:cNvPr>
          <p:cNvSpPr txBox="1"/>
          <p:nvPr/>
        </p:nvSpPr>
        <p:spPr>
          <a:xfrm>
            <a:off x="0" y="4102768"/>
            <a:ext cx="14630400" cy="830997"/>
          </a:xfrm>
          <a:prstGeom prst="rect">
            <a:avLst/>
          </a:prstGeom>
          <a:noFill/>
        </p:spPr>
        <p:txBody>
          <a:bodyPr wrap="square">
            <a:spAutoFit/>
          </a:bodyPr>
          <a:lstStyle/>
          <a:p>
            <a:pPr algn="ctr"/>
            <a:r>
              <a:rPr lang="sv-SE" sz="2400" b="1">
                <a:solidFill>
                  <a:schemeClr val="accent4">
                    <a:lumMod val="75000"/>
                  </a:schemeClr>
                </a:solidFill>
                <a:effectLst>
                  <a:outerShdw blurRad="38100" dist="38100" dir="2700000" algn="tl">
                    <a:srgbClr val="000000">
                      <a:alpha val="43137"/>
                    </a:srgbClr>
                  </a:outerShdw>
                </a:effectLst>
              </a:rPr>
              <a:t>Detaljplan</a:t>
            </a:r>
          </a:p>
          <a:p>
            <a:pPr algn="ctr"/>
            <a:r>
              <a:rPr lang="sv-SE" sz="2400" b="1">
                <a:solidFill>
                  <a:schemeClr val="accent4">
                    <a:lumMod val="75000"/>
                  </a:schemeClr>
                </a:solidFill>
                <a:effectLst>
                  <a:outerShdw blurRad="38100" dist="38100" dir="2700000" algn="tl">
                    <a:srgbClr val="000000">
                      <a:alpha val="43137"/>
                    </a:srgbClr>
                  </a:outerShdw>
                </a:effectLst>
              </a:rPr>
              <a:t>Förhandsbesked</a:t>
            </a:r>
          </a:p>
        </p:txBody>
      </p:sp>
    </p:spTree>
    <p:extLst>
      <p:ext uri="{BB962C8B-B14F-4D97-AF65-F5344CB8AC3E}">
        <p14:creationId xmlns:p14="http://schemas.microsoft.com/office/powerpoint/2010/main" val="2951403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ktangel 25">
            <a:extLst>
              <a:ext uri="{FF2B5EF4-FFF2-40B4-BE49-F238E27FC236}">
                <a16:creationId xmlns:a16="http://schemas.microsoft.com/office/drawing/2014/main" id="{EDA1C33D-75AF-497A-24D9-FA43965338E9}"/>
              </a:ext>
            </a:extLst>
          </p:cNvPr>
          <p:cNvSpPr/>
          <p:nvPr/>
        </p:nvSpPr>
        <p:spPr>
          <a:xfrm>
            <a:off x="12741442" y="348915"/>
            <a:ext cx="1407695" cy="1672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5" name="Grupp 24">
            <a:extLst>
              <a:ext uri="{FF2B5EF4-FFF2-40B4-BE49-F238E27FC236}">
                <a16:creationId xmlns:a16="http://schemas.microsoft.com/office/drawing/2014/main" id="{641FA457-6380-7FF4-DE34-2B38B06AA252}"/>
              </a:ext>
            </a:extLst>
          </p:cNvPr>
          <p:cNvGrpSpPr/>
          <p:nvPr/>
        </p:nvGrpSpPr>
        <p:grpSpPr>
          <a:xfrm>
            <a:off x="4018542" y="1184470"/>
            <a:ext cx="9059778" cy="6945674"/>
            <a:chOff x="3476384" y="866271"/>
            <a:chExt cx="9510273" cy="7313637"/>
          </a:xfrm>
        </p:grpSpPr>
        <p:pic>
          <p:nvPicPr>
            <p:cNvPr id="12" name="Bildobjekt 11">
              <a:extLst>
                <a:ext uri="{FF2B5EF4-FFF2-40B4-BE49-F238E27FC236}">
                  <a16:creationId xmlns:a16="http://schemas.microsoft.com/office/drawing/2014/main" id="{758CBE4B-A221-4162-A8A3-7B79083FF722}"/>
                </a:ext>
              </a:extLst>
            </p:cNvPr>
            <p:cNvPicPr>
              <a:picLocks noChangeAspect="1"/>
            </p:cNvPicPr>
            <p:nvPr/>
          </p:nvPicPr>
          <p:blipFill>
            <a:blip r:embed="rId3"/>
            <a:srcRect t="14275"/>
            <a:stretch/>
          </p:blipFill>
          <p:spPr>
            <a:xfrm>
              <a:off x="3476384" y="866271"/>
              <a:ext cx="8636395" cy="5187987"/>
            </a:xfrm>
            <a:prstGeom prst="rect">
              <a:avLst/>
            </a:prstGeom>
          </p:spPr>
        </p:pic>
        <p:pic>
          <p:nvPicPr>
            <p:cNvPr id="17" name="Bildobjekt 16">
              <a:extLst>
                <a:ext uri="{FF2B5EF4-FFF2-40B4-BE49-F238E27FC236}">
                  <a16:creationId xmlns:a16="http://schemas.microsoft.com/office/drawing/2014/main" id="{5EF432D6-2A94-30A8-8B2E-5B308FB5A8A8}"/>
                </a:ext>
              </a:extLst>
            </p:cNvPr>
            <p:cNvPicPr>
              <a:picLocks noChangeAspect="1"/>
            </p:cNvPicPr>
            <p:nvPr/>
          </p:nvPicPr>
          <p:blipFill>
            <a:blip r:embed="rId4"/>
            <a:srcRect l="5541" r="-1677" b="5487"/>
            <a:stretch/>
          </p:blipFill>
          <p:spPr>
            <a:xfrm>
              <a:off x="3487307" y="5147924"/>
              <a:ext cx="9499350" cy="3031984"/>
            </a:xfrm>
            <a:prstGeom prst="rect">
              <a:avLst/>
            </a:prstGeom>
          </p:spPr>
        </p:pic>
      </p:grpSp>
      <p:sp>
        <p:nvSpPr>
          <p:cNvPr id="5" name="Rubrik 1">
            <a:extLst>
              <a:ext uri="{FF2B5EF4-FFF2-40B4-BE49-F238E27FC236}">
                <a16:creationId xmlns:a16="http://schemas.microsoft.com/office/drawing/2014/main" id="{4A3BC48F-98AC-487C-A4A9-C8C367721BFC}"/>
              </a:ext>
            </a:extLst>
          </p:cNvPr>
          <p:cNvSpPr>
            <a:spLocks noGrp="1"/>
          </p:cNvSpPr>
          <p:nvPr>
            <p:ph type="title"/>
          </p:nvPr>
        </p:nvSpPr>
        <p:spPr>
          <a:xfrm>
            <a:off x="2511552" y="13280"/>
            <a:ext cx="9192768" cy="1292846"/>
          </a:xfrm>
        </p:spPr>
        <p:txBody>
          <a:bodyPr>
            <a:normAutofit/>
          </a:bodyPr>
          <a:lstStyle/>
          <a:p>
            <a:pPr algn="ctr"/>
            <a:r>
              <a:rPr lang="sv-SE" dirty="0">
                <a:latin typeface="Work Sans"/>
              </a:rPr>
              <a:t>Pågående detaljplaner, antal</a:t>
            </a:r>
          </a:p>
        </p:txBody>
      </p:sp>
      <p:sp>
        <p:nvSpPr>
          <p:cNvPr id="3" name="textruta 2">
            <a:extLst>
              <a:ext uri="{FF2B5EF4-FFF2-40B4-BE49-F238E27FC236}">
                <a16:creationId xmlns:a16="http://schemas.microsoft.com/office/drawing/2014/main" id="{DAA1F1D0-2110-5C68-D0AC-E71165C08987}"/>
              </a:ext>
            </a:extLst>
          </p:cNvPr>
          <p:cNvSpPr txBox="1"/>
          <p:nvPr/>
        </p:nvSpPr>
        <p:spPr>
          <a:xfrm>
            <a:off x="211165" y="4885844"/>
            <a:ext cx="4720698" cy="830997"/>
          </a:xfrm>
          <a:prstGeom prst="rect">
            <a:avLst/>
          </a:prstGeom>
          <a:solidFill>
            <a:schemeClr val="bg1"/>
          </a:solidFill>
          <a:ln>
            <a:solidFill>
              <a:schemeClr val="tx1"/>
            </a:solidFill>
          </a:ln>
        </p:spPr>
        <p:txBody>
          <a:bodyPr wrap="square">
            <a:spAutoFit/>
          </a:bodyPr>
          <a:lstStyle/>
          <a:p>
            <a:r>
              <a:rPr lang="sv-SE" sz="1800" b="1" u="sng" dirty="0"/>
              <a:t>Anneberg</a:t>
            </a:r>
          </a:p>
          <a:p>
            <a:r>
              <a:rPr lang="sv-SE" sz="1200" b="1" u="sng" dirty="0"/>
              <a:t> </a:t>
            </a:r>
          </a:p>
          <a:p>
            <a:r>
              <a:rPr lang="sv-SE" sz="1800" dirty="0"/>
              <a:t>      570 bostäder + centrumutveckling</a:t>
            </a:r>
            <a:endParaRPr lang="sv-SE" sz="1200" dirty="0"/>
          </a:p>
        </p:txBody>
      </p:sp>
      <p:sp>
        <p:nvSpPr>
          <p:cNvPr id="13" name="textruta 12">
            <a:extLst>
              <a:ext uri="{FF2B5EF4-FFF2-40B4-BE49-F238E27FC236}">
                <a16:creationId xmlns:a16="http://schemas.microsoft.com/office/drawing/2014/main" id="{8125E1D0-5849-43CD-14C6-2DC7D1035D98}"/>
              </a:ext>
            </a:extLst>
          </p:cNvPr>
          <p:cNvSpPr txBox="1"/>
          <p:nvPr/>
        </p:nvSpPr>
        <p:spPr>
          <a:xfrm>
            <a:off x="211165" y="5884475"/>
            <a:ext cx="4720697" cy="1969770"/>
          </a:xfrm>
          <a:prstGeom prst="rect">
            <a:avLst/>
          </a:prstGeom>
          <a:solidFill>
            <a:schemeClr val="bg1"/>
          </a:solidFill>
          <a:ln>
            <a:solidFill>
              <a:schemeClr val="tx1"/>
            </a:solidFill>
          </a:ln>
        </p:spPr>
        <p:txBody>
          <a:bodyPr wrap="square">
            <a:spAutoFit/>
          </a:bodyPr>
          <a:lstStyle/>
          <a:p>
            <a:pPr>
              <a:spcBef>
                <a:spcPts val="0"/>
              </a:spcBef>
              <a:spcAft>
                <a:spcPts val="0"/>
              </a:spcAft>
            </a:pPr>
            <a:r>
              <a:rPr lang="sv-SE" sz="1800" b="1" u="sng" dirty="0"/>
              <a:t>Åsa</a:t>
            </a:r>
          </a:p>
          <a:p>
            <a:pPr>
              <a:spcBef>
                <a:spcPts val="0"/>
              </a:spcBef>
              <a:spcAft>
                <a:spcPts val="0"/>
              </a:spcAft>
            </a:pPr>
            <a:endParaRPr lang="sv-SE" sz="1200" b="1" u="sng" dirty="0"/>
          </a:p>
          <a:p>
            <a:pPr>
              <a:spcBef>
                <a:spcPts val="0"/>
              </a:spcBef>
              <a:spcAft>
                <a:spcPts val="0"/>
              </a:spcAft>
            </a:pPr>
            <a:r>
              <a:rPr lang="sv-SE" sz="1800" dirty="0"/>
              <a:t>      290 + centrumutveckling</a:t>
            </a:r>
          </a:p>
          <a:p>
            <a:pPr>
              <a:spcBef>
                <a:spcPts val="0"/>
              </a:spcBef>
              <a:spcAft>
                <a:spcPts val="0"/>
              </a:spcAft>
            </a:pPr>
            <a:endParaRPr lang="sv-SE" sz="1200" dirty="0"/>
          </a:p>
          <a:p>
            <a:pPr>
              <a:spcBef>
                <a:spcPts val="0"/>
              </a:spcBef>
              <a:spcAft>
                <a:spcPts val="0"/>
              </a:spcAft>
            </a:pPr>
            <a:r>
              <a:rPr lang="sv-SE" sz="1800" dirty="0"/>
              <a:t>      Kommunal service</a:t>
            </a:r>
            <a:r>
              <a:rPr lang="sv-SE" sz="1800" b="1" dirty="0"/>
              <a:t>: </a:t>
            </a:r>
          </a:p>
          <a:p>
            <a:pPr marL="833438" lvl="1" indent="-285750">
              <a:spcBef>
                <a:spcPts val="0"/>
              </a:spcBef>
              <a:spcAft>
                <a:spcPts val="0"/>
              </a:spcAft>
              <a:buFont typeface="Arial" panose="020B0604020202020204" pitchFamily="34" charset="0"/>
              <a:buChar char="•"/>
            </a:pPr>
            <a:r>
              <a:rPr lang="sv-SE" sz="1400" dirty="0"/>
              <a:t>”Ölmevallaskolan” </a:t>
            </a:r>
            <a:endParaRPr lang="sv-SE" sz="1400" dirty="0">
              <a:highlight>
                <a:srgbClr val="FF00FF"/>
              </a:highlight>
            </a:endParaRPr>
          </a:p>
          <a:p>
            <a:pPr>
              <a:spcBef>
                <a:spcPts val="0"/>
              </a:spcBef>
              <a:spcAft>
                <a:spcPts val="0"/>
              </a:spcAft>
            </a:pPr>
            <a:endParaRPr lang="sv-SE" sz="1200" dirty="0"/>
          </a:p>
          <a:p>
            <a:pPr>
              <a:spcBef>
                <a:spcPts val="0"/>
              </a:spcBef>
              <a:spcAft>
                <a:spcPts val="0"/>
              </a:spcAft>
            </a:pPr>
            <a:r>
              <a:rPr lang="sv-SE" sz="1800" dirty="0"/>
              <a:t>Infrastruktur</a:t>
            </a:r>
            <a:r>
              <a:rPr lang="sv-SE" sz="1800" b="1" dirty="0"/>
              <a:t>: </a:t>
            </a:r>
            <a:r>
              <a:rPr lang="sv-SE" sz="1800" dirty="0"/>
              <a:t>Dagvatten, huvudman</a:t>
            </a:r>
            <a:endParaRPr lang="sv-SE" sz="1800" dirty="0">
              <a:highlight>
                <a:srgbClr val="4B9B9B"/>
              </a:highlight>
            </a:endParaRPr>
          </a:p>
        </p:txBody>
      </p:sp>
      <p:sp>
        <p:nvSpPr>
          <p:cNvPr id="18" name="textruta 17">
            <a:extLst>
              <a:ext uri="{FF2B5EF4-FFF2-40B4-BE49-F238E27FC236}">
                <a16:creationId xmlns:a16="http://schemas.microsoft.com/office/drawing/2014/main" id="{645FE66E-3C3C-F2B2-7B8F-A50098E6E63B}"/>
              </a:ext>
            </a:extLst>
          </p:cNvPr>
          <p:cNvSpPr txBox="1"/>
          <p:nvPr/>
        </p:nvSpPr>
        <p:spPr>
          <a:xfrm>
            <a:off x="9586834" y="1266520"/>
            <a:ext cx="4832401" cy="6001643"/>
          </a:xfrm>
          <a:prstGeom prst="rect">
            <a:avLst/>
          </a:prstGeom>
          <a:solidFill>
            <a:schemeClr val="bg1"/>
          </a:solidFill>
          <a:ln>
            <a:solidFill>
              <a:schemeClr val="tx1"/>
            </a:solidFill>
          </a:ln>
        </p:spPr>
        <p:txBody>
          <a:bodyPr wrap="square">
            <a:spAutoFit/>
          </a:bodyPr>
          <a:lstStyle/>
          <a:p>
            <a:pPr>
              <a:spcBef>
                <a:spcPts val="0"/>
              </a:spcBef>
              <a:spcAft>
                <a:spcPts val="0"/>
              </a:spcAft>
            </a:pPr>
            <a:r>
              <a:rPr lang="sv-SE" sz="1800" b="1" u="sng" dirty="0"/>
              <a:t>Övriga orter</a:t>
            </a:r>
          </a:p>
          <a:p>
            <a:pPr>
              <a:spcBef>
                <a:spcPts val="0"/>
              </a:spcBef>
              <a:spcAft>
                <a:spcPts val="0"/>
              </a:spcAft>
            </a:pPr>
            <a:endParaRPr lang="sv-SE" sz="1200" u="sng" dirty="0"/>
          </a:p>
          <a:p>
            <a:pPr>
              <a:spcBef>
                <a:spcPts val="0"/>
              </a:spcBef>
              <a:spcAft>
                <a:spcPts val="0"/>
              </a:spcAft>
            </a:pPr>
            <a:r>
              <a:rPr lang="sv-SE" sz="1800" dirty="0"/>
              <a:t>      </a:t>
            </a:r>
            <a:r>
              <a:rPr lang="sv-SE" sz="1800" dirty="0">
                <a:solidFill>
                  <a:srgbClr val="FF0000"/>
                </a:solidFill>
              </a:rPr>
              <a:t>580</a:t>
            </a:r>
            <a:r>
              <a:rPr lang="sv-SE" sz="1800" dirty="0"/>
              <a:t> bostäder, varav xx småhus </a:t>
            </a:r>
          </a:p>
          <a:p>
            <a:pPr>
              <a:spcBef>
                <a:spcPts val="0"/>
              </a:spcBef>
              <a:spcAft>
                <a:spcPts val="0"/>
              </a:spcAft>
            </a:pPr>
            <a:endParaRPr lang="sv-SE" sz="1200" b="1" u="sng" dirty="0"/>
          </a:p>
          <a:p>
            <a:pPr>
              <a:spcBef>
                <a:spcPts val="0"/>
              </a:spcBef>
              <a:spcAft>
                <a:spcPts val="0"/>
              </a:spcAft>
            </a:pPr>
            <a:r>
              <a:rPr lang="sv-SE" sz="1800" b="1" dirty="0"/>
              <a:t>Kullavik</a:t>
            </a:r>
          </a:p>
          <a:p>
            <a:pPr>
              <a:spcBef>
                <a:spcPts val="0"/>
              </a:spcBef>
              <a:spcAft>
                <a:spcPts val="0"/>
              </a:spcAft>
            </a:pPr>
            <a:r>
              <a:rPr lang="sv-SE" sz="1800" dirty="0"/>
              <a:t>      66 bostäder varav xx småhus</a:t>
            </a:r>
          </a:p>
          <a:p>
            <a:pPr>
              <a:spcBef>
                <a:spcPts val="0"/>
              </a:spcBef>
              <a:spcAft>
                <a:spcPts val="0"/>
              </a:spcAft>
            </a:pPr>
            <a:endParaRPr lang="sv-SE" sz="1200" dirty="0"/>
          </a:p>
          <a:p>
            <a:pPr>
              <a:spcBef>
                <a:spcPts val="0"/>
              </a:spcBef>
              <a:spcAft>
                <a:spcPts val="0"/>
              </a:spcAft>
            </a:pPr>
            <a:r>
              <a:rPr lang="sv-SE" sz="1800" b="1" dirty="0"/>
              <a:t>Särö</a:t>
            </a:r>
          </a:p>
          <a:p>
            <a:pPr>
              <a:spcBef>
                <a:spcPts val="0"/>
              </a:spcBef>
              <a:spcAft>
                <a:spcPts val="0"/>
              </a:spcAft>
            </a:pPr>
            <a:r>
              <a:rPr lang="sv-SE" sz="1800" dirty="0"/>
              <a:t>      140 bostäder varav xx småhus</a:t>
            </a:r>
          </a:p>
          <a:p>
            <a:pPr>
              <a:spcBef>
                <a:spcPts val="0"/>
              </a:spcBef>
              <a:spcAft>
                <a:spcPts val="0"/>
              </a:spcAft>
            </a:pPr>
            <a:endParaRPr lang="sv-SE" sz="1200" dirty="0"/>
          </a:p>
          <a:p>
            <a:pPr>
              <a:spcBef>
                <a:spcPts val="0"/>
              </a:spcBef>
              <a:spcAft>
                <a:spcPts val="0"/>
              </a:spcAft>
            </a:pPr>
            <a:r>
              <a:rPr lang="sv-SE" sz="1800" b="1" dirty="0"/>
              <a:t>Vallda </a:t>
            </a:r>
          </a:p>
          <a:p>
            <a:pPr>
              <a:spcBef>
                <a:spcPts val="0"/>
              </a:spcBef>
              <a:spcAft>
                <a:spcPts val="0"/>
              </a:spcAft>
            </a:pPr>
            <a:r>
              <a:rPr lang="sv-SE" sz="1800" dirty="0"/>
              <a:t>      120 bostäder varav småhus</a:t>
            </a:r>
          </a:p>
          <a:p>
            <a:pPr>
              <a:spcBef>
                <a:spcPts val="0"/>
              </a:spcBef>
              <a:spcAft>
                <a:spcPts val="0"/>
              </a:spcAft>
            </a:pPr>
            <a:endParaRPr lang="sv-SE" sz="1200" dirty="0"/>
          </a:p>
          <a:p>
            <a:pPr>
              <a:spcBef>
                <a:spcPts val="0"/>
              </a:spcBef>
              <a:spcAft>
                <a:spcPts val="0"/>
              </a:spcAft>
            </a:pPr>
            <a:r>
              <a:rPr lang="sv-SE" sz="1800" b="1" dirty="0"/>
              <a:t>Onsala</a:t>
            </a:r>
          </a:p>
          <a:p>
            <a:pPr>
              <a:spcBef>
                <a:spcPts val="0"/>
              </a:spcBef>
              <a:spcAft>
                <a:spcPts val="0"/>
              </a:spcAft>
            </a:pPr>
            <a:r>
              <a:rPr lang="sv-SE" sz="1800" dirty="0"/>
              <a:t>      70 bostäder + utveckling kustcentra</a:t>
            </a:r>
          </a:p>
          <a:p>
            <a:pPr>
              <a:spcBef>
                <a:spcPts val="0"/>
              </a:spcBef>
              <a:spcAft>
                <a:spcPts val="0"/>
              </a:spcAft>
            </a:pPr>
            <a:endParaRPr lang="sv-SE" sz="1200" dirty="0"/>
          </a:p>
          <a:p>
            <a:pPr>
              <a:spcBef>
                <a:spcPts val="0"/>
              </a:spcBef>
              <a:spcAft>
                <a:spcPts val="0"/>
              </a:spcAft>
            </a:pPr>
            <a:r>
              <a:rPr lang="sv-SE" sz="1800" b="1" dirty="0"/>
              <a:t>Frillesås</a:t>
            </a:r>
            <a:r>
              <a:rPr lang="sv-SE" sz="1800" b="1" u="sng" dirty="0"/>
              <a:t> </a:t>
            </a:r>
          </a:p>
          <a:p>
            <a:pPr>
              <a:spcBef>
                <a:spcPts val="0"/>
              </a:spcBef>
              <a:spcAft>
                <a:spcPts val="0"/>
              </a:spcAft>
            </a:pPr>
            <a:r>
              <a:rPr lang="sv-SE" sz="1800" b="1" dirty="0">
                <a:solidFill>
                  <a:srgbClr val="FF0000"/>
                </a:solidFill>
              </a:rPr>
              <a:t>       </a:t>
            </a:r>
            <a:r>
              <a:rPr lang="sv-SE" sz="1800" dirty="0">
                <a:solidFill>
                  <a:srgbClr val="FF0000"/>
                </a:solidFill>
              </a:rPr>
              <a:t>190 b</a:t>
            </a:r>
            <a:r>
              <a:rPr lang="sv-SE" sz="1800" dirty="0"/>
              <a:t>ostäder</a:t>
            </a:r>
            <a:r>
              <a:rPr lang="sv-SE" sz="1800" dirty="0">
                <a:solidFill>
                  <a:srgbClr val="FF0000"/>
                </a:solidFill>
              </a:rPr>
              <a:t> </a:t>
            </a:r>
            <a:r>
              <a:rPr lang="sv-SE" sz="1800" dirty="0"/>
              <a:t>+ centrumutveckling</a:t>
            </a:r>
          </a:p>
          <a:p>
            <a:pPr>
              <a:spcBef>
                <a:spcPts val="0"/>
              </a:spcBef>
              <a:spcAft>
                <a:spcPts val="0"/>
              </a:spcAft>
            </a:pPr>
            <a:endParaRPr lang="sv-SE" sz="1200" dirty="0"/>
          </a:p>
          <a:p>
            <a:pPr>
              <a:spcBef>
                <a:spcPts val="0"/>
              </a:spcBef>
              <a:spcAft>
                <a:spcPts val="0"/>
              </a:spcAft>
            </a:pPr>
            <a:r>
              <a:rPr lang="sv-SE" sz="1800" dirty="0"/>
              <a:t>      Rya verksamhetsområde </a:t>
            </a:r>
          </a:p>
          <a:p>
            <a:pPr>
              <a:spcBef>
                <a:spcPts val="0"/>
              </a:spcBef>
              <a:spcAft>
                <a:spcPts val="0"/>
              </a:spcAft>
            </a:pPr>
            <a:endParaRPr lang="sv-SE" sz="1200" dirty="0"/>
          </a:p>
          <a:p>
            <a:pPr>
              <a:spcBef>
                <a:spcPts val="0"/>
              </a:spcBef>
              <a:spcAft>
                <a:spcPts val="0"/>
              </a:spcAft>
            </a:pPr>
            <a:r>
              <a:rPr lang="sv-SE" sz="1800" dirty="0"/>
              <a:t>      </a:t>
            </a:r>
          </a:p>
          <a:p>
            <a:pPr marL="285750" indent="-285750">
              <a:spcBef>
                <a:spcPts val="0"/>
              </a:spcBef>
              <a:spcAft>
                <a:spcPts val="0"/>
              </a:spcAft>
              <a:buFont typeface="Arial" panose="020B0604020202020204" pitchFamily="34" charset="0"/>
              <a:buChar char="•"/>
            </a:pPr>
            <a:r>
              <a:rPr lang="sv-SE" sz="1800" b="1" dirty="0"/>
              <a:t>Frillesås ligger lika med Åsa i utvecklingstakt</a:t>
            </a:r>
          </a:p>
        </p:txBody>
      </p:sp>
      <p:sp>
        <p:nvSpPr>
          <p:cNvPr id="2" name="textruta 1">
            <a:extLst>
              <a:ext uri="{FF2B5EF4-FFF2-40B4-BE49-F238E27FC236}">
                <a16:creationId xmlns:a16="http://schemas.microsoft.com/office/drawing/2014/main" id="{B8ED57B9-0F5A-DE4B-2058-209C9B4397CF}"/>
              </a:ext>
            </a:extLst>
          </p:cNvPr>
          <p:cNvSpPr txBox="1"/>
          <p:nvPr/>
        </p:nvSpPr>
        <p:spPr>
          <a:xfrm>
            <a:off x="5209900" y="7487122"/>
            <a:ext cx="6687467" cy="646331"/>
          </a:xfrm>
          <a:prstGeom prst="rect">
            <a:avLst/>
          </a:prstGeom>
          <a:noFill/>
        </p:spPr>
        <p:txBody>
          <a:bodyPr wrap="square" rtlCol="0">
            <a:spAutoFit/>
          </a:bodyPr>
          <a:lstStyle/>
          <a:p>
            <a:r>
              <a:rPr lang="sv-SE" sz="1800" dirty="0">
                <a:solidFill>
                  <a:srgbClr val="FF0000"/>
                </a:solidFill>
              </a:rPr>
              <a:t>Detaljplaner för 1600 bostäder kan bli klara under 2025 ???</a:t>
            </a:r>
          </a:p>
        </p:txBody>
      </p:sp>
      <p:sp>
        <p:nvSpPr>
          <p:cNvPr id="4" name="Rubrik 3">
            <a:extLst>
              <a:ext uri="{FF2B5EF4-FFF2-40B4-BE49-F238E27FC236}">
                <a16:creationId xmlns:a16="http://schemas.microsoft.com/office/drawing/2014/main" id="{5002C7D5-5EA4-122C-FC51-9C466E28CA7A}"/>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
        <p:nvSpPr>
          <p:cNvPr id="6" name="Platshållare för innehåll 2">
            <a:extLst>
              <a:ext uri="{FF2B5EF4-FFF2-40B4-BE49-F238E27FC236}">
                <a16:creationId xmlns:a16="http://schemas.microsoft.com/office/drawing/2014/main" id="{D5AD3FB6-24D8-2201-38FC-D2A2DBA6B8A4}"/>
              </a:ext>
            </a:extLst>
          </p:cNvPr>
          <p:cNvSpPr>
            <a:spLocks noGrp="1"/>
          </p:cNvSpPr>
          <p:nvPr>
            <p:ph sz="quarter" idx="10"/>
          </p:nvPr>
        </p:nvSpPr>
        <p:spPr>
          <a:xfrm>
            <a:off x="211165" y="1262528"/>
            <a:ext cx="4720697" cy="3431391"/>
          </a:xfrm>
          <a:solidFill>
            <a:schemeClr val="bg1"/>
          </a:solidFill>
          <a:ln>
            <a:solidFill>
              <a:schemeClr val="accent1"/>
            </a:solidFill>
          </a:ln>
        </p:spPr>
        <p:txBody>
          <a:bodyPr/>
          <a:lstStyle/>
          <a:p>
            <a:pPr marL="0" indent="0">
              <a:spcBef>
                <a:spcPts val="0"/>
              </a:spcBef>
              <a:buNone/>
            </a:pPr>
            <a:r>
              <a:rPr lang="sv-SE" sz="1800" b="1" u="sng" dirty="0"/>
              <a:t>Kungsbacka stad </a:t>
            </a:r>
          </a:p>
          <a:p>
            <a:pPr marL="0" indent="0">
              <a:spcBef>
                <a:spcPts val="0"/>
              </a:spcBef>
              <a:buNone/>
            </a:pPr>
            <a:endParaRPr lang="sv-SE" sz="1200" b="1" u="sng" dirty="0"/>
          </a:p>
          <a:p>
            <a:pPr marL="0" indent="0">
              <a:spcBef>
                <a:spcPts val="0"/>
              </a:spcBef>
              <a:buNone/>
            </a:pPr>
            <a:r>
              <a:rPr lang="sv-SE" sz="1800" dirty="0"/>
              <a:t>      2700 bostäder varav xxx småhus</a:t>
            </a:r>
          </a:p>
          <a:p>
            <a:pPr marL="0" indent="0">
              <a:spcBef>
                <a:spcPts val="0"/>
              </a:spcBef>
              <a:buNone/>
            </a:pPr>
            <a:endParaRPr lang="sv-SE" sz="1200" dirty="0"/>
          </a:p>
          <a:p>
            <a:pPr marL="0" indent="0">
              <a:spcBef>
                <a:spcPts val="0"/>
              </a:spcBef>
              <a:buNone/>
            </a:pPr>
            <a:r>
              <a:rPr lang="sv-SE" sz="1800" dirty="0"/>
              <a:t>      34 ha mark för näringslivet</a:t>
            </a:r>
          </a:p>
          <a:p>
            <a:pPr marL="0" indent="0">
              <a:spcBef>
                <a:spcPts val="0"/>
              </a:spcBef>
              <a:buNone/>
            </a:pPr>
            <a:endParaRPr lang="sv-SE" sz="1200" dirty="0"/>
          </a:p>
          <a:p>
            <a:pPr marL="0" indent="0">
              <a:spcBef>
                <a:spcPts val="0"/>
              </a:spcBef>
              <a:buNone/>
            </a:pPr>
            <a:r>
              <a:rPr lang="sv-SE" sz="1800" dirty="0"/>
              <a:t>      Kommunal/regional service: </a:t>
            </a:r>
          </a:p>
          <a:p>
            <a:pPr lvl="1">
              <a:spcBef>
                <a:spcPts val="0"/>
              </a:spcBef>
            </a:pPr>
            <a:r>
              <a:rPr lang="sv-SE" sz="1400" dirty="0"/>
              <a:t>Arena</a:t>
            </a:r>
          </a:p>
          <a:p>
            <a:pPr lvl="1">
              <a:spcBef>
                <a:spcPts val="0"/>
              </a:spcBef>
            </a:pPr>
            <a:r>
              <a:rPr lang="sv-SE" sz="1400" dirty="0"/>
              <a:t>Sjukhus</a:t>
            </a:r>
          </a:p>
          <a:p>
            <a:pPr lvl="1">
              <a:spcBef>
                <a:spcPts val="0"/>
              </a:spcBef>
            </a:pPr>
            <a:r>
              <a:rPr lang="sv-SE" sz="1400" dirty="0"/>
              <a:t>Båtklubb/park</a:t>
            </a:r>
          </a:p>
          <a:p>
            <a:pPr lvl="1">
              <a:spcBef>
                <a:spcPts val="0"/>
              </a:spcBef>
            </a:pPr>
            <a:r>
              <a:rPr lang="sv-SE" sz="1400" dirty="0"/>
              <a:t>Tennishall</a:t>
            </a:r>
            <a:endParaRPr lang="sv-SE" sz="800" dirty="0"/>
          </a:p>
          <a:p>
            <a:pPr marL="0" indent="0">
              <a:spcBef>
                <a:spcPts val="0"/>
              </a:spcBef>
              <a:buNone/>
            </a:pPr>
            <a:r>
              <a:rPr lang="sv-SE" sz="1800" dirty="0"/>
              <a:t>Infrastruktur</a:t>
            </a:r>
          </a:p>
          <a:p>
            <a:pPr lvl="1">
              <a:spcBef>
                <a:spcPts val="0"/>
              </a:spcBef>
            </a:pPr>
            <a:r>
              <a:rPr lang="sv-SE" sz="1400" dirty="0"/>
              <a:t>Hedeleden och </a:t>
            </a:r>
            <a:r>
              <a:rPr lang="sv-SE" sz="1400" dirty="0" err="1"/>
              <a:t>Klippebergen</a:t>
            </a:r>
            <a:endParaRPr lang="sv-SE" sz="1400" dirty="0"/>
          </a:p>
          <a:p>
            <a:pPr lvl="1">
              <a:spcBef>
                <a:spcPts val="0"/>
              </a:spcBef>
            </a:pPr>
            <a:r>
              <a:rPr lang="sv-SE" sz="1400" dirty="0"/>
              <a:t>Breddning Varlavägen</a:t>
            </a:r>
          </a:p>
        </p:txBody>
      </p:sp>
      <p:pic>
        <p:nvPicPr>
          <p:cNvPr id="7" name="Bild 6" descr="Modern arkitektur med hel fyllning">
            <a:extLst>
              <a:ext uri="{FF2B5EF4-FFF2-40B4-BE49-F238E27FC236}">
                <a16:creationId xmlns:a16="http://schemas.microsoft.com/office/drawing/2014/main" id="{122B2CB4-31EA-8B52-F112-EC79D3086B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18" y="1749891"/>
            <a:ext cx="330856" cy="330856"/>
          </a:xfrm>
          <a:prstGeom prst="rect">
            <a:avLst/>
          </a:prstGeom>
        </p:spPr>
      </p:pic>
      <p:pic>
        <p:nvPicPr>
          <p:cNvPr id="8" name="Bild 7" descr="Magasin med hel fyllning">
            <a:extLst>
              <a:ext uri="{FF2B5EF4-FFF2-40B4-BE49-F238E27FC236}">
                <a16:creationId xmlns:a16="http://schemas.microsoft.com/office/drawing/2014/main" id="{7CC32700-3E02-6B33-9535-5C8B4B9C7B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822" y="2216521"/>
            <a:ext cx="330856" cy="330856"/>
          </a:xfrm>
          <a:prstGeom prst="rect">
            <a:avLst/>
          </a:prstGeom>
        </p:spPr>
      </p:pic>
      <p:pic>
        <p:nvPicPr>
          <p:cNvPr id="9" name="Bild 8" descr="Skola med hel fyllning">
            <a:extLst>
              <a:ext uri="{FF2B5EF4-FFF2-40B4-BE49-F238E27FC236}">
                <a16:creationId xmlns:a16="http://schemas.microsoft.com/office/drawing/2014/main" id="{A304BDC5-5CB7-01D7-74A4-C7C2332040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9822" y="2658362"/>
            <a:ext cx="330856" cy="330856"/>
          </a:xfrm>
          <a:prstGeom prst="rect">
            <a:avLst/>
          </a:prstGeom>
        </p:spPr>
      </p:pic>
      <p:pic>
        <p:nvPicPr>
          <p:cNvPr id="10" name="Bild 9" descr="Modern arkitektur med hel fyllning">
            <a:extLst>
              <a:ext uri="{FF2B5EF4-FFF2-40B4-BE49-F238E27FC236}">
                <a16:creationId xmlns:a16="http://schemas.microsoft.com/office/drawing/2014/main" id="{4C8B5B51-071A-3C38-D751-A29B42E6F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180" y="5286576"/>
            <a:ext cx="330856" cy="330856"/>
          </a:xfrm>
          <a:prstGeom prst="rect">
            <a:avLst/>
          </a:prstGeom>
        </p:spPr>
      </p:pic>
      <p:pic>
        <p:nvPicPr>
          <p:cNvPr id="14" name="Bild 13" descr="Modern arkitektur med hel fyllning">
            <a:extLst>
              <a:ext uri="{FF2B5EF4-FFF2-40B4-BE49-F238E27FC236}">
                <a16:creationId xmlns:a16="http://schemas.microsoft.com/office/drawing/2014/main" id="{E46F0C0C-B8ED-3D32-D662-B008321179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180" y="6338136"/>
            <a:ext cx="330856" cy="330856"/>
          </a:xfrm>
          <a:prstGeom prst="rect">
            <a:avLst/>
          </a:prstGeom>
        </p:spPr>
      </p:pic>
      <p:pic>
        <p:nvPicPr>
          <p:cNvPr id="19" name="Bild 18" descr="Skola med hel fyllning">
            <a:extLst>
              <a:ext uri="{FF2B5EF4-FFF2-40B4-BE49-F238E27FC236}">
                <a16:creationId xmlns:a16="http://schemas.microsoft.com/office/drawing/2014/main" id="{0E93740F-EE6D-E7DC-275B-4B552D8CB0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0302" y="6773162"/>
            <a:ext cx="330856" cy="330856"/>
          </a:xfrm>
          <a:prstGeom prst="rect">
            <a:avLst/>
          </a:prstGeom>
        </p:spPr>
      </p:pic>
      <p:pic>
        <p:nvPicPr>
          <p:cNvPr id="21" name="Bild 20" descr="Modern arkitektur med hel fyllning">
            <a:extLst>
              <a:ext uri="{FF2B5EF4-FFF2-40B4-BE49-F238E27FC236}">
                <a16:creationId xmlns:a16="http://schemas.microsoft.com/office/drawing/2014/main" id="{E5EB22EB-0D1E-DB4F-7A17-1838F461B7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8158" y="2464666"/>
            <a:ext cx="330856" cy="330856"/>
          </a:xfrm>
          <a:prstGeom prst="rect">
            <a:avLst/>
          </a:prstGeom>
        </p:spPr>
      </p:pic>
      <p:pic>
        <p:nvPicPr>
          <p:cNvPr id="22" name="Bild 21" descr="Modern arkitektur med hel fyllning">
            <a:extLst>
              <a:ext uri="{FF2B5EF4-FFF2-40B4-BE49-F238E27FC236}">
                <a16:creationId xmlns:a16="http://schemas.microsoft.com/office/drawing/2014/main" id="{59C33C9D-2615-7DEC-D726-D13CF947D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8638" y="3165706"/>
            <a:ext cx="330856" cy="330856"/>
          </a:xfrm>
          <a:prstGeom prst="rect">
            <a:avLst/>
          </a:prstGeom>
        </p:spPr>
      </p:pic>
      <p:pic>
        <p:nvPicPr>
          <p:cNvPr id="23" name="Bild 22" descr="Modern arkitektur med hel fyllning">
            <a:extLst>
              <a:ext uri="{FF2B5EF4-FFF2-40B4-BE49-F238E27FC236}">
                <a16:creationId xmlns:a16="http://schemas.microsoft.com/office/drawing/2014/main" id="{23D17BFB-DF28-D26C-5E04-443E04367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8638" y="3897226"/>
            <a:ext cx="330856" cy="330856"/>
          </a:xfrm>
          <a:prstGeom prst="rect">
            <a:avLst/>
          </a:prstGeom>
        </p:spPr>
      </p:pic>
      <p:pic>
        <p:nvPicPr>
          <p:cNvPr id="24" name="Bild 23" descr="Modern arkitektur med hel fyllning">
            <a:extLst>
              <a:ext uri="{FF2B5EF4-FFF2-40B4-BE49-F238E27FC236}">
                <a16:creationId xmlns:a16="http://schemas.microsoft.com/office/drawing/2014/main" id="{018D47BF-9C84-2DF5-450D-312A010DDB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2918" y="4628746"/>
            <a:ext cx="330856" cy="330856"/>
          </a:xfrm>
          <a:prstGeom prst="rect">
            <a:avLst/>
          </a:prstGeom>
        </p:spPr>
      </p:pic>
      <p:pic>
        <p:nvPicPr>
          <p:cNvPr id="27" name="Bild 26" descr="Modern arkitektur med hel fyllning">
            <a:extLst>
              <a:ext uri="{FF2B5EF4-FFF2-40B4-BE49-F238E27FC236}">
                <a16:creationId xmlns:a16="http://schemas.microsoft.com/office/drawing/2014/main" id="{133FCF62-6FEA-8BBB-335F-95CF238C9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398" y="5375506"/>
            <a:ext cx="330856" cy="330856"/>
          </a:xfrm>
          <a:prstGeom prst="rect">
            <a:avLst/>
          </a:prstGeom>
        </p:spPr>
      </p:pic>
      <p:pic>
        <p:nvPicPr>
          <p:cNvPr id="28" name="Bild 27" descr="Modern arkitektur med hel fyllning">
            <a:extLst>
              <a:ext uri="{FF2B5EF4-FFF2-40B4-BE49-F238E27FC236}">
                <a16:creationId xmlns:a16="http://schemas.microsoft.com/office/drawing/2014/main" id="{D8B6A2A6-1719-1DDE-3718-950A57F3FE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3398" y="1733146"/>
            <a:ext cx="330856" cy="330856"/>
          </a:xfrm>
          <a:prstGeom prst="rect">
            <a:avLst/>
          </a:prstGeom>
        </p:spPr>
      </p:pic>
      <p:pic>
        <p:nvPicPr>
          <p:cNvPr id="29" name="Bild 28" descr="Magasin med hel fyllning">
            <a:extLst>
              <a:ext uri="{FF2B5EF4-FFF2-40B4-BE49-F238E27FC236}">
                <a16:creationId xmlns:a16="http://schemas.microsoft.com/office/drawing/2014/main" id="{F6ACD58A-20FD-7AC2-55F8-BD1DB00AD4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8276" y="5830845"/>
            <a:ext cx="330856" cy="330856"/>
          </a:xfrm>
          <a:prstGeom prst="rect">
            <a:avLst/>
          </a:prstGeom>
        </p:spPr>
      </p:pic>
    </p:spTree>
    <p:extLst>
      <p:ext uri="{BB962C8B-B14F-4D97-AF65-F5344CB8AC3E}">
        <p14:creationId xmlns:p14="http://schemas.microsoft.com/office/powerpoint/2010/main" val="21520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AC6CC897-5496-4A49-7732-2C334141035C}"/>
              </a:ext>
            </a:extLst>
          </p:cNvPr>
          <p:cNvSpPr>
            <a:spLocks noGrp="1"/>
          </p:cNvSpPr>
          <p:nvPr>
            <p:ph type="title"/>
          </p:nvPr>
        </p:nvSpPr>
        <p:spPr/>
        <p:txBody>
          <a:bodyPr/>
          <a:lstStyle/>
          <a:p>
            <a:r>
              <a:rPr lang="sv-SE" dirty="0"/>
              <a:t>Pågående detaljplaner, andel</a:t>
            </a:r>
          </a:p>
        </p:txBody>
      </p:sp>
      <p:graphicFrame>
        <p:nvGraphicFramePr>
          <p:cNvPr id="8" name="Diagram 7">
            <a:extLst>
              <a:ext uri="{FF2B5EF4-FFF2-40B4-BE49-F238E27FC236}">
                <a16:creationId xmlns:a16="http://schemas.microsoft.com/office/drawing/2014/main" id="{0D91C77D-20C1-BAC3-2A4B-9635F3081EB1}"/>
              </a:ext>
            </a:extLst>
          </p:cNvPr>
          <p:cNvGraphicFramePr>
            <a:graphicFrameLocks/>
          </p:cNvGraphicFramePr>
          <p:nvPr>
            <p:extLst>
              <p:ext uri="{D42A27DB-BD31-4B8C-83A1-F6EECF244321}">
                <p14:modId xmlns:p14="http://schemas.microsoft.com/office/powerpoint/2010/main" val="1998917332"/>
              </p:ext>
            </p:extLst>
          </p:nvPr>
        </p:nvGraphicFramePr>
        <p:xfrm>
          <a:off x="543503" y="2799843"/>
          <a:ext cx="6771697" cy="42010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Diagram 9">
            <a:extLst>
              <a:ext uri="{FF2B5EF4-FFF2-40B4-BE49-F238E27FC236}">
                <a16:creationId xmlns:a16="http://schemas.microsoft.com/office/drawing/2014/main" id="{452C19A5-637B-9390-60EF-F3B2B2445D94}"/>
              </a:ext>
            </a:extLst>
          </p:cNvPr>
          <p:cNvGraphicFramePr>
            <a:graphicFrameLocks/>
          </p:cNvGraphicFramePr>
          <p:nvPr>
            <p:extLst>
              <p:ext uri="{D42A27DB-BD31-4B8C-83A1-F6EECF244321}">
                <p14:modId xmlns:p14="http://schemas.microsoft.com/office/powerpoint/2010/main" val="2422288974"/>
              </p:ext>
            </p:extLst>
          </p:nvPr>
        </p:nvGraphicFramePr>
        <p:xfrm>
          <a:off x="7086600" y="2750225"/>
          <a:ext cx="7375359" cy="4300279"/>
        </p:xfrm>
        <a:graphic>
          <a:graphicData uri="http://schemas.openxmlformats.org/drawingml/2006/chart">
            <c:chart xmlns:c="http://schemas.openxmlformats.org/drawingml/2006/chart" xmlns:r="http://schemas.openxmlformats.org/officeDocument/2006/relationships" r:id="rId3"/>
          </a:graphicData>
        </a:graphic>
      </p:graphicFrame>
      <p:sp>
        <p:nvSpPr>
          <p:cNvPr id="4" name="Rubrik 3">
            <a:extLst>
              <a:ext uri="{FF2B5EF4-FFF2-40B4-BE49-F238E27FC236}">
                <a16:creationId xmlns:a16="http://schemas.microsoft.com/office/drawing/2014/main" id="{D992947C-8638-3909-DEC0-A615E17ECC60}"/>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Tree>
    <p:extLst>
      <p:ext uri="{BB962C8B-B14F-4D97-AF65-F5344CB8AC3E}">
        <p14:creationId xmlns:p14="http://schemas.microsoft.com/office/powerpoint/2010/main" val="2764299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9F9CF0A-B11F-8054-32F8-654D0D942018}"/>
              </a:ext>
            </a:extLst>
          </p:cNvPr>
          <p:cNvSpPr>
            <a:spLocks noGrp="1"/>
          </p:cNvSpPr>
          <p:nvPr>
            <p:ph type="title"/>
          </p:nvPr>
        </p:nvSpPr>
        <p:spPr/>
        <p:txBody>
          <a:bodyPr>
            <a:normAutofit/>
          </a:bodyPr>
          <a:lstStyle/>
          <a:p>
            <a:r>
              <a:rPr lang="sv-SE" dirty="0"/>
              <a:t>Outbyggda detaljplaner</a:t>
            </a:r>
          </a:p>
        </p:txBody>
      </p:sp>
      <p:sp>
        <p:nvSpPr>
          <p:cNvPr id="4" name="Platshållare för innehåll 3">
            <a:extLst>
              <a:ext uri="{FF2B5EF4-FFF2-40B4-BE49-F238E27FC236}">
                <a16:creationId xmlns:a16="http://schemas.microsoft.com/office/drawing/2014/main" id="{A0F2961B-C551-533E-F93B-F69B7F6D19DE}"/>
              </a:ext>
            </a:extLst>
          </p:cNvPr>
          <p:cNvSpPr>
            <a:spLocks noGrp="1"/>
          </p:cNvSpPr>
          <p:nvPr>
            <p:ph sz="quarter" idx="12"/>
          </p:nvPr>
        </p:nvSpPr>
        <p:spPr>
          <a:xfrm>
            <a:off x="10195560" y="2214000"/>
            <a:ext cx="4042467" cy="5400000"/>
          </a:xfrm>
        </p:spPr>
        <p:txBody>
          <a:bodyPr/>
          <a:lstStyle/>
          <a:p>
            <a:pPr marL="0" indent="0">
              <a:spcBef>
                <a:spcPts val="600"/>
              </a:spcBef>
              <a:buNone/>
            </a:pPr>
            <a:r>
              <a:rPr lang="sv-SE" sz="1800" b="1" dirty="0"/>
              <a:t>MARK FÖR NÄRINGSLIVET, OUTBYGGD</a:t>
            </a:r>
          </a:p>
          <a:p>
            <a:pPr>
              <a:spcBef>
                <a:spcPts val="0"/>
              </a:spcBef>
            </a:pPr>
            <a:r>
              <a:rPr lang="sv-SE" sz="1800" dirty="0"/>
              <a:t>Bolsheden </a:t>
            </a:r>
          </a:p>
          <a:p>
            <a:pPr>
              <a:spcBef>
                <a:spcPts val="0"/>
              </a:spcBef>
            </a:pPr>
            <a:r>
              <a:rPr lang="sv-SE" sz="1800" dirty="0"/>
              <a:t>Mariedalskrysset</a:t>
            </a:r>
          </a:p>
          <a:p>
            <a:pPr marL="285750" indent="-285750">
              <a:spcBef>
                <a:spcPts val="0"/>
              </a:spcBef>
              <a:buFont typeface="Arial" panose="020B0604020202020204" pitchFamily="34" charset="0"/>
              <a:buChar char="•"/>
            </a:pPr>
            <a:r>
              <a:rPr lang="sv-SE" sz="1800" dirty="0" err="1"/>
              <a:t>Duvehed</a:t>
            </a:r>
            <a:r>
              <a:rPr lang="sv-SE" sz="1800" dirty="0"/>
              <a:t> </a:t>
            </a:r>
          </a:p>
          <a:p>
            <a:pPr marL="285750" indent="-285750">
              <a:spcBef>
                <a:spcPts val="0"/>
              </a:spcBef>
              <a:buFont typeface="Arial" panose="020B0604020202020204" pitchFamily="34" charset="0"/>
              <a:buChar char="•"/>
            </a:pPr>
            <a:r>
              <a:rPr lang="sv-SE" sz="1800" dirty="0"/>
              <a:t>Äskatorp</a:t>
            </a:r>
            <a:endParaRPr lang="sv-SE" sz="1800" b="1" dirty="0"/>
          </a:p>
          <a:p>
            <a:pPr marL="0" indent="0">
              <a:buNone/>
            </a:pPr>
            <a:r>
              <a:rPr lang="sv-SE" sz="1800" b="1" dirty="0"/>
              <a:t>KOMMUNAL SERVICE, RESERV</a:t>
            </a:r>
          </a:p>
          <a:p>
            <a:pPr marL="0" indent="0">
              <a:spcBef>
                <a:spcPts val="600"/>
              </a:spcBef>
              <a:buNone/>
            </a:pPr>
            <a:r>
              <a:rPr lang="sv-SE" sz="1800" b="1" u="sng" dirty="0"/>
              <a:t>Kungsbacka</a:t>
            </a:r>
          </a:p>
          <a:p>
            <a:pPr>
              <a:spcBef>
                <a:spcPts val="0"/>
              </a:spcBef>
            </a:pPr>
            <a:r>
              <a:rPr lang="sv-SE" sz="1800" dirty="0"/>
              <a:t>Förskola i Gräskärr</a:t>
            </a:r>
          </a:p>
          <a:p>
            <a:pPr marL="0" indent="0">
              <a:buNone/>
            </a:pPr>
            <a:r>
              <a:rPr lang="sv-SE" sz="1800" b="1" u="sng" dirty="0"/>
              <a:t>Övriga orter</a:t>
            </a:r>
          </a:p>
          <a:p>
            <a:pPr>
              <a:spcBef>
                <a:spcPts val="0"/>
              </a:spcBef>
            </a:pPr>
            <a:r>
              <a:rPr lang="sv-SE" sz="1800" dirty="0" err="1"/>
              <a:t>Iseråsskolan</a:t>
            </a:r>
            <a:endParaRPr lang="sv-SE" sz="1800" dirty="0"/>
          </a:p>
          <a:p>
            <a:pPr>
              <a:spcBef>
                <a:spcPts val="0"/>
              </a:spcBef>
            </a:pPr>
            <a:r>
              <a:rPr lang="sv-SE" sz="1800" dirty="0"/>
              <a:t>Skola i Vallda</a:t>
            </a:r>
          </a:p>
          <a:p>
            <a:pPr>
              <a:spcBef>
                <a:spcPts val="0"/>
              </a:spcBef>
            </a:pPr>
            <a:r>
              <a:rPr lang="sv-SE" sz="1800" dirty="0"/>
              <a:t>Kapareskolan – tillbyggnad</a:t>
            </a:r>
          </a:p>
          <a:p>
            <a:pPr marL="0" indent="0">
              <a:spcBef>
                <a:spcPts val="0"/>
              </a:spcBef>
              <a:buNone/>
            </a:pPr>
            <a:endParaRPr lang="sv-SE" sz="1800" dirty="0"/>
          </a:p>
          <a:p>
            <a:pPr marL="0" indent="0">
              <a:spcBef>
                <a:spcPts val="0"/>
              </a:spcBef>
              <a:buNone/>
            </a:pPr>
            <a:r>
              <a:rPr lang="sv-SE" sz="1800" b="1" dirty="0"/>
              <a:t>INFRASTRUKTUR</a:t>
            </a:r>
          </a:p>
          <a:p>
            <a:pPr>
              <a:spcBef>
                <a:spcPts val="0"/>
              </a:spcBef>
            </a:pPr>
            <a:r>
              <a:rPr lang="sv-SE" sz="1800" dirty="0"/>
              <a:t>Reningsverket</a:t>
            </a:r>
          </a:p>
        </p:txBody>
      </p:sp>
      <p:grpSp>
        <p:nvGrpSpPr>
          <p:cNvPr id="9" name="Grupp 8">
            <a:extLst>
              <a:ext uri="{FF2B5EF4-FFF2-40B4-BE49-F238E27FC236}">
                <a16:creationId xmlns:a16="http://schemas.microsoft.com/office/drawing/2014/main" id="{85FCDC95-D41F-B2D6-5534-7CB6B75844FA}"/>
              </a:ext>
            </a:extLst>
          </p:cNvPr>
          <p:cNvGrpSpPr/>
          <p:nvPr/>
        </p:nvGrpSpPr>
        <p:grpSpPr>
          <a:xfrm>
            <a:off x="-535729" y="2159088"/>
            <a:ext cx="7469933" cy="4937982"/>
            <a:chOff x="248253" y="1518734"/>
            <a:chExt cx="5695347" cy="3815465"/>
          </a:xfrm>
        </p:grpSpPr>
        <p:graphicFrame>
          <p:nvGraphicFramePr>
            <p:cNvPr id="5" name="Diagram 4">
              <a:extLst>
                <a:ext uri="{FF2B5EF4-FFF2-40B4-BE49-F238E27FC236}">
                  <a16:creationId xmlns:a16="http://schemas.microsoft.com/office/drawing/2014/main" id="{4C08ED30-F8DA-2A08-F297-C9892EB30A14}"/>
                </a:ext>
              </a:extLst>
            </p:cNvPr>
            <p:cNvGraphicFramePr>
              <a:graphicFrameLocks/>
            </p:cNvGraphicFramePr>
            <p:nvPr>
              <p:extLst>
                <p:ext uri="{D42A27DB-BD31-4B8C-83A1-F6EECF244321}">
                  <p14:modId xmlns:p14="http://schemas.microsoft.com/office/powerpoint/2010/main" val="2225002139"/>
                </p:ext>
              </p:extLst>
            </p:nvPr>
          </p:nvGraphicFramePr>
          <p:xfrm>
            <a:off x="375400" y="2214000"/>
            <a:ext cx="5568200" cy="31201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ruta 7">
              <a:extLst>
                <a:ext uri="{FF2B5EF4-FFF2-40B4-BE49-F238E27FC236}">
                  <a16:creationId xmlns:a16="http://schemas.microsoft.com/office/drawing/2014/main" id="{930DE8C2-1AB1-60F4-F93F-9037FBD07A41}"/>
                </a:ext>
              </a:extLst>
            </p:cNvPr>
            <p:cNvSpPr txBox="1"/>
            <p:nvPr/>
          </p:nvSpPr>
          <p:spPr>
            <a:xfrm>
              <a:off x="248253" y="1518734"/>
              <a:ext cx="5317958" cy="261593"/>
            </a:xfrm>
            <a:prstGeom prst="rect">
              <a:avLst/>
            </a:prstGeom>
            <a:noFill/>
          </p:spPr>
          <p:txBody>
            <a:bodyPr wrap="square">
              <a:spAutoFit/>
            </a:bodyPr>
            <a:lstStyle/>
            <a:p>
              <a:pPr algn="ctr" rtl="0">
                <a:defRPr sz="1600" b="1" i="0" u="none" strike="noStrike" kern="1200" cap="all" baseline="0">
                  <a:solidFill>
                    <a:prstClr val="black">
                      <a:lumMod val="65000"/>
                      <a:lumOff val="35000"/>
                    </a:prstClr>
                  </a:solidFill>
                  <a:latin typeface="+mn-lt"/>
                  <a:ea typeface="+mn-ea"/>
                  <a:cs typeface="+mn-cs"/>
                </a:defRPr>
              </a:pPr>
              <a:r>
                <a:rPr lang="sv-SE" dirty="0">
                  <a:solidFill>
                    <a:srgbClr val="000000"/>
                  </a:solidFill>
                </a:rPr>
                <a:t>Bostäder</a:t>
              </a:r>
              <a:r>
                <a:rPr lang="en-US" dirty="0">
                  <a:solidFill>
                    <a:srgbClr val="000000"/>
                  </a:solidFill>
                </a:rPr>
                <a:t>, OUTBYGGT</a:t>
              </a:r>
              <a:r>
                <a:rPr lang="en-US" baseline="0" dirty="0">
                  <a:solidFill>
                    <a:srgbClr val="000000"/>
                  </a:solidFill>
                </a:rPr>
                <a:t> OCH RESERV</a:t>
              </a:r>
              <a:endParaRPr lang="en-US" dirty="0">
                <a:solidFill>
                  <a:srgbClr val="000000"/>
                </a:solidFill>
              </a:endParaRPr>
            </a:p>
          </p:txBody>
        </p:sp>
      </p:grpSp>
      <p:sp>
        <p:nvSpPr>
          <p:cNvPr id="7" name="Rubrik 3">
            <a:extLst>
              <a:ext uri="{FF2B5EF4-FFF2-40B4-BE49-F238E27FC236}">
                <a16:creationId xmlns:a16="http://schemas.microsoft.com/office/drawing/2014/main" id="{E56EA7F5-A5BC-09D2-124F-D1951157FC21}"/>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
        <p:nvSpPr>
          <p:cNvPr id="3" name="Platshållare för innehåll 2">
            <a:extLst>
              <a:ext uri="{FF2B5EF4-FFF2-40B4-BE49-F238E27FC236}">
                <a16:creationId xmlns:a16="http://schemas.microsoft.com/office/drawing/2014/main" id="{64F883E0-82B3-0F6D-28CB-590DDDC596BC}"/>
              </a:ext>
            </a:extLst>
          </p:cNvPr>
          <p:cNvSpPr>
            <a:spLocks noGrp="1"/>
          </p:cNvSpPr>
          <p:nvPr>
            <p:ph sz="quarter" idx="11"/>
          </p:nvPr>
        </p:nvSpPr>
        <p:spPr>
          <a:xfrm>
            <a:off x="5650173" y="2188961"/>
            <a:ext cx="4042467" cy="5400000"/>
          </a:xfrm>
        </p:spPr>
        <p:txBody>
          <a:bodyPr/>
          <a:lstStyle/>
          <a:p>
            <a:pPr marL="0" indent="0">
              <a:spcAft>
                <a:spcPts val="600"/>
              </a:spcAft>
              <a:buNone/>
            </a:pPr>
            <a:r>
              <a:rPr lang="sv-SE" sz="1800" b="1" u="sng" dirty="0"/>
              <a:t>Kungsbacka</a:t>
            </a:r>
            <a:r>
              <a:rPr lang="sv-SE" sz="1800" b="1" dirty="0"/>
              <a:t> </a:t>
            </a:r>
          </a:p>
          <a:p>
            <a:pPr marL="0" indent="0">
              <a:spcBef>
                <a:spcPts val="0"/>
              </a:spcBef>
              <a:spcAft>
                <a:spcPts val="0"/>
              </a:spcAft>
              <a:buNone/>
            </a:pPr>
            <a:r>
              <a:rPr lang="sv-SE" sz="1800" b="1" dirty="0"/>
              <a:t>1500-1600 bostäder</a:t>
            </a:r>
          </a:p>
          <a:p>
            <a:pPr>
              <a:spcBef>
                <a:spcPts val="0"/>
              </a:spcBef>
            </a:pPr>
            <a:r>
              <a:rPr lang="sv-SE" sz="1800" dirty="0"/>
              <a:t>Tölö Ängar etapp 3a TP80 2024</a:t>
            </a:r>
          </a:p>
          <a:p>
            <a:pPr>
              <a:spcBef>
                <a:spcPts val="0"/>
              </a:spcBef>
            </a:pPr>
            <a:r>
              <a:rPr lang="sv-SE" sz="1800" dirty="0"/>
              <a:t>Gjutaren och Liljan, K135 2023</a:t>
            </a:r>
          </a:p>
          <a:p>
            <a:pPr>
              <a:spcBef>
                <a:spcPts val="0"/>
              </a:spcBef>
            </a:pPr>
            <a:r>
              <a:rPr lang="sv-SE" sz="1800" dirty="0" err="1"/>
              <a:t>Simmasgårdsgatan</a:t>
            </a:r>
            <a:r>
              <a:rPr lang="sv-SE" sz="1800" dirty="0"/>
              <a:t>, TP76 2021</a:t>
            </a:r>
          </a:p>
          <a:p>
            <a:pPr>
              <a:spcBef>
                <a:spcPts val="0"/>
              </a:spcBef>
            </a:pPr>
            <a:r>
              <a:rPr lang="sv-SE" sz="1800" dirty="0"/>
              <a:t>Björkris etapp 2a, TP75 2021</a:t>
            </a:r>
          </a:p>
          <a:p>
            <a:pPr>
              <a:spcBef>
                <a:spcPts val="0"/>
              </a:spcBef>
            </a:pPr>
            <a:r>
              <a:rPr lang="sv-SE" sz="1800" dirty="0"/>
              <a:t>Banken, KP132 2019</a:t>
            </a:r>
          </a:p>
          <a:p>
            <a:pPr>
              <a:spcBef>
                <a:spcPts val="0"/>
              </a:spcBef>
            </a:pPr>
            <a:r>
              <a:rPr lang="sv-SE" sz="1800" dirty="0"/>
              <a:t>Aranäs etapp 4, KP130 2018</a:t>
            </a:r>
          </a:p>
          <a:p>
            <a:pPr>
              <a:spcBef>
                <a:spcPts val="0"/>
              </a:spcBef>
            </a:pPr>
            <a:r>
              <a:rPr lang="sv-SE" sz="1800" dirty="0"/>
              <a:t>Valand, KP125 2014</a:t>
            </a:r>
          </a:p>
          <a:p>
            <a:pPr>
              <a:spcBef>
                <a:spcPts val="0"/>
              </a:spcBef>
            </a:pPr>
            <a:r>
              <a:rPr lang="sv-SE" sz="1800" dirty="0"/>
              <a:t>Kolla </a:t>
            </a:r>
            <a:r>
              <a:rPr lang="sv-SE" sz="1800" dirty="0" err="1"/>
              <a:t>parkstad</a:t>
            </a:r>
            <a:r>
              <a:rPr lang="sv-SE" sz="1800" dirty="0"/>
              <a:t> KP118C, 2014</a:t>
            </a:r>
          </a:p>
          <a:p>
            <a:pPr marL="0" indent="0">
              <a:buNone/>
            </a:pPr>
            <a:r>
              <a:rPr lang="sv-SE" sz="1800" b="1" u="sng" dirty="0"/>
              <a:t>Åsa</a:t>
            </a:r>
          </a:p>
          <a:p>
            <a:pPr marL="0" indent="0">
              <a:spcBef>
                <a:spcPts val="0"/>
              </a:spcBef>
              <a:buNone/>
            </a:pPr>
            <a:r>
              <a:rPr lang="sv-SE" sz="1800" b="1" dirty="0"/>
              <a:t>85 bostäder</a:t>
            </a:r>
          </a:p>
          <a:p>
            <a:pPr>
              <a:spcBef>
                <a:spcPts val="600"/>
              </a:spcBef>
            </a:pPr>
            <a:r>
              <a:rPr lang="sv-SE" sz="1800" dirty="0"/>
              <a:t>Stockalid, Ö92 2022 </a:t>
            </a:r>
          </a:p>
          <a:p>
            <a:pPr marL="0" indent="0">
              <a:buNone/>
            </a:pPr>
            <a:r>
              <a:rPr lang="sv-SE" sz="1800" b="1" u="sng" dirty="0"/>
              <a:t>Övriga orter </a:t>
            </a:r>
          </a:p>
          <a:p>
            <a:pPr marL="0" indent="0">
              <a:spcBef>
                <a:spcPts val="0"/>
              </a:spcBef>
              <a:buNone/>
            </a:pPr>
            <a:r>
              <a:rPr lang="sv-SE" sz="1800" b="1" dirty="0"/>
              <a:t>100 bostäder</a:t>
            </a:r>
            <a:endParaRPr lang="sv-SE" sz="1800" dirty="0"/>
          </a:p>
          <a:p>
            <a:pPr>
              <a:spcBef>
                <a:spcPts val="0"/>
              </a:spcBef>
            </a:pPr>
            <a:r>
              <a:rPr lang="sv-SE" sz="1800" dirty="0"/>
              <a:t>Bukärrsgården , SP181 2024</a:t>
            </a:r>
          </a:p>
          <a:p>
            <a:pPr>
              <a:spcBef>
                <a:spcPts val="0"/>
              </a:spcBef>
            </a:pPr>
            <a:r>
              <a:rPr lang="sv-SE" sz="1800" dirty="0" err="1"/>
              <a:t>Algusered</a:t>
            </a:r>
            <a:r>
              <a:rPr lang="sv-SE" sz="1800" dirty="0"/>
              <a:t>, SP 174 2021</a:t>
            </a:r>
          </a:p>
          <a:p>
            <a:pPr>
              <a:spcBef>
                <a:spcPts val="0"/>
              </a:spcBef>
            </a:pPr>
            <a:r>
              <a:rPr lang="sv-SE" sz="1800" dirty="0"/>
              <a:t>Bostäder i Hjälm, FJP33 2021</a:t>
            </a:r>
          </a:p>
          <a:p>
            <a:pPr marL="0" indent="0">
              <a:spcBef>
                <a:spcPts val="0"/>
              </a:spcBef>
              <a:buNone/>
            </a:pPr>
            <a:endParaRPr lang="sv-SE" sz="1800" dirty="0"/>
          </a:p>
          <a:p>
            <a:pPr marL="0" indent="0">
              <a:spcBef>
                <a:spcPts val="600"/>
              </a:spcBef>
              <a:buNone/>
            </a:pPr>
            <a:endParaRPr lang="sv-SE" sz="1800" dirty="0"/>
          </a:p>
          <a:p>
            <a:endParaRPr lang="sv-SE" sz="1800" dirty="0"/>
          </a:p>
        </p:txBody>
      </p:sp>
    </p:spTree>
    <p:extLst>
      <p:ext uri="{BB962C8B-B14F-4D97-AF65-F5344CB8AC3E}">
        <p14:creationId xmlns:p14="http://schemas.microsoft.com/office/powerpoint/2010/main" val="49470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61F7797-3F30-034C-E3AB-616D5879AB7C}"/>
              </a:ext>
            </a:extLst>
          </p:cNvPr>
          <p:cNvSpPr>
            <a:spLocks noGrp="1"/>
          </p:cNvSpPr>
          <p:nvPr>
            <p:ph type="title"/>
          </p:nvPr>
        </p:nvSpPr>
        <p:spPr/>
        <p:txBody>
          <a:bodyPr/>
          <a:lstStyle/>
          <a:p>
            <a:r>
              <a:rPr lang="sv-SE" dirty="0"/>
              <a:t>Förhandsbesked</a:t>
            </a:r>
          </a:p>
        </p:txBody>
      </p:sp>
      <p:sp>
        <p:nvSpPr>
          <p:cNvPr id="3" name="Platshållare för innehåll 2">
            <a:extLst>
              <a:ext uri="{FF2B5EF4-FFF2-40B4-BE49-F238E27FC236}">
                <a16:creationId xmlns:a16="http://schemas.microsoft.com/office/drawing/2014/main" id="{2814AA9B-B5B6-23AC-E98F-06BAA4DC94A1}"/>
              </a:ext>
            </a:extLst>
          </p:cNvPr>
          <p:cNvSpPr>
            <a:spLocks noGrp="1"/>
          </p:cNvSpPr>
          <p:nvPr>
            <p:ph sz="quarter" idx="10"/>
          </p:nvPr>
        </p:nvSpPr>
        <p:spPr>
          <a:xfrm>
            <a:off x="627724" y="2214000"/>
            <a:ext cx="10207916" cy="5400000"/>
          </a:xfrm>
        </p:spPr>
        <p:txBody>
          <a:bodyPr/>
          <a:lstStyle/>
          <a:p>
            <a:r>
              <a:rPr lang="sv-SE" dirty="0"/>
              <a:t>Högt bebyggelsetryck har gjort att vi i många år arbetet med restriktiv hållning till förhandsbesked</a:t>
            </a:r>
          </a:p>
          <a:p>
            <a:r>
              <a:rPr lang="sv-SE" dirty="0"/>
              <a:t>Hur den restriktiviteten har utformats har skett på lite olika vis</a:t>
            </a:r>
          </a:p>
          <a:p>
            <a:r>
              <a:rPr lang="sv-SE" dirty="0"/>
              <a:t>Nu gällande översiktsplan ger liksom tidigare ÖP ett mandat till byggnadsnämnden att utforma riktlinjer för förhandsbesked</a:t>
            </a:r>
          </a:p>
          <a:p>
            <a:r>
              <a:rPr lang="sv-SE" dirty="0"/>
              <a:t>Ett aktuellt rättsfall pekar på att riktlinjer ännu inte finns och MMD upphäver kommunens beslut eftersom översiktsplanenen inte ses som tillräckligt tydlig</a:t>
            </a:r>
          </a:p>
        </p:txBody>
      </p:sp>
      <p:sp>
        <p:nvSpPr>
          <p:cNvPr id="4" name="Rubrik 3">
            <a:extLst>
              <a:ext uri="{FF2B5EF4-FFF2-40B4-BE49-F238E27FC236}">
                <a16:creationId xmlns:a16="http://schemas.microsoft.com/office/drawing/2014/main" id="{4D9D438E-78C7-BFFC-ADE7-FF10362F84F0}"/>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
        <p:nvSpPr>
          <p:cNvPr id="5" name="textruta 4">
            <a:extLst>
              <a:ext uri="{FF2B5EF4-FFF2-40B4-BE49-F238E27FC236}">
                <a16:creationId xmlns:a16="http://schemas.microsoft.com/office/drawing/2014/main" id="{73132915-AE67-18EB-232A-BAD82D85CDCA}"/>
              </a:ext>
            </a:extLst>
          </p:cNvPr>
          <p:cNvSpPr txBox="1"/>
          <p:nvPr/>
        </p:nvSpPr>
        <p:spPr>
          <a:xfrm>
            <a:off x="11079480" y="2138498"/>
            <a:ext cx="3454931" cy="1708160"/>
          </a:xfrm>
          <a:prstGeom prst="rect">
            <a:avLst/>
          </a:prstGeom>
          <a:solidFill>
            <a:srgbClr val="F7BDA3"/>
          </a:solidFill>
        </p:spPr>
        <p:txBody>
          <a:bodyPr wrap="square" rtlCol="0">
            <a:spAutoFit/>
          </a:bodyPr>
          <a:lstStyle/>
          <a:p>
            <a:r>
              <a:rPr lang="sv-SE" dirty="0"/>
              <a:t>Enligt </a:t>
            </a:r>
          </a:p>
          <a:p>
            <a:r>
              <a:rPr lang="sv-SE" dirty="0"/>
              <a:t>bostadsförsörjningsplan är målet att hålla antalet förhandsbesked till i snitt 50 per år</a:t>
            </a:r>
          </a:p>
        </p:txBody>
      </p:sp>
      <p:sp>
        <p:nvSpPr>
          <p:cNvPr id="8" name="Rectangle 3">
            <a:extLst>
              <a:ext uri="{FF2B5EF4-FFF2-40B4-BE49-F238E27FC236}">
                <a16:creationId xmlns:a16="http://schemas.microsoft.com/office/drawing/2014/main" id="{03174AA9-E495-41D2-6440-68B407BF9EF7}"/>
              </a:ext>
            </a:extLst>
          </p:cNvPr>
          <p:cNvSpPr>
            <a:spLocks noChangeArrowheads="1"/>
          </p:cNvSpPr>
          <p:nvPr/>
        </p:nvSpPr>
        <p:spPr bwMode="auto">
          <a:xfrm>
            <a:off x="11079479" y="5832528"/>
            <a:ext cx="3454931" cy="707886"/>
          </a:xfrm>
          <a:prstGeom prst="rect">
            <a:avLst/>
          </a:prstGeom>
          <a:solidFill>
            <a:srgbClr val="F7BDA3"/>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2000" b="0" i="0" u="none" strike="noStrike" cap="none" normalizeH="0" baseline="0" dirty="0">
                <a:ln>
                  <a:noFill/>
                </a:ln>
                <a:solidFill>
                  <a:schemeClr val="tx1"/>
                </a:solidFill>
                <a:effectLst/>
                <a:latin typeface="+mn-lt"/>
              </a:rPr>
              <a:t>Vänersborgs TRP 3520-24 Dom 2025-06-11</a:t>
            </a:r>
          </a:p>
        </p:txBody>
      </p:sp>
    </p:spTree>
    <p:extLst>
      <p:ext uri="{BB962C8B-B14F-4D97-AF65-F5344CB8AC3E}">
        <p14:creationId xmlns:p14="http://schemas.microsoft.com/office/powerpoint/2010/main" val="1729248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26F96AB-DD1A-224F-2F33-4E836A3CB2CE}"/>
              </a:ext>
            </a:extLst>
          </p:cNvPr>
          <p:cNvSpPr>
            <a:spLocks noGrp="1"/>
          </p:cNvSpPr>
          <p:nvPr>
            <p:ph type="title"/>
          </p:nvPr>
        </p:nvSpPr>
        <p:spPr/>
        <p:txBody>
          <a:bodyPr/>
          <a:lstStyle/>
          <a:p>
            <a:r>
              <a:rPr lang="sv-SE" dirty="0"/>
              <a:t>Förhandsbesked, riktlinjer ur ÖP</a:t>
            </a:r>
            <a:endParaRPr lang="sv-SE" dirty="0">
              <a:solidFill>
                <a:srgbClr val="C00000"/>
              </a:solidFill>
            </a:endParaRPr>
          </a:p>
        </p:txBody>
      </p:sp>
      <p:sp>
        <p:nvSpPr>
          <p:cNvPr id="3" name="Platshållare för innehåll 2">
            <a:extLst>
              <a:ext uri="{FF2B5EF4-FFF2-40B4-BE49-F238E27FC236}">
                <a16:creationId xmlns:a16="http://schemas.microsoft.com/office/drawing/2014/main" id="{2386637A-7FB8-6EB2-4C78-1E4D2F87C136}"/>
              </a:ext>
            </a:extLst>
          </p:cNvPr>
          <p:cNvSpPr>
            <a:spLocks noGrp="1"/>
          </p:cNvSpPr>
          <p:nvPr>
            <p:ph idx="1"/>
          </p:nvPr>
        </p:nvSpPr>
        <p:spPr>
          <a:xfrm>
            <a:off x="1255594" y="3934410"/>
            <a:ext cx="12696944" cy="4013778"/>
          </a:xfrm>
        </p:spPr>
        <p:txBody>
          <a:bodyPr/>
          <a:lstStyle/>
          <a:p>
            <a:pPr marL="0" indent="0" algn="l">
              <a:buNone/>
            </a:pPr>
            <a:r>
              <a:rPr lang="sv-SE" sz="2400" b="1" dirty="0"/>
              <a:t>L</a:t>
            </a:r>
            <a:r>
              <a:rPr lang="sv-SE" sz="2400" b="1" dirty="0">
                <a:effectLst/>
              </a:rPr>
              <a:t>andsbygdsutveckling</a:t>
            </a:r>
            <a:r>
              <a:rPr lang="sv-SE" sz="2400" i="1" dirty="0">
                <a:effectLst/>
              </a:rPr>
              <a:t> - </a:t>
            </a:r>
            <a:r>
              <a:rPr lang="sv-SE" sz="2400" b="0" i="0" dirty="0">
                <a:effectLst/>
              </a:rPr>
              <a:t>komplettering där bebyggelse redan finns. Jordbrukslandskapet ska inte fragmenteras</a:t>
            </a:r>
          </a:p>
          <a:p>
            <a:pPr marL="0" indent="0" algn="l">
              <a:buNone/>
            </a:pPr>
            <a:r>
              <a:rPr lang="sv-SE" sz="2400" b="1" dirty="0"/>
              <a:t>K</a:t>
            </a:r>
            <a:r>
              <a:rPr lang="sv-SE" sz="2400" b="1" dirty="0">
                <a:effectLst/>
              </a:rPr>
              <a:t>ust- och landsbygd </a:t>
            </a:r>
            <a:r>
              <a:rPr lang="sv-SE" sz="2400" b="0" i="1" dirty="0">
                <a:effectLst/>
              </a:rPr>
              <a:t>-</a:t>
            </a:r>
            <a:r>
              <a:rPr lang="sv-SE" sz="2400" b="0" i="0" dirty="0">
                <a:effectLst/>
              </a:rPr>
              <a:t> restriktiv hållning till ny bostadsbebyggelse</a:t>
            </a:r>
          </a:p>
          <a:p>
            <a:pPr marL="0" indent="0" algn="l">
              <a:buNone/>
            </a:pPr>
            <a:r>
              <a:rPr lang="sv-SE" sz="2400" b="1" dirty="0"/>
              <a:t>U</a:t>
            </a:r>
            <a:r>
              <a:rPr lang="sv-SE" sz="2400" b="1" dirty="0">
                <a:effectLst/>
              </a:rPr>
              <a:t>tredningsområden för utvidgad utvecklingsort </a:t>
            </a:r>
            <a:r>
              <a:rPr lang="sv-SE" sz="2400" b="0" i="0" dirty="0">
                <a:effectLst/>
              </a:rPr>
              <a:t>- ingen ny bebyggelse innan beslut om kollektivtrafiklösning för väg 158 fattats</a:t>
            </a:r>
          </a:p>
          <a:p>
            <a:pPr marL="0" indent="0">
              <a:buNone/>
            </a:pPr>
            <a:r>
              <a:rPr lang="sv-SE" sz="2400" b="1" dirty="0"/>
              <a:t>G</a:t>
            </a:r>
            <a:r>
              <a:rPr lang="sv-SE" sz="2400" b="1" dirty="0">
                <a:effectLst/>
              </a:rPr>
              <a:t>rön infrastruktur </a:t>
            </a:r>
            <a:r>
              <a:rPr lang="sv-SE" sz="2400" b="0" i="1" dirty="0">
                <a:effectLst/>
              </a:rPr>
              <a:t>- </a:t>
            </a:r>
            <a:r>
              <a:rPr lang="sv-SE" sz="2400" dirty="0"/>
              <a:t>Generellt tillåts ingen ny bostadsbebyggelse. F</a:t>
            </a:r>
            <a:r>
              <a:rPr lang="sv-SE" sz="2400" b="0" i="0" dirty="0">
                <a:effectLst/>
              </a:rPr>
              <a:t>riluftsliv, turism, biologisk mångfald och areella näringar prioriteras. </a:t>
            </a:r>
          </a:p>
        </p:txBody>
      </p:sp>
      <p:sp>
        <p:nvSpPr>
          <p:cNvPr id="8" name="Rubrik 3">
            <a:extLst>
              <a:ext uri="{FF2B5EF4-FFF2-40B4-BE49-F238E27FC236}">
                <a16:creationId xmlns:a16="http://schemas.microsoft.com/office/drawing/2014/main" id="{CA0A63D7-2C6C-3901-F15A-ADFDBAA1E06A}"/>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
        <p:nvSpPr>
          <p:cNvPr id="13" name="textruta 12">
            <a:extLst>
              <a:ext uri="{FF2B5EF4-FFF2-40B4-BE49-F238E27FC236}">
                <a16:creationId xmlns:a16="http://schemas.microsoft.com/office/drawing/2014/main" id="{7F632CD3-DCF5-721E-6D71-7B976F033EC7}"/>
              </a:ext>
            </a:extLst>
          </p:cNvPr>
          <p:cNvSpPr txBox="1"/>
          <p:nvPr/>
        </p:nvSpPr>
        <p:spPr>
          <a:xfrm>
            <a:off x="830196" y="1920159"/>
            <a:ext cx="13122341" cy="1969770"/>
          </a:xfrm>
          <a:prstGeom prst="rect">
            <a:avLst/>
          </a:prstGeom>
          <a:noFill/>
        </p:spPr>
        <p:txBody>
          <a:bodyPr wrap="square">
            <a:spAutoFit/>
          </a:bodyPr>
          <a:lstStyle/>
          <a:p>
            <a:pPr marL="0" indent="0">
              <a:spcBef>
                <a:spcPts val="1200"/>
              </a:spcBef>
              <a:buNone/>
            </a:pPr>
            <a:r>
              <a:rPr lang="sv-SE" sz="2800" b="1" dirty="0">
                <a:effectLst/>
              </a:rPr>
              <a:t>Inom utvecklingsort  </a:t>
            </a:r>
            <a:r>
              <a:rPr lang="sv-SE" sz="2800" b="0" i="1" dirty="0">
                <a:effectLst/>
              </a:rPr>
              <a:t>- </a:t>
            </a:r>
            <a:r>
              <a:rPr lang="sv-SE" sz="2800" b="0" dirty="0">
                <a:effectLst/>
              </a:rPr>
              <a:t>nya enstaka bostadshus kan prövas</a:t>
            </a:r>
          </a:p>
          <a:p>
            <a:pPr marL="0" indent="0">
              <a:spcBef>
                <a:spcPts val="1200"/>
              </a:spcBef>
              <a:buNone/>
            </a:pPr>
            <a:r>
              <a:rPr lang="sv-SE" sz="2800" b="1" dirty="0"/>
              <a:t>Utanför utvecklingsort - </a:t>
            </a:r>
            <a:r>
              <a:rPr lang="sv-SE" sz="2800" dirty="0"/>
              <a:t>prioriteras a</a:t>
            </a:r>
            <a:r>
              <a:rPr lang="sv-SE" sz="2800" b="0" i="0" dirty="0">
                <a:effectLst/>
              </a:rPr>
              <a:t>reella näringar, småskalig kommersiell service, turism, friluftsliv och biologisk mångfald. Värna dricksvattentäkten</a:t>
            </a:r>
          </a:p>
        </p:txBody>
      </p:sp>
      <p:sp>
        <p:nvSpPr>
          <p:cNvPr id="9" name="Rektangel 8">
            <a:extLst>
              <a:ext uri="{FF2B5EF4-FFF2-40B4-BE49-F238E27FC236}">
                <a16:creationId xmlns:a16="http://schemas.microsoft.com/office/drawing/2014/main" id="{8C12BEF4-A372-3073-6121-C974B83B1B40}"/>
              </a:ext>
            </a:extLst>
          </p:cNvPr>
          <p:cNvSpPr/>
          <p:nvPr/>
        </p:nvSpPr>
        <p:spPr>
          <a:xfrm>
            <a:off x="809470" y="3981570"/>
            <a:ext cx="396000" cy="396000"/>
          </a:xfrm>
          <a:prstGeom prst="rect">
            <a:avLst/>
          </a:prstGeom>
          <a:solidFill>
            <a:srgbClr val="FAF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9">
            <a:extLst>
              <a:ext uri="{FF2B5EF4-FFF2-40B4-BE49-F238E27FC236}">
                <a16:creationId xmlns:a16="http://schemas.microsoft.com/office/drawing/2014/main" id="{E6A70A51-F690-4014-53BD-47DDA40CC7DE}"/>
              </a:ext>
            </a:extLst>
          </p:cNvPr>
          <p:cNvSpPr/>
          <p:nvPr/>
        </p:nvSpPr>
        <p:spPr>
          <a:xfrm>
            <a:off x="787588" y="6251490"/>
            <a:ext cx="396000" cy="396000"/>
          </a:xfrm>
          <a:prstGeom prst="rect">
            <a:avLst/>
          </a:prstGeom>
          <a:solidFill>
            <a:srgbClr val="C1D0BD"/>
          </a:solidFill>
          <a:ln>
            <a:solidFill>
              <a:srgbClr val="B0C2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11">
            <a:extLst>
              <a:ext uri="{FF2B5EF4-FFF2-40B4-BE49-F238E27FC236}">
                <a16:creationId xmlns:a16="http://schemas.microsoft.com/office/drawing/2014/main" id="{B842BC68-33EE-5240-8E91-F03EEDCED45B}"/>
              </a:ext>
            </a:extLst>
          </p:cNvPr>
          <p:cNvSpPr/>
          <p:nvPr/>
        </p:nvSpPr>
        <p:spPr>
          <a:xfrm>
            <a:off x="297142" y="4844625"/>
            <a:ext cx="396000" cy="396000"/>
          </a:xfrm>
          <a:prstGeom prst="rect">
            <a:avLst/>
          </a:prstGeom>
          <a:pattFill prst="wdUpDiag">
            <a:fgClr>
              <a:srgbClr val="A2D7E9"/>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1EEBE9E3-4028-2E6D-AD0C-24AB22333F7B}"/>
              </a:ext>
            </a:extLst>
          </p:cNvPr>
          <p:cNvSpPr/>
          <p:nvPr/>
        </p:nvSpPr>
        <p:spPr>
          <a:xfrm>
            <a:off x="809470" y="4853401"/>
            <a:ext cx="396000" cy="396000"/>
          </a:xfrm>
          <a:prstGeom prst="rect">
            <a:avLst/>
          </a:prstGeom>
          <a:pattFill prst="wdUpDiag">
            <a:fgClr>
              <a:srgbClr val="E4DAB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9" name="Grupp 18">
            <a:extLst>
              <a:ext uri="{FF2B5EF4-FFF2-40B4-BE49-F238E27FC236}">
                <a16:creationId xmlns:a16="http://schemas.microsoft.com/office/drawing/2014/main" id="{3C20BEE7-1115-D5A2-4F52-BE3857161E1B}"/>
              </a:ext>
            </a:extLst>
          </p:cNvPr>
          <p:cNvGrpSpPr/>
          <p:nvPr/>
        </p:nvGrpSpPr>
        <p:grpSpPr>
          <a:xfrm>
            <a:off x="717244" y="5392952"/>
            <a:ext cx="524905" cy="507849"/>
            <a:chOff x="663109" y="5350644"/>
            <a:chExt cx="677430" cy="655419"/>
          </a:xfrm>
        </p:grpSpPr>
        <p:pic>
          <p:nvPicPr>
            <p:cNvPr id="17" name="Bildobjekt 16">
              <a:extLst>
                <a:ext uri="{FF2B5EF4-FFF2-40B4-BE49-F238E27FC236}">
                  <a16:creationId xmlns:a16="http://schemas.microsoft.com/office/drawing/2014/main" id="{D8D1F293-5ECA-645D-BBA6-77380F98461E}"/>
                </a:ext>
              </a:extLst>
            </p:cNvPr>
            <p:cNvPicPr>
              <a:picLocks noChangeAspect="1"/>
            </p:cNvPicPr>
            <p:nvPr/>
          </p:nvPicPr>
          <p:blipFill>
            <a:blip r:embed="rId3"/>
            <a:srcRect l="2391" t="72318" r="91106" b="8153"/>
            <a:stretch/>
          </p:blipFill>
          <p:spPr>
            <a:xfrm>
              <a:off x="663109" y="5649027"/>
              <a:ext cx="380446" cy="357036"/>
            </a:xfrm>
            <a:prstGeom prst="rect">
              <a:avLst/>
            </a:prstGeom>
            <a:pattFill prst="pct5">
              <a:fgClr>
                <a:schemeClr val="accent1"/>
              </a:fgClr>
              <a:bgClr>
                <a:schemeClr val="bg1"/>
              </a:bgClr>
            </a:pattFill>
          </p:spPr>
        </p:pic>
        <p:pic>
          <p:nvPicPr>
            <p:cNvPr id="18" name="Bildobjekt 17">
              <a:extLst>
                <a:ext uri="{FF2B5EF4-FFF2-40B4-BE49-F238E27FC236}">
                  <a16:creationId xmlns:a16="http://schemas.microsoft.com/office/drawing/2014/main" id="{30EB84CC-014E-E51A-A54D-DC56C12EE114}"/>
                </a:ext>
              </a:extLst>
            </p:cNvPr>
            <p:cNvPicPr>
              <a:picLocks noChangeAspect="1"/>
            </p:cNvPicPr>
            <p:nvPr/>
          </p:nvPicPr>
          <p:blipFill>
            <a:blip r:embed="rId3"/>
            <a:srcRect l="4058" t="76931" r="91106" b="8153"/>
            <a:stretch/>
          </p:blipFill>
          <p:spPr>
            <a:xfrm>
              <a:off x="1057633" y="5718900"/>
              <a:ext cx="282906" cy="272702"/>
            </a:xfrm>
            <a:prstGeom prst="rect">
              <a:avLst/>
            </a:prstGeom>
            <a:pattFill prst="pct5">
              <a:fgClr>
                <a:schemeClr val="accent1"/>
              </a:fgClr>
              <a:bgClr>
                <a:schemeClr val="bg1"/>
              </a:bgClr>
            </a:pattFill>
          </p:spPr>
        </p:pic>
        <p:pic>
          <p:nvPicPr>
            <p:cNvPr id="7" name="Bildobjekt 6">
              <a:extLst>
                <a:ext uri="{FF2B5EF4-FFF2-40B4-BE49-F238E27FC236}">
                  <a16:creationId xmlns:a16="http://schemas.microsoft.com/office/drawing/2014/main" id="{22746B67-5CB8-76BD-BBFB-81AB98B9852A}"/>
                </a:ext>
              </a:extLst>
            </p:cNvPr>
            <p:cNvPicPr>
              <a:picLocks noChangeAspect="1"/>
            </p:cNvPicPr>
            <p:nvPr/>
          </p:nvPicPr>
          <p:blipFill>
            <a:blip r:embed="rId3"/>
            <a:srcRect l="2391" t="72318" r="91106" b="8153"/>
            <a:stretch/>
          </p:blipFill>
          <p:spPr>
            <a:xfrm>
              <a:off x="675679" y="5350644"/>
              <a:ext cx="380447" cy="357036"/>
            </a:xfrm>
            <a:prstGeom prst="rect">
              <a:avLst/>
            </a:prstGeom>
            <a:pattFill prst="pct5">
              <a:fgClr>
                <a:schemeClr val="accent1"/>
              </a:fgClr>
              <a:bgClr>
                <a:schemeClr val="bg1"/>
              </a:bgClr>
            </a:pattFill>
          </p:spPr>
        </p:pic>
        <p:pic>
          <p:nvPicPr>
            <p:cNvPr id="16" name="Bildobjekt 15">
              <a:extLst>
                <a:ext uri="{FF2B5EF4-FFF2-40B4-BE49-F238E27FC236}">
                  <a16:creationId xmlns:a16="http://schemas.microsoft.com/office/drawing/2014/main" id="{2A87C25C-2465-2CC4-6ED0-3F3E2A06EA07}"/>
                </a:ext>
              </a:extLst>
            </p:cNvPr>
            <p:cNvPicPr>
              <a:picLocks noChangeAspect="1"/>
            </p:cNvPicPr>
            <p:nvPr/>
          </p:nvPicPr>
          <p:blipFill>
            <a:blip r:embed="rId3"/>
            <a:srcRect l="4058" t="76931" r="91106" b="8153"/>
            <a:stretch/>
          </p:blipFill>
          <p:spPr>
            <a:xfrm>
              <a:off x="1046387" y="5436045"/>
              <a:ext cx="282906" cy="272702"/>
            </a:xfrm>
            <a:prstGeom prst="rect">
              <a:avLst/>
            </a:prstGeom>
            <a:pattFill prst="pct5">
              <a:fgClr>
                <a:schemeClr val="accent1"/>
              </a:fgClr>
              <a:bgClr>
                <a:schemeClr val="bg1"/>
              </a:bgClr>
            </a:pattFill>
          </p:spPr>
        </p:pic>
      </p:grpSp>
    </p:spTree>
    <p:extLst>
      <p:ext uri="{BB962C8B-B14F-4D97-AF65-F5344CB8AC3E}">
        <p14:creationId xmlns:p14="http://schemas.microsoft.com/office/powerpoint/2010/main" val="414567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0BB88-DB56-0509-2B67-2063DA951F57}"/>
            </a:ext>
          </a:extLst>
        </p:cNvPr>
        <p:cNvGrpSpPr/>
        <p:nvPr/>
      </p:nvGrpSpPr>
      <p:grpSpPr>
        <a:xfrm>
          <a:off x="0" y="0"/>
          <a:ext cx="0" cy="0"/>
          <a:chOff x="0" y="0"/>
          <a:chExt cx="0" cy="0"/>
        </a:xfrm>
      </p:grpSpPr>
      <p:pic>
        <p:nvPicPr>
          <p:cNvPr id="98" name="Bildobjekt 97">
            <a:extLst>
              <a:ext uri="{FF2B5EF4-FFF2-40B4-BE49-F238E27FC236}">
                <a16:creationId xmlns:a16="http://schemas.microsoft.com/office/drawing/2014/main" id="{302A8EAB-273B-79A5-AA53-E266A0A10BA1}"/>
              </a:ext>
            </a:extLst>
          </p:cNvPr>
          <p:cNvPicPr>
            <a:picLocks noChangeAspect="1"/>
          </p:cNvPicPr>
          <p:nvPr/>
        </p:nvPicPr>
        <p:blipFill>
          <a:blip r:embed="rId3"/>
          <a:stretch>
            <a:fillRect/>
          </a:stretch>
        </p:blipFill>
        <p:spPr>
          <a:xfrm>
            <a:off x="2573175" y="18295"/>
            <a:ext cx="10482736" cy="8229600"/>
          </a:xfrm>
          <a:prstGeom prst="rect">
            <a:avLst/>
          </a:prstGeom>
        </p:spPr>
      </p:pic>
      <p:sp>
        <p:nvSpPr>
          <p:cNvPr id="5" name="textruta 4">
            <a:extLst>
              <a:ext uri="{FF2B5EF4-FFF2-40B4-BE49-F238E27FC236}">
                <a16:creationId xmlns:a16="http://schemas.microsoft.com/office/drawing/2014/main" id="{D30F129C-E073-810B-251F-B8DA5866B416}"/>
              </a:ext>
            </a:extLst>
          </p:cNvPr>
          <p:cNvSpPr txBox="1"/>
          <p:nvPr/>
        </p:nvSpPr>
        <p:spPr>
          <a:xfrm>
            <a:off x="161683" y="1661201"/>
            <a:ext cx="3855890" cy="2585323"/>
          </a:xfrm>
          <a:prstGeom prst="rect">
            <a:avLst/>
          </a:prstGeom>
          <a:solidFill>
            <a:schemeClr val="bg1"/>
          </a:solidFill>
          <a:ln w="38100">
            <a:solidFill>
              <a:schemeClr val="accent5">
                <a:lumMod val="75000"/>
              </a:schemeClr>
            </a:solidFill>
          </a:ln>
        </p:spPr>
        <p:txBody>
          <a:bodyPr wrap="square" rtlCol="0">
            <a:spAutoFit/>
          </a:bodyPr>
          <a:lstStyle/>
          <a:p>
            <a:r>
              <a:rPr lang="sv-SE" sz="1800" b="1"/>
              <a:t>     Beviljade </a:t>
            </a:r>
          </a:p>
          <a:p>
            <a:r>
              <a:rPr lang="sv-SE" sz="1800"/>
              <a:t>    102 totalt</a:t>
            </a:r>
          </a:p>
          <a:p>
            <a:r>
              <a:rPr lang="sv-SE" sz="1800"/>
              <a:t>-----------------------------</a:t>
            </a:r>
          </a:p>
          <a:p>
            <a:r>
              <a:rPr lang="sv-SE" sz="1800"/>
              <a:t>     Inom ort: 14</a:t>
            </a:r>
          </a:p>
          <a:p>
            <a:r>
              <a:rPr lang="sv-SE" sz="1800"/>
              <a:t>     Kustbygd: 19</a:t>
            </a:r>
          </a:p>
          <a:p>
            <a:r>
              <a:rPr lang="sv-SE" sz="1800"/>
              <a:t>     Landsbygd: 16</a:t>
            </a:r>
          </a:p>
          <a:p>
            <a:r>
              <a:rPr lang="sv-SE" sz="1800"/>
              <a:t>     Grön infrastruktur: 14</a:t>
            </a:r>
          </a:p>
          <a:p>
            <a:r>
              <a:rPr lang="sv-SE" sz="1800"/>
              <a:t>     Framtida ort: 2</a:t>
            </a:r>
          </a:p>
          <a:p>
            <a:r>
              <a:rPr lang="sv-SE" sz="1800"/>
              <a:t>     Landsbygdsutveckling: 37</a:t>
            </a:r>
          </a:p>
        </p:txBody>
      </p:sp>
      <p:sp>
        <p:nvSpPr>
          <p:cNvPr id="6" name="GUNDAL 1:4">
            <a:extLst>
              <a:ext uri="{FF2B5EF4-FFF2-40B4-BE49-F238E27FC236}">
                <a16:creationId xmlns:a16="http://schemas.microsoft.com/office/drawing/2014/main" id="{41D8AAB8-B07F-891A-DD0C-BD91CA577804}"/>
              </a:ext>
            </a:extLst>
          </p:cNvPr>
          <p:cNvSpPr/>
          <p:nvPr/>
        </p:nvSpPr>
        <p:spPr>
          <a:xfrm>
            <a:off x="4732815" y="1467595"/>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 name="GUNDAL 1:4">
            <a:extLst>
              <a:ext uri="{FF2B5EF4-FFF2-40B4-BE49-F238E27FC236}">
                <a16:creationId xmlns:a16="http://schemas.microsoft.com/office/drawing/2014/main" id="{3590A07C-AEE2-F25A-9006-248BA8AB80EE}"/>
              </a:ext>
            </a:extLst>
          </p:cNvPr>
          <p:cNvSpPr/>
          <p:nvPr/>
        </p:nvSpPr>
        <p:spPr>
          <a:xfrm>
            <a:off x="9157419" y="96262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 name="GUNDAL 1:4">
            <a:extLst>
              <a:ext uri="{FF2B5EF4-FFF2-40B4-BE49-F238E27FC236}">
                <a16:creationId xmlns:a16="http://schemas.microsoft.com/office/drawing/2014/main" id="{F8D68019-E339-736A-E87D-4E152D0B6BB6}"/>
              </a:ext>
            </a:extLst>
          </p:cNvPr>
          <p:cNvSpPr/>
          <p:nvPr/>
        </p:nvSpPr>
        <p:spPr>
          <a:xfrm>
            <a:off x="4637354" y="434676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 name="GUNDAL 1:4">
            <a:extLst>
              <a:ext uri="{FF2B5EF4-FFF2-40B4-BE49-F238E27FC236}">
                <a16:creationId xmlns:a16="http://schemas.microsoft.com/office/drawing/2014/main" id="{32764774-FE3B-7267-9DD8-1FE420A53B65}"/>
              </a:ext>
            </a:extLst>
          </p:cNvPr>
          <p:cNvSpPr/>
          <p:nvPr/>
        </p:nvSpPr>
        <p:spPr>
          <a:xfrm>
            <a:off x="7964679" y="369440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 name="GUNDAL 1:4">
            <a:extLst>
              <a:ext uri="{FF2B5EF4-FFF2-40B4-BE49-F238E27FC236}">
                <a16:creationId xmlns:a16="http://schemas.microsoft.com/office/drawing/2014/main" id="{8DBE8F7F-E6AE-48A6-206E-1A2BCB5CB613}"/>
              </a:ext>
            </a:extLst>
          </p:cNvPr>
          <p:cNvSpPr/>
          <p:nvPr/>
        </p:nvSpPr>
        <p:spPr>
          <a:xfrm>
            <a:off x="8715980" y="445476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 name="GUNDAL 1:4">
            <a:extLst>
              <a:ext uri="{FF2B5EF4-FFF2-40B4-BE49-F238E27FC236}">
                <a16:creationId xmlns:a16="http://schemas.microsoft.com/office/drawing/2014/main" id="{8D8638BF-24F1-F5E8-6BC2-C3F3DDB269C0}"/>
              </a:ext>
            </a:extLst>
          </p:cNvPr>
          <p:cNvSpPr/>
          <p:nvPr/>
        </p:nvSpPr>
        <p:spPr>
          <a:xfrm>
            <a:off x="5013229" y="325724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 name="GUNDAL 1:4">
            <a:extLst>
              <a:ext uri="{FF2B5EF4-FFF2-40B4-BE49-F238E27FC236}">
                <a16:creationId xmlns:a16="http://schemas.microsoft.com/office/drawing/2014/main" id="{839392FD-774A-5242-AE30-763AFFFF18DB}"/>
              </a:ext>
            </a:extLst>
          </p:cNvPr>
          <p:cNvSpPr/>
          <p:nvPr/>
        </p:nvSpPr>
        <p:spPr>
          <a:xfrm>
            <a:off x="10117539" y="228837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 name="GUNDAL 1:4">
            <a:extLst>
              <a:ext uri="{FF2B5EF4-FFF2-40B4-BE49-F238E27FC236}">
                <a16:creationId xmlns:a16="http://schemas.microsoft.com/office/drawing/2014/main" id="{31A34F0D-1C2A-6902-DA2E-555534FED779}"/>
              </a:ext>
            </a:extLst>
          </p:cNvPr>
          <p:cNvSpPr/>
          <p:nvPr/>
        </p:nvSpPr>
        <p:spPr>
          <a:xfrm>
            <a:off x="6315680" y="456276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 name="GUNDAL 1:4">
            <a:extLst>
              <a:ext uri="{FF2B5EF4-FFF2-40B4-BE49-F238E27FC236}">
                <a16:creationId xmlns:a16="http://schemas.microsoft.com/office/drawing/2014/main" id="{B7BBDC1C-CD9D-E15F-F1BC-D09D536A2409}"/>
              </a:ext>
            </a:extLst>
          </p:cNvPr>
          <p:cNvSpPr/>
          <p:nvPr/>
        </p:nvSpPr>
        <p:spPr>
          <a:xfrm>
            <a:off x="9049419" y="645501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7" name="GUNDAL 1:4">
            <a:extLst>
              <a:ext uri="{FF2B5EF4-FFF2-40B4-BE49-F238E27FC236}">
                <a16:creationId xmlns:a16="http://schemas.microsoft.com/office/drawing/2014/main" id="{80C422DA-C769-7E03-61F0-653DA4DE4BCF}"/>
              </a:ext>
            </a:extLst>
          </p:cNvPr>
          <p:cNvSpPr/>
          <p:nvPr/>
        </p:nvSpPr>
        <p:spPr>
          <a:xfrm>
            <a:off x="4905229" y="204185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 name="GUNDAL 1:4">
            <a:extLst>
              <a:ext uri="{FF2B5EF4-FFF2-40B4-BE49-F238E27FC236}">
                <a16:creationId xmlns:a16="http://schemas.microsoft.com/office/drawing/2014/main" id="{4783D28D-DFCA-0039-4744-EB98CEBBF5C4}"/>
              </a:ext>
            </a:extLst>
          </p:cNvPr>
          <p:cNvSpPr/>
          <p:nvPr/>
        </p:nvSpPr>
        <p:spPr>
          <a:xfrm>
            <a:off x="5073934" y="310696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 name="GUNDAL 1:4">
            <a:extLst>
              <a:ext uri="{FF2B5EF4-FFF2-40B4-BE49-F238E27FC236}">
                <a16:creationId xmlns:a16="http://schemas.microsoft.com/office/drawing/2014/main" id="{37D856C2-FE77-7540-B59F-78F7F1A30AEE}"/>
              </a:ext>
            </a:extLst>
          </p:cNvPr>
          <p:cNvSpPr/>
          <p:nvPr/>
        </p:nvSpPr>
        <p:spPr>
          <a:xfrm>
            <a:off x="9811612" y="577981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 name="GUNDAL 1:4">
            <a:extLst>
              <a:ext uri="{FF2B5EF4-FFF2-40B4-BE49-F238E27FC236}">
                <a16:creationId xmlns:a16="http://schemas.microsoft.com/office/drawing/2014/main" id="{3E7D69E4-CE2B-CE6C-BD0E-BD5BA68DE00F}"/>
              </a:ext>
            </a:extLst>
          </p:cNvPr>
          <p:cNvSpPr/>
          <p:nvPr/>
        </p:nvSpPr>
        <p:spPr>
          <a:xfrm>
            <a:off x="8931980" y="182585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 name="GUNDAL 1:4">
            <a:extLst>
              <a:ext uri="{FF2B5EF4-FFF2-40B4-BE49-F238E27FC236}">
                <a16:creationId xmlns:a16="http://schemas.microsoft.com/office/drawing/2014/main" id="{3389130B-948B-26D8-0C12-11CA65075A90}"/>
              </a:ext>
            </a:extLst>
          </p:cNvPr>
          <p:cNvSpPr/>
          <p:nvPr/>
        </p:nvSpPr>
        <p:spPr>
          <a:xfrm>
            <a:off x="10465484" y="477401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 name="GUNDAL 1:4">
            <a:extLst>
              <a:ext uri="{FF2B5EF4-FFF2-40B4-BE49-F238E27FC236}">
                <a16:creationId xmlns:a16="http://schemas.microsoft.com/office/drawing/2014/main" id="{4271E81B-CA05-29DA-2A29-51F5E37BA6AF}"/>
              </a:ext>
            </a:extLst>
          </p:cNvPr>
          <p:cNvSpPr/>
          <p:nvPr/>
        </p:nvSpPr>
        <p:spPr>
          <a:xfrm>
            <a:off x="4905229" y="131731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 name="GUNDAL 1:4">
            <a:extLst>
              <a:ext uri="{FF2B5EF4-FFF2-40B4-BE49-F238E27FC236}">
                <a16:creationId xmlns:a16="http://schemas.microsoft.com/office/drawing/2014/main" id="{51572318-512E-CA37-9D3C-97ADA06A4838}"/>
              </a:ext>
            </a:extLst>
          </p:cNvPr>
          <p:cNvSpPr/>
          <p:nvPr/>
        </p:nvSpPr>
        <p:spPr>
          <a:xfrm>
            <a:off x="4900418" y="321496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 name="GUNDAL 1:4">
            <a:extLst>
              <a:ext uri="{FF2B5EF4-FFF2-40B4-BE49-F238E27FC236}">
                <a16:creationId xmlns:a16="http://schemas.microsoft.com/office/drawing/2014/main" id="{48EFC02B-CDA3-1874-2770-AE4563E762EB}"/>
              </a:ext>
            </a:extLst>
          </p:cNvPr>
          <p:cNvSpPr/>
          <p:nvPr/>
        </p:nvSpPr>
        <p:spPr>
          <a:xfrm>
            <a:off x="7480240" y="393528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5" name="GUNDAL 1:4">
            <a:extLst>
              <a:ext uri="{FF2B5EF4-FFF2-40B4-BE49-F238E27FC236}">
                <a16:creationId xmlns:a16="http://schemas.microsoft.com/office/drawing/2014/main" id="{CB51C08F-BCB1-8373-75F2-5495E4CF1C3E}"/>
              </a:ext>
            </a:extLst>
          </p:cNvPr>
          <p:cNvSpPr/>
          <p:nvPr/>
        </p:nvSpPr>
        <p:spPr>
          <a:xfrm>
            <a:off x="9373419" y="51685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 name="GUNDAL 1:4">
            <a:extLst>
              <a:ext uri="{FF2B5EF4-FFF2-40B4-BE49-F238E27FC236}">
                <a16:creationId xmlns:a16="http://schemas.microsoft.com/office/drawing/2014/main" id="{F3B1B222-3517-2C4D-3BD4-B5B984B6EF39}"/>
              </a:ext>
            </a:extLst>
          </p:cNvPr>
          <p:cNvSpPr/>
          <p:nvPr/>
        </p:nvSpPr>
        <p:spPr>
          <a:xfrm>
            <a:off x="11522044" y="456276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 name="GUNDAL 1:4">
            <a:extLst>
              <a:ext uri="{FF2B5EF4-FFF2-40B4-BE49-F238E27FC236}">
                <a16:creationId xmlns:a16="http://schemas.microsoft.com/office/drawing/2014/main" id="{44334F56-719F-2A42-F43C-61253C5A3FF2}"/>
              </a:ext>
            </a:extLst>
          </p:cNvPr>
          <p:cNvSpPr/>
          <p:nvPr/>
        </p:nvSpPr>
        <p:spPr>
          <a:xfrm>
            <a:off x="7588240" y="2888730"/>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8" name="GUNDAL 1:4">
            <a:extLst>
              <a:ext uri="{FF2B5EF4-FFF2-40B4-BE49-F238E27FC236}">
                <a16:creationId xmlns:a16="http://schemas.microsoft.com/office/drawing/2014/main" id="{C0DD97A6-455F-B773-8534-7EB6EAAD021B}"/>
              </a:ext>
            </a:extLst>
          </p:cNvPr>
          <p:cNvSpPr/>
          <p:nvPr/>
        </p:nvSpPr>
        <p:spPr>
          <a:xfrm>
            <a:off x="7748679" y="117862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9" name="GUNDAL 1:4">
            <a:extLst>
              <a:ext uri="{FF2B5EF4-FFF2-40B4-BE49-F238E27FC236}">
                <a16:creationId xmlns:a16="http://schemas.microsoft.com/office/drawing/2014/main" id="{C40FDA8D-FEE7-F011-3156-43F4927430F1}"/>
              </a:ext>
            </a:extLst>
          </p:cNvPr>
          <p:cNvSpPr/>
          <p:nvPr/>
        </p:nvSpPr>
        <p:spPr>
          <a:xfrm>
            <a:off x="8072679" y="1470475"/>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0" name="GUNDAL 1:4">
            <a:extLst>
              <a:ext uri="{FF2B5EF4-FFF2-40B4-BE49-F238E27FC236}">
                <a16:creationId xmlns:a16="http://schemas.microsoft.com/office/drawing/2014/main" id="{D29C02AD-A273-0DD0-A984-AE46AB6E76CE}"/>
              </a:ext>
            </a:extLst>
          </p:cNvPr>
          <p:cNvSpPr/>
          <p:nvPr/>
        </p:nvSpPr>
        <p:spPr>
          <a:xfrm>
            <a:off x="4661266" y="389955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1" name="GUNDAL 1:4">
            <a:extLst>
              <a:ext uri="{FF2B5EF4-FFF2-40B4-BE49-F238E27FC236}">
                <a16:creationId xmlns:a16="http://schemas.microsoft.com/office/drawing/2014/main" id="{1BB40502-5505-EB8C-54CE-45F040255459}"/>
              </a:ext>
            </a:extLst>
          </p:cNvPr>
          <p:cNvSpPr/>
          <p:nvPr/>
        </p:nvSpPr>
        <p:spPr>
          <a:xfrm>
            <a:off x="7823902" y="395938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2" name="GUNDAL 1:4">
            <a:extLst>
              <a:ext uri="{FF2B5EF4-FFF2-40B4-BE49-F238E27FC236}">
                <a16:creationId xmlns:a16="http://schemas.microsoft.com/office/drawing/2014/main" id="{74C2F6A6-7E92-060C-CEF9-EAC9F927CF61}"/>
              </a:ext>
            </a:extLst>
          </p:cNvPr>
          <p:cNvSpPr/>
          <p:nvPr/>
        </p:nvSpPr>
        <p:spPr>
          <a:xfrm>
            <a:off x="8039902" y="106053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4" name="GUNDAL 1:4">
            <a:extLst>
              <a:ext uri="{FF2B5EF4-FFF2-40B4-BE49-F238E27FC236}">
                <a16:creationId xmlns:a16="http://schemas.microsoft.com/office/drawing/2014/main" id="{C0651D98-98E2-CDE2-3CC3-8AD8550E31C2}"/>
              </a:ext>
            </a:extLst>
          </p:cNvPr>
          <p:cNvSpPr/>
          <p:nvPr/>
        </p:nvSpPr>
        <p:spPr>
          <a:xfrm>
            <a:off x="8372542" y="542242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5" name="GUNDAL 1:4">
            <a:extLst>
              <a:ext uri="{FF2B5EF4-FFF2-40B4-BE49-F238E27FC236}">
                <a16:creationId xmlns:a16="http://schemas.microsoft.com/office/drawing/2014/main" id="{F7F5DF9A-9F82-4363-C79F-D347AECB1555}"/>
              </a:ext>
            </a:extLst>
          </p:cNvPr>
          <p:cNvSpPr/>
          <p:nvPr/>
        </p:nvSpPr>
        <p:spPr>
          <a:xfrm>
            <a:off x="5549668" y="304124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6" name="GUNDAL 1:4">
            <a:extLst>
              <a:ext uri="{FF2B5EF4-FFF2-40B4-BE49-F238E27FC236}">
                <a16:creationId xmlns:a16="http://schemas.microsoft.com/office/drawing/2014/main" id="{C2402AE4-4140-374C-CB45-8FC130C44AD9}"/>
              </a:ext>
            </a:extLst>
          </p:cNvPr>
          <p:cNvSpPr/>
          <p:nvPr/>
        </p:nvSpPr>
        <p:spPr>
          <a:xfrm>
            <a:off x="7875906" y="6250780"/>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7" name="GUNDAL 1:4">
            <a:extLst>
              <a:ext uri="{FF2B5EF4-FFF2-40B4-BE49-F238E27FC236}">
                <a16:creationId xmlns:a16="http://schemas.microsoft.com/office/drawing/2014/main" id="{36D3A222-7ABC-7A99-DB82-8A4745714DBA}"/>
              </a:ext>
            </a:extLst>
          </p:cNvPr>
          <p:cNvSpPr/>
          <p:nvPr/>
        </p:nvSpPr>
        <p:spPr>
          <a:xfrm>
            <a:off x="8968650" y="449144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 name="slätthall 1.12">
            <a:extLst>
              <a:ext uri="{FF2B5EF4-FFF2-40B4-BE49-F238E27FC236}">
                <a16:creationId xmlns:a16="http://schemas.microsoft.com/office/drawing/2014/main" id="{C6B1EA0C-BE05-74AE-6C77-E553DD3D2C26}"/>
              </a:ext>
            </a:extLst>
          </p:cNvPr>
          <p:cNvSpPr>
            <a:spLocks/>
          </p:cNvSpPr>
          <p:nvPr/>
        </p:nvSpPr>
        <p:spPr>
          <a:xfrm>
            <a:off x="10899286" y="589755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 name="torpa 9:2">
            <a:extLst>
              <a:ext uri="{FF2B5EF4-FFF2-40B4-BE49-F238E27FC236}">
                <a16:creationId xmlns:a16="http://schemas.microsoft.com/office/drawing/2014/main" id="{DC9CD5B0-EACF-9D31-445D-DE623DF135F8}"/>
              </a:ext>
            </a:extLst>
          </p:cNvPr>
          <p:cNvSpPr>
            <a:spLocks/>
          </p:cNvSpPr>
          <p:nvPr/>
        </p:nvSpPr>
        <p:spPr>
          <a:xfrm>
            <a:off x="8016828" y="471550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 name="dugatorp 1:2 (två hus)">
            <a:extLst>
              <a:ext uri="{FF2B5EF4-FFF2-40B4-BE49-F238E27FC236}">
                <a16:creationId xmlns:a16="http://schemas.microsoft.com/office/drawing/2014/main" id="{D0A86689-3378-0196-4420-DB82E5F5A514}"/>
              </a:ext>
            </a:extLst>
          </p:cNvPr>
          <p:cNvSpPr>
            <a:spLocks/>
          </p:cNvSpPr>
          <p:nvPr/>
        </p:nvSpPr>
        <p:spPr>
          <a:xfrm>
            <a:off x="9704456" y="538654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 name="ölmevalla-hallen 1:11">
            <a:extLst>
              <a:ext uri="{FF2B5EF4-FFF2-40B4-BE49-F238E27FC236}">
                <a16:creationId xmlns:a16="http://schemas.microsoft.com/office/drawing/2014/main" id="{975B8557-7045-96E6-503B-7042EB75C203}"/>
              </a:ext>
            </a:extLst>
          </p:cNvPr>
          <p:cNvSpPr>
            <a:spLocks/>
          </p:cNvSpPr>
          <p:nvPr/>
        </p:nvSpPr>
        <p:spPr>
          <a:xfrm>
            <a:off x="8022631" y="674493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3" name="torkelstorp 8:2">
            <a:extLst>
              <a:ext uri="{FF2B5EF4-FFF2-40B4-BE49-F238E27FC236}">
                <a16:creationId xmlns:a16="http://schemas.microsoft.com/office/drawing/2014/main" id="{CF88345D-74AA-A81D-D477-54EB12BF0536}"/>
              </a:ext>
            </a:extLst>
          </p:cNvPr>
          <p:cNvSpPr>
            <a:spLocks/>
          </p:cNvSpPr>
          <p:nvPr/>
        </p:nvSpPr>
        <p:spPr>
          <a:xfrm>
            <a:off x="7247208" y="415938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8" name="stallebacka 1:2">
            <a:extLst>
              <a:ext uri="{FF2B5EF4-FFF2-40B4-BE49-F238E27FC236}">
                <a16:creationId xmlns:a16="http://schemas.microsoft.com/office/drawing/2014/main" id="{A483C692-EBC8-7F5A-45D1-0AE2FA05BD82}"/>
              </a:ext>
            </a:extLst>
          </p:cNvPr>
          <p:cNvSpPr>
            <a:spLocks/>
          </p:cNvSpPr>
          <p:nvPr/>
        </p:nvSpPr>
        <p:spPr>
          <a:xfrm>
            <a:off x="9024766" y="635475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9" name="söstared 1:18">
            <a:extLst>
              <a:ext uri="{FF2B5EF4-FFF2-40B4-BE49-F238E27FC236}">
                <a16:creationId xmlns:a16="http://schemas.microsoft.com/office/drawing/2014/main" id="{87EE97AC-5EF8-21A2-E8F6-68A7CF8E8811}"/>
              </a:ext>
            </a:extLst>
          </p:cNvPr>
          <p:cNvSpPr>
            <a:spLocks/>
          </p:cNvSpPr>
          <p:nvPr/>
        </p:nvSpPr>
        <p:spPr>
          <a:xfrm>
            <a:off x="8778828" y="240678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0" name="lillared 1:4">
            <a:extLst>
              <a:ext uri="{FF2B5EF4-FFF2-40B4-BE49-F238E27FC236}">
                <a16:creationId xmlns:a16="http://schemas.microsoft.com/office/drawing/2014/main" id="{05CEA948-8D30-8B12-5101-057CF765897E}"/>
              </a:ext>
            </a:extLst>
          </p:cNvPr>
          <p:cNvSpPr>
            <a:spLocks/>
          </p:cNvSpPr>
          <p:nvPr/>
        </p:nvSpPr>
        <p:spPr>
          <a:xfrm>
            <a:off x="9117885" y="661412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1" name="håfors 4:1">
            <a:extLst>
              <a:ext uri="{FF2B5EF4-FFF2-40B4-BE49-F238E27FC236}">
                <a16:creationId xmlns:a16="http://schemas.microsoft.com/office/drawing/2014/main" id="{3340F9E0-D62D-C105-8579-65FC1B6B5C98}"/>
              </a:ext>
            </a:extLst>
          </p:cNvPr>
          <p:cNvSpPr>
            <a:spLocks/>
          </p:cNvSpPr>
          <p:nvPr/>
        </p:nvSpPr>
        <p:spPr>
          <a:xfrm>
            <a:off x="9983806" y="594393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2" name="ryared 1:40">
            <a:extLst>
              <a:ext uri="{FF2B5EF4-FFF2-40B4-BE49-F238E27FC236}">
                <a16:creationId xmlns:a16="http://schemas.microsoft.com/office/drawing/2014/main" id="{7AD44C88-731E-768C-0E7E-D7D5DDB7667D}"/>
              </a:ext>
            </a:extLst>
          </p:cNvPr>
          <p:cNvSpPr>
            <a:spLocks/>
          </p:cNvSpPr>
          <p:nvPr/>
        </p:nvSpPr>
        <p:spPr>
          <a:xfrm>
            <a:off x="8661698" y="92088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3" name="långenäs 1:16">
            <a:extLst>
              <a:ext uri="{FF2B5EF4-FFF2-40B4-BE49-F238E27FC236}">
                <a16:creationId xmlns:a16="http://schemas.microsoft.com/office/drawing/2014/main" id="{3B3AF150-3B3C-4C32-AC0B-1B9B8077B7A3}"/>
              </a:ext>
            </a:extLst>
          </p:cNvPr>
          <p:cNvSpPr>
            <a:spLocks/>
          </p:cNvSpPr>
          <p:nvPr/>
        </p:nvSpPr>
        <p:spPr>
          <a:xfrm>
            <a:off x="9357948" y="57798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4" name="gödatorp 2:2">
            <a:extLst>
              <a:ext uri="{FF2B5EF4-FFF2-40B4-BE49-F238E27FC236}">
                <a16:creationId xmlns:a16="http://schemas.microsoft.com/office/drawing/2014/main" id="{70445F0E-5B28-9786-4D5E-DDDBFBE6F46F}"/>
              </a:ext>
            </a:extLst>
          </p:cNvPr>
          <p:cNvSpPr>
            <a:spLocks/>
          </p:cNvSpPr>
          <p:nvPr/>
        </p:nvSpPr>
        <p:spPr>
          <a:xfrm>
            <a:off x="9357948" y="575779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5" name="tom 2:18">
            <a:extLst>
              <a:ext uri="{FF2B5EF4-FFF2-40B4-BE49-F238E27FC236}">
                <a16:creationId xmlns:a16="http://schemas.microsoft.com/office/drawing/2014/main" id="{2FC29872-6037-41D7-DC77-0473C93994B7}"/>
              </a:ext>
            </a:extLst>
          </p:cNvPr>
          <p:cNvSpPr>
            <a:spLocks/>
          </p:cNvSpPr>
          <p:nvPr/>
        </p:nvSpPr>
        <p:spPr>
          <a:xfrm>
            <a:off x="8886526" y="440724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6" name="torpa 10:5">
            <a:extLst>
              <a:ext uri="{FF2B5EF4-FFF2-40B4-BE49-F238E27FC236}">
                <a16:creationId xmlns:a16="http://schemas.microsoft.com/office/drawing/2014/main" id="{A44C2540-A594-2B79-81BF-77B329F6AC50}"/>
              </a:ext>
            </a:extLst>
          </p:cNvPr>
          <p:cNvSpPr>
            <a:spLocks/>
          </p:cNvSpPr>
          <p:nvPr/>
        </p:nvSpPr>
        <p:spPr>
          <a:xfrm>
            <a:off x="8480568" y="4855260"/>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7" name="öjersbo 1:22">
            <a:extLst>
              <a:ext uri="{FF2B5EF4-FFF2-40B4-BE49-F238E27FC236}">
                <a16:creationId xmlns:a16="http://schemas.microsoft.com/office/drawing/2014/main" id="{B9FC5298-B56D-4823-02CC-BAEF881F3A70}"/>
              </a:ext>
            </a:extLst>
          </p:cNvPr>
          <p:cNvSpPr>
            <a:spLocks/>
          </p:cNvSpPr>
          <p:nvPr/>
        </p:nvSpPr>
        <p:spPr>
          <a:xfrm>
            <a:off x="9496188" y="50810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8" name="äskatorp 1:11">
            <a:extLst>
              <a:ext uri="{FF2B5EF4-FFF2-40B4-BE49-F238E27FC236}">
                <a16:creationId xmlns:a16="http://schemas.microsoft.com/office/drawing/2014/main" id="{780BF79D-7DDF-5922-332B-A514CAAA0113}"/>
              </a:ext>
            </a:extLst>
          </p:cNvPr>
          <p:cNvSpPr>
            <a:spLocks/>
          </p:cNvSpPr>
          <p:nvPr/>
        </p:nvSpPr>
        <p:spPr>
          <a:xfrm>
            <a:off x="9648526" y="383511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9" name="sundstorp 1:7">
            <a:extLst>
              <a:ext uri="{FF2B5EF4-FFF2-40B4-BE49-F238E27FC236}">
                <a16:creationId xmlns:a16="http://schemas.microsoft.com/office/drawing/2014/main" id="{AA9252C2-5E50-D60A-CF9E-6ED8F75445BF}"/>
              </a:ext>
            </a:extLst>
          </p:cNvPr>
          <p:cNvSpPr>
            <a:spLocks/>
          </p:cNvSpPr>
          <p:nvPr/>
        </p:nvSpPr>
        <p:spPr>
          <a:xfrm>
            <a:off x="10220055" y="255722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0" name="FRILLESÅS-FAGARED 1:3">
            <a:extLst>
              <a:ext uri="{FF2B5EF4-FFF2-40B4-BE49-F238E27FC236}">
                <a16:creationId xmlns:a16="http://schemas.microsoft.com/office/drawing/2014/main" id="{6B34FD8E-BB9E-DD95-8DA5-64798B88BF55}"/>
              </a:ext>
            </a:extLst>
          </p:cNvPr>
          <p:cNvSpPr>
            <a:spLocks/>
          </p:cNvSpPr>
          <p:nvPr/>
        </p:nvSpPr>
        <p:spPr>
          <a:xfrm>
            <a:off x="9357948" y="647437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1" name="FÖRLANDA-SKÅR 1:3">
            <a:extLst>
              <a:ext uri="{FF2B5EF4-FFF2-40B4-BE49-F238E27FC236}">
                <a16:creationId xmlns:a16="http://schemas.microsoft.com/office/drawing/2014/main" id="{6D7C4512-6FE1-4757-F040-6D102B562A49}"/>
              </a:ext>
            </a:extLst>
          </p:cNvPr>
          <p:cNvSpPr>
            <a:spLocks/>
          </p:cNvSpPr>
          <p:nvPr/>
        </p:nvSpPr>
        <p:spPr>
          <a:xfrm>
            <a:off x="10358295" y="471550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2" name="hjälmared 19:1">
            <a:extLst>
              <a:ext uri="{FF2B5EF4-FFF2-40B4-BE49-F238E27FC236}">
                <a16:creationId xmlns:a16="http://schemas.microsoft.com/office/drawing/2014/main" id="{8DF90CFE-CD31-8599-FD81-14BFB32DA2C4}"/>
              </a:ext>
            </a:extLst>
          </p:cNvPr>
          <p:cNvSpPr>
            <a:spLocks/>
          </p:cNvSpPr>
          <p:nvPr/>
        </p:nvSpPr>
        <p:spPr>
          <a:xfrm>
            <a:off x="8480568" y="1220581"/>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3" name="gällinge 1:26">
            <a:extLst>
              <a:ext uri="{FF2B5EF4-FFF2-40B4-BE49-F238E27FC236}">
                <a16:creationId xmlns:a16="http://schemas.microsoft.com/office/drawing/2014/main" id="{3BB15E9C-414D-7550-2F4D-7A298B245052}"/>
              </a:ext>
            </a:extLst>
          </p:cNvPr>
          <p:cNvSpPr>
            <a:spLocks/>
          </p:cNvSpPr>
          <p:nvPr/>
        </p:nvSpPr>
        <p:spPr>
          <a:xfrm>
            <a:off x="9163006" y="514167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4" name="slätten 1:56">
            <a:extLst>
              <a:ext uri="{FF2B5EF4-FFF2-40B4-BE49-F238E27FC236}">
                <a16:creationId xmlns:a16="http://schemas.microsoft.com/office/drawing/2014/main" id="{94A9D8DF-1AA9-6DE6-BC23-497A2F0A9AA2}"/>
              </a:ext>
            </a:extLst>
          </p:cNvPr>
          <p:cNvSpPr>
            <a:spLocks/>
          </p:cNvSpPr>
          <p:nvPr/>
        </p:nvSpPr>
        <p:spPr>
          <a:xfrm>
            <a:off x="9119920" y="744436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5" name="FRILLESÅS-FAGARED 1:3">
            <a:extLst>
              <a:ext uri="{FF2B5EF4-FFF2-40B4-BE49-F238E27FC236}">
                <a16:creationId xmlns:a16="http://schemas.microsoft.com/office/drawing/2014/main" id="{93CA0167-D616-CC0F-7DB9-7113D5AEEBC7}"/>
              </a:ext>
            </a:extLst>
          </p:cNvPr>
          <p:cNvSpPr>
            <a:spLocks/>
          </p:cNvSpPr>
          <p:nvPr/>
        </p:nvSpPr>
        <p:spPr>
          <a:xfrm>
            <a:off x="9195709" y="647283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6" name="dugatorp 2:2">
            <a:extLst>
              <a:ext uri="{FF2B5EF4-FFF2-40B4-BE49-F238E27FC236}">
                <a16:creationId xmlns:a16="http://schemas.microsoft.com/office/drawing/2014/main" id="{499CFE72-B158-A8C2-EA80-1FC41055A31E}"/>
              </a:ext>
            </a:extLst>
          </p:cNvPr>
          <p:cNvSpPr>
            <a:spLocks/>
          </p:cNvSpPr>
          <p:nvPr/>
        </p:nvSpPr>
        <p:spPr>
          <a:xfrm>
            <a:off x="9864476" y="538654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7" name="köpstaden 3:80">
            <a:extLst>
              <a:ext uri="{FF2B5EF4-FFF2-40B4-BE49-F238E27FC236}">
                <a16:creationId xmlns:a16="http://schemas.microsoft.com/office/drawing/2014/main" id="{C6688652-B4FF-1ED7-5C38-5662A4CDB975}"/>
              </a:ext>
            </a:extLst>
          </p:cNvPr>
          <p:cNvSpPr/>
          <p:nvPr/>
        </p:nvSpPr>
        <p:spPr>
          <a:xfrm>
            <a:off x="4636032" y="457163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8" name="by 1:28">
            <a:extLst>
              <a:ext uri="{FF2B5EF4-FFF2-40B4-BE49-F238E27FC236}">
                <a16:creationId xmlns:a16="http://schemas.microsoft.com/office/drawing/2014/main" id="{1C3682DD-ACF8-C210-9CD6-5404AF5A6CF6}"/>
              </a:ext>
            </a:extLst>
          </p:cNvPr>
          <p:cNvSpPr/>
          <p:nvPr/>
        </p:nvSpPr>
        <p:spPr>
          <a:xfrm>
            <a:off x="8119194" y="6336190"/>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9" name="buera 1:1 (tre hus)">
            <a:extLst>
              <a:ext uri="{FF2B5EF4-FFF2-40B4-BE49-F238E27FC236}">
                <a16:creationId xmlns:a16="http://schemas.microsoft.com/office/drawing/2014/main" id="{F5B578EC-931A-FD48-11C8-BFE947447FCD}"/>
              </a:ext>
            </a:extLst>
          </p:cNvPr>
          <p:cNvSpPr/>
          <p:nvPr/>
        </p:nvSpPr>
        <p:spPr>
          <a:xfrm>
            <a:off x="4636030" y="435205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0" name="gödestad 1:16">
            <a:extLst>
              <a:ext uri="{FF2B5EF4-FFF2-40B4-BE49-F238E27FC236}">
                <a16:creationId xmlns:a16="http://schemas.microsoft.com/office/drawing/2014/main" id="{49FB7CBE-88EB-F8DB-9488-299E5940949F}"/>
              </a:ext>
            </a:extLst>
          </p:cNvPr>
          <p:cNvSpPr/>
          <p:nvPr/>
        </p:nvSpPr>
        <p:spPr>
          <a:xfrm>
            <a:off x="8050072" y="323457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1" name="fälared 2-2">
            <a:extLst>
              <a:ext uri="{FF2B5EF4-FFF2-40B4-BE49-F238E27FC236}">
                <a16:creationId xmlns:a16="http://schemas.microsoft.com/office/drawing/2014/main" id="{EE92B885-CA30-A1E2-41FC-1AFB1747AEF1}"/>
              </a:ext>
            </a:extLst>
          </p:cNvPr>
          <p:cNvSpPr/>
          <p:nvPr/>
        </p:nvSpPr>
        <p:spPr>
          <a:xfrm>
            <a:off x="8592576" y="2487350"/>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2" name="GÄLLINGE-SKÅR 2:1">
            <a:extLst>
              <a:ext uri="{FF2B5EF4-FFF2-40B4-BE49-F238E27FC236}">
                <a16:creationId xmlns:a16="http://schemas.microsoft.com/office/drawing/2014/main" id="{69371B5A-EF03-3A63-0FAD-791499DBCCE3}"/>
              </a:ext>
            </a:extLst>
          </p:cNvPr>
          <p:cNvSpPr/>
          <p:nvPr/>
        </p:nvSpPr>
        <p:spPr>
          <a:xfrm>
            <a:off x="9593745" y="507179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3" name="ÄSKEBACKA 1:2">
            <a:extLst>
              <a:ext uri="{FF2B5EF4-FFF2-40B4-BE49-F238E27FC236}">
                <a16:creationId xmlns:a16="http://schemas.microsoft.com/office/drawing/2014/main" id="{C183B9B4-4844-9CDF-8953-D2F47E6B2638}"/>
              </a:ext>
            </a:extLst>
          </p:cNvPr>
          <p:cNvSpPr/>
          <p:nvPr/>
        </p:nvSpPr>
        <p:spPr>
          <a:xfrm>
            <a:off x="10033872" y="301872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4" name="GUNDAL 1:4">
            <a:extLst>
              <a:ext uri="{FF2B5EF4-FFF2-40B4-BE49-F238E27FC236}">
                <a16:creationId xmlns:a16="http://schemas.microsoft.com/office/drawing/2014/main" id="{8DA1C373-EF3F-5E9C-2F0F-904349C2C429}"/>
              </a:ext>
            </a:extLst>
          </p:cNvPr>
          <p:cNvSpPr/>
          <p:nvPr/>
        </p:nvSpPr>
        <p:spPr>
          <a:xfrm>
            <a:off x="5360914" y="85226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5" name="BÅRATORP 1:12">
            <a:extLst>
              <a:ext uri="{FF2B5EF4-FFF2-40B4-BE49-F238E27FC236}">
                <a16:creationId xmlns:a16="http://schemas.microsoft.com/office/drawing/2014/main" id="{B6A4073E-5A23-DF9E-86FB-D0D1237EC5B6}"/>
              </a:ext>
            </a:extLst>
          </p:cNvPr>
          <p:cNvSpPr/>
          <p:nvPr/>
        </p:nvSpPr>
        <p:spPr>
          <a:xfrm>
            <a:off x="7178085" y="346965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6" name="KÖPSTADEN 3:66">
            <a:extLst>
              <a:ext uri="{FF2B5EF4-FFF2-40B4-BE49-F238E27FC236}">
                <a16:creationId xmlns:a16="http://schemas.microsoft.com/office/drawing/2014/main" id="{ECC36E37-0FE8-83B2-E763-74647A13010A}"/>
              </a:ext>
            </a:extLst>
          </p:cNvPr>
          <p:cNvSpPr/>
          <p:nvPr/>
        </p:nvSpPr>
        <p:spPr>
          <a:xfrm>
            <a:off x="4781254" y="476359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7" name="LERBERG 5:49">
            <a:extLst>
              <a:ext uri="{FF2B5EF4-FFF2-40B4-BE49-F238E27FC236}">
                <a16:creationId xmlns:a16="http://schemas.microsoft.com/office/drawing/2014/main" id="{6311E54F-CA57-DE69-A7E0-F6F31062DC25}"/>
              </a:ext>
            </a:extLst>
          </p:cNvPr>
          <p:cNvSpPr/>
          <p:nvPr/>
        </p:nvSpPr>
        <p:spPr>
          <a:xfrm>
            <a:off x="7605024" y="119708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8" name="TORRED 1:7">
            <a:extLst>
              <a:ext uri="{FF2B5EF4-FFF2-40B4-BE49-F238E27FC236}">
                <a16:creationId xmlns:a16="http://schemas.microsoft.com/office/drawing/2014/main" id="{79480C0D-D73F-5F68-1887-0DBA9AF1DECE}"/>
              </a:ext>
            </a:extLst>
          </p:cNvPr>
          <p:cNvSpPr/>
          <p:nvPr/>
        </p:nvSpPr>
        <p:spPr>
          <a:xfrm>
            <a:off x="5574906" y="1151960"/>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9" name="TORKELSTORP 1:4">
            <a:extLst>
              <a:ext uri="{FF2B5EF4-FFF2-40B4-BE49-F238E27FC236}">
                <a16:creationId xmlns:a16="http://schemas.microsoft.com/office/drawing/2014/main" id="{C1F59BB4-438C-E7E8-C193-94F8381E9365}"/>
              </a:ext>
            </a:extLst>
          </p:cNvPr>
          <p:cNvSpPr/>
          <p:nvPr/>
        </p:nvSpPr>
        <p:spPr>
          <a:xfrm>
            <a:off x="7535902" y="430439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0" name="ALSLÖV 9:13">
            <a:extLst>
              <a:ext uri="{FF2B5EF4-FFF2-40B4-BE49-F238E27FC236}">
                <a16:creationId xmlns:a16="http://schemas.microsoft.com/office/drawing/2014/main" id="{A7E822D1-6BFB-10BB-B460-DBDA6919B789}"/>
              </a:ext>
            </a:extLst>
          </p:cNvPr>
          <p:cNvSpPr/>
          <p:nvPr/>
        </p:nvSpPr>
        <p:spPr>
          <a:xfrm>
            <a:off x="7980951" y="234759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1" name="VALLDA 12:5 (förslag positivt)">
            <a:extLst>
              <a:ext uri="{FF2B5EF4-FFF2-40B4-BE49-F238E27FC236}">
                <a16:creationId xmlns:a16="http://schemas.microsoft.com/office/drawing/2014/main" id="{F8E6148A-9DA3-F253-65D7-432DACA05613}"/>
              </a:ext>
            </a:extLst>
          </p:cNvPr>
          <p:cNvSpPr/>
          <p:nvPr/>
        </p:nvSpPr>
        <p:spPr>
          <a:xfrm>
            <a:off x="4964677" y="378524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2" name="SKÅRBY 1:11">
            <a:extLst>
              <a:ext uri="{FF2B5EF4-FFF2-40B4-BE49-F238E27FC236}">
                <a16:creationId xmlns:a16="http://schemas.microsoft.com/office/drawing/2014/main" id="{64B103B9-B41D-3DD7-FBF6-630E7EC5E305}"/>
              </a:ext>
            </a:extLst>
          </p:cNvPr>
          <p:cNvSpPr/>
          <p:nvPr/>
        </p:nvSpPr>
        <p:spPr>
          <a:xfrm>
            <a:off x="6883671" y="1597785"/>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3" name="TOM 10:30 (verksamhet)">
            <a:extLst>
              <a:ext uri="{FF2B5EF4-FFF2-40B4-BE49-F238E27FC236}">
                <a16:creationId xmlns:a16="http://schemas.microsoft.com/office/drawing/2014/main" id="{F4336135-1C7D-D242-6DCE-A74137875FC9}"/>
              </a:ext>
            </a:extLst>
          </p:cNvPr>
          <p:cNvSpPr/>
          <p:nvPr/>
        </p:nvSpPr>
        <p:spPr>
          <a:xfrm>
            <a:off x="8817406" y="454700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4" name="RYARED 1:44 (verksamhet)">
            <a:extLst>
              <a:ext uri="{FF2B5EF4-FFF2-40B4-BE49-F238E27FC236}">
                <a16:creationId xmlns:a16="http://schemas.microsoft.com/office/drawing/2014/main" id="{EDEBBC35-CDA3-650F-6967-A8B81B148CE9}"/>
              </a:ext>
            </a:extLst>
          </p:cNvPr>
          <p:cNvSpPr/>
          <p:nvPr/>
        </p:nvSpPr>
        <p:spPr>
          <a:xfrm>
            <a:off x="8431072" y="1017985"/>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5" name="TORPA 2:10 (torpa dala)">
            <a:extLst>
              <a:ext uri="{FF2B5EF4-FFF2-40B4-BE49-F238E27FC236}">
                <a16:creationId xmlns:a16="http://schemas.microsoft.com/office/drawing/2014/main" id="{8338F561-8B1B-9D84-5178-118B9CD49924}"/>
              </a:ext>
            </a:extLst>
          </p:cNvPr>
          <p:cNvSpPr/>
          <p:nvPr/>
        </p:nvSpPr>
        <p:spPr>
          <a:xfrm>
            <a:off x="8979643" y="488217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6" name="FJÄRÅS DJÄKNEGÅRD 2:3">
            <a:extLst>
              <a:ext uri="{FF2B5EF4-FFF2-40B4-BE49-F238E27FC236}">
                <a16:creationId xmlns:a16="http://schemas.microsoft.com/office/drawing/2014/main" id="{4A2317EA-4F8C-5689-E0FD-5831F024E73D}"/>
              </a:ext>
            </a:extLst>
          </p:cNvPr>
          <p:cNvSpPr/>
          <p:nvPr/>
        </p:nvSpPr>
        <p:spPr>
          <a:xfrm>
            <a:off x="8500191" y="367290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7" name="SUNDSTORP 8:2">
            <a:extLst>
              <a:ext uri="{FF2B5EF4-FFF2-40B4-BE49-F238E27FC236}">
                <a16:creationId xmlns:a16="http://schemas.microsoft.com/office/drawing/2014/main" id="{DB029F8A-0771-FB61-7C58-EED4455266B8}"/>
              </a:ext>
            </a:extLst>
          </p:cNvPr>
          <p:cNvSpPr/>
          <p:nvPr/>
        </p:nvSpPr>
        <p:spPr>
          <a:xfrm>
            <a:off x="10081813" y="240643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8" name="MYREKULLA 7:4">
            <a:extLst>
              <a:ext uri="{FF2B5EF4-FFF2-40B4-BE49-F238E27FC236}">
                <a16:creationId xmlns:a16="http://schemas.microsoft.com/office/drawing/2014/main" id="{B8FECB5E-BF42-0B55-8140-395D31C20196}"/>
              </a:ext>
            </a:extLst>
          </p:cNvPr>
          <p:cNvSpPr/>
          <p:nvPr/>
        </p:nvSpPr>
        <p:spPr>
          <a:xfrm>
            <a:off x="7615248" y="314997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9" name="HJÄLMARED 6:1">
            <a:extLst>
              <a:ext uri="{FF2B5EF4-FFF2-40B4-BE49-F238E27FC236}">
                <a16:creationId xmlns:a16="http://schemas.microsoft.com/office/drawing/2014/main" id="{D827AF30-3BAE-C5A5-AC58-51F56285122E}"/>
              </a:ext>
            </a:extLst>
          </p:cNvPr>
          <p:cNvSpPr/>
          <p:nvPr/>
        </p:nvSpPr>
        <p:spPr>
          <a:xfrm>
            <a:off x="8008945" y="154531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0" name="ÄSKATORP 14:1">
            <a:extLst>
              <a:ext uri="{FF2B5EF4-FFF2-40B4-BE49-F238E27FC236}">
                <a16:creationId xmlns:a16="http://schemas.microsoft.com/office/drawing/2014/main" id="{35F4EBED-C8D8-7A10-C562-E1C9B54B936D}"/>
              </a:ext>
            </a:extLst>
          </p:cNvPr>
          <p:cNvSpPr/>
          <p:nvPr/>
        </p:nvSpPr>
        <p:spPr>
          <a:xfrm>
            <a:off x="7428042" y="464151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1" name="VALLDA 19:4">
            <a:extLst>
              <a:ext uri="{FF2B5EF4-FFF2-40B4-BE49-F238E27FC236}">
                <a16:creationId xmlns:a16="http://schemas.microsoft.com/office/drawing/2014/main" id="{D1F95DEC-DE43-E3E6-5FE3-EFFABA3717AE}"/>
              </a:ext>
            </a:extLst>
          </p:cNvPr>
          <p:cNvSpPr/>
          <p:nvPr/>
        </p:nvSpPr>
        <p:spPr>
          <a:xfrm>
            <a:off x="4895554" y="339977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3" name="GUNDAL 1:4">
            <a:extLst>
              <a:ext uri="{FF2B5EF4-FFF2-40B4-BE49-F238E27FC236}">
                <a16:creationId xmlns:a16="http://schemas.microsoft.com/office/drawing/2014/main" id="{F8DF62D5-41C3-9BB5-9F83-6D1937C4A2DD}"/>
              </a:ext>
            </a:extLst>
          </p:cNvPr>
          <p:cNvSpPr/>
          <p:nvPr/>
        </p:nvSpPr>
        <p:spPr>
          <a:xfrm>
            <a:off x="5344537" y="583096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4" name="GUNDAL 1:4">
            <a:extLst>
              <a:ext uri="{FF2B5EF4-FFF2-40B4-BE49-F238E27FC236}">
                <a16:creationId xmlns:a16="http://schemas.microsoft.com/office/drawing/2014/main" id="{DBFA7494-95B2-9358-66E3-206598A436D4}"/>
              </a:ext>
            </a:extLst>
          </p:cNvPr>
          <p:cNvSpPr/>
          <p:nvPr/>
        </p:nvSpPr>
        <p:spPr>
          <a:xfrm>
            <a:off x="8239398" y="572296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5" name="GUNDAL 1:4">
            <a:extLst>
              <a:ext uri="{FF2B5EF4-FFF2-40B4-BE49-F238E27FC236}">
                <a16:creationId xmlns:a16="http://schemas.microsoft.com/office/drawing/2014/main" id="{7E2D8894-4FD4-0D5A-692E-F6B070514F2E}"/>
              </a:ext>
            </a:extLst>
          </p:cNvPr>
          <p:cNvSpPr/>
          <p:nvPr/>
        </p:nvSpPr>
        <p:spPr>
          <a:xfrm>
            <a:off x="5401113" y="169687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6" name="GUNDAL 1:4">
            <a:extLst>
              <a:ext uri="{FF2B5EF4-FFF2-40B4-BE49-F238E27FC236}">
                <a16:creationId xmlns:a16="http://schemas.microsoft.com/office/drawing/2014/main" id="{FA348F5E-11BC-CDF4-581D-5970077D3CF6}"/>
              </a:ext>
            </a:extLst>
          </p:cNvPr>
          <p:cNvSpPr/>
          <p:nvPr/>
        </p:nvSpPr>
        <p:spPr>
          <a:xfrm>
            <a:off x="8038287" y="392609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7" name="GUNDAL 1:4">
            <a:extLst>
              <a:ext uri="{FF2B5EF4-FFF2-40B4-BE49-F238E27FC236}">
                <a16:creationId xmlns:a16="http://schemas.microsoft.com/office/drawing/2014/main" id="{9EC4A3DC-2136-4DD2-3837-2E2A278E26BA}"/>
              </a:ext>
            </a:extLst>
          </p:cNvPr>
          <p:cNvSpPr/>
          <p:nvPr/>
        </p:nvSpPr>
        <p:spPr>
          <a:xfrm>
            <a:off x="9957163" y="294618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8" name="GUNDAL 1:4">
            <a:extLst>
              <a:ext uri="{FF2B5EF4-FFF2-40B4-BE49-F238E27FC236}">
                <a16:creationId xmlns:a16="http://schemas.microsoft.com/office/drawing/2014/main" id="{CD7D5A8C-F208-588A-DA33-4A1DFDCEEB70}"/>
              </a:ext>
            </a:extLst>
          </p:cNvPr>
          <p:cNvSpPr/>
          <p:nvPr/>
        </p:nvSpPr>
        <p:spPr>
          <a:xfrm>
            <a:off x="7480240" y="3877964"/>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9" name="GUNDAL 1:4">
            <a:extLst>
              <a:ext uri="{FF2B5EF4-FFF2-40B4-BE49-F238E27FC236}">
                <a16:creationId xmlns:a16="http://schemas.microsoft.com/office/drawing/2014/main" id="{12ACC59F-8975-FEDA-0F96-9DE15F6D491E}"/>
              </a:ext>
            </a:extLst>
          </p:cNvPr>
          <p:cNvSpPr/>
          <p:nvPr/>
        </p:nvSpPr>
        <p:spPr>
          <a:xfrm>
            <a:off x="5546035" y="283818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0" name="GUNDAL 1:4">
            <a:extLst>
              <a:ext uri="{FF2B5EF4-FFF2-40B4-BE49-F238E27FC236}">
                <a16:creationId xmlns:a16="http://schemas.microsoft.com/office/drawing/2014/main" id="{54DC4F15-4671-F2E6-90A0-49672E317767}"/>
              </a:ext>
            </a:extLst>
          </p:cNvPr>
          <p:cNvSpPr/>
          <p:nvPr/>
        </p:nvSpPr>
        <p:spPr>
          <a:xfrm>
            <a:off x="7342496" y="414209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1" name="GUNDAL 1:4">
            <a:extLst>
              <a:ext uri="{FF2B5EF4-FFF2-40B4-BE49-F238E27FC236}">
                <a16:creationId xmlns:a16="http://schemas.microsoft.com/office/drawing/2014/main" id="{56742EF3-F414-88CA-B74B-10DEBA2054BD}"/>
              </a:ext>
            </a:extLst>
          </p:cNvPr>
          <p:cNvSpPr/>
          <p:nvPr/>
        </p:nvSpPr>
        <p:spPr>
          <a:xfrm>
            <a:off x="9179485" y="504594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2" name="GUNDAL 1:4">
            <a:extLst>
              <a:ext uri="{FF2B5EF4-FFF2-40B4-BE49-F238E27FC236}">
                <a16:creationId xmlns:a16="http://schemas.microsoft.com/office/drawing/2014/main" id="{E4C3497D-A1BD-BA7F-320A-7012F4761722}"/>
              </a:ext>
            </a:extLst>
          </p:cNvPr>
          <p:cNvSpPr/>
          <p:nvPr/>
        </p:nvSpPr>
        <p:spPr>
          <a:xfrm>
            <a:off x="5248514" y="474087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3" name="GUNDAL 1:4">
            <a:extLst>
              <a:ext uri="{FF2B5EF4-FFF2-40B4-BE49-F238E27FC236}">
                <a16:creationId xmlns:a16="http://schemas.microsoft.com/office/drawing/2014/main" id="{0BA77692-467B-DE78-4F3C-90A069B07E64}"/>
              </a:ext>
            </a:extLst>
          </p:cNvPr>
          <p:cNvSpPr/>
          <p:nvPr/>
        </p:nvSpPr>
        <p:spPr>
          <a:xfrm>
            <a:off x="6004600" y="338428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4" name="GUNDAL 1:4">
            <a:extLst>
              <a:ext uri="{FF2B5EF4-FFF2-40B4-BE49-F238E27FC236}">
                <a16:creationId xmlns:a16="http://schemas.microsoft.com/office/drawing/2014/main" id="{196AB2A0-3B29-CEEE-A907-98992D44F382}"/>
              </a:ext>
            </a:extLst>
          </p:cNvPr>
          <p:cNvSpPr/>
          <p:nvPr/>
        </p:nvSpPr>
        <p:spPr>
          <a:xfrm>
            <a:off x="4607059" y="3818096"/>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4" name="GUNDAL 1:4">
            <a:extLst>
              <a:ext uri="{FF2B5EF4-FFF2-40B4-BE49-F238E27FC236}">
                <a16:creationId xmlns:a16="http://schemas.microsoft.com/office/drawing/2014/main" id="{865F9337-5499-119B-1569-3E84C79B4CA0}"/>
              </a:ext>
            </a:extLst>
          </p:cNvPr>
          <p:cNvSpPr/>
          <p:nvPr/>
        </p:nvSpPr>
        <p:spPr>
          <a:xfrm>
            <a:off x="9071485" y="493794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5" name="GUNDAL 1:4">
            <a:extLst>
              <a:ext uri="{FF2B5EF4-FFF2-40B4-BE49-F238E27FC236}">
                <a16:creationId xmlns:a16="http://schemas.microsoft.com/office/drawing/2014/main" id="{B9F60073-9A95-DB97-038F-AB5A411D6100}"/>
              </a:ext>
            </a:extLst>
          </p:cNvPr>
          <p:cNvSpPr/>
          <p:nvPr/>
        </p:nvSpPr>
        <p:spPr>
          <a:xfrm>
            <a:off x="7930287" y="305418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7" name="GUNDAL 1:4">
            <a:extLst>
              <a:ext uri="{FF2B5EF4-FFF2-40B4-BE49-F238E27FC236}">
                <a16:creationId xmlns:a16="http://schemas.microsoft.com/office/drawing/2014/main" id="{88DD1302-8EC9-08F5-26F3-F87D26C40F48}"/>
              </a:ext>
            </a:extLst>
          </p:cNvPr>
          <p:cNvSpPr/>
          <p:nvPr/>
        </p:nvSpPr>
        <p:spPr>
          <a:xfrm>
            <a:off x="4823059" y="102813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8" name="GUNDAL 1:4">
            <a:extLst>
              <a:ext uri="{FF2B5EF4-FFF2-40B4-BE49-F238E27FC236}">
                <a16:creationId xmlns:a16="http://schemas.microsoft.com/office/drawing/2014/main" id="{BDC15155-E6CC-5274-D845-4688AF0D956B}"/>
              </a:ext>
            </a:extLst>
          </p:cNvPr>
          <p:cNvSpPr/>
          <p:nvPr/>
        </p:nvSpPr>
        <p:spPr>
          <a:xfrm>
            <a:off x="7538194" y="6593695"/>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9" name="GUNDAL 1:4">
            <a:extLst>
              <a:ext uri="{FF2B5EF4-FFF2-40B4-BE49-F238E27FC236}">
                <a16:creationId xmlns:a16="http://schemas.microsoft.com/office/drawing/2014/main" id="{3F352A97-3239-848D-B391-F77C673D6AE6}"/>
              </a:ext>
            </a:extLst>
          </p:cNvPr>
          <p:cNvSpPr/>
          <p:nvPr/>
        </p:nvSpPr>
        <p:spPr>
          <a:xfrm>
            <a:off x="5773112" y="5153943"/>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0" name="GUNDAL 1:4">
            <a:extLst>
              <a:ext uri="{FF2B5EF4-FFF2-40B4-BE49-F238E27FC236}">
                <a16:creationId xmlns:a16="http://schemas.microsoft.com/office/drawing/2014/main" id="{2F8C1C86-0DF9-BCB8-F3FC-EBE952430FEB}"/>
              </a:ext>
            </a:extLst>
          </p:cNvPr>
          <p:cNvSpPr/>
          <p:nvPr/>
        </p:nvSpPr>
        <p:spPr>
          <a:xfrm>
            <a:off x="4848757" y="81213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1" name="GUNDAL 1:4">
            <a:extLst>
              <a:ext uri="{FF2B5EF4-FFF2-40B4-BE49-F238E27FC236}">
                <a16:creationId xmlns:a16="http://schemas.microsoft.com/office/drawing/2014/main" id="{806CA3D7-E103-00E1-BA44-4CC56AB37B97}"/>
              </a:ext>
            </a:extLst>
          </p:cNvPr>
          <p:cNvSpPr/>
          <p:nvPr/>
        </p:nvSpPr>
        <p:spPr>
          <a:xfrm>
            <a:off x="4982455" y="955082"/>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2" name="GUNDAL 1:4">
            <a:extLst>
              <a:ext uri="{FF2B5EF4-FFF2-40B4-BE49-F238E27FC236}">
                <a16:creationId xmlns:a16="http://schemas.microsoft.com/office/drawing/2014/main" id="{8E5B2601-90E3-7B91-F4F6-3FCEC5D31BB7}"/>
              </a:ext>
            </a:extLst>
          </p:cNvPr>
          <p:cNvSpPr/>
          <p:nvPr/>
        </p:nvSpPr>
        <p:spPr>
          <a:xfrm>
            <a:off x="7893608" y="479396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3" name="GUNDAL 1:4">
            <a:extLst>
              <a:ext uri="{FF2B5EF4-FFF2-40B4-BE49-F238E27FC236}">
                <a16:creationId xmlns:a16="http://schemas.microsoft.com/office/drawing/2014/main" id="{4333EB27-63D2-FDEB-CADF-DE7F91FC7141}"/>
              </a:ext>
            </a:extLst>
          </p:cNvPr>
          <p:cNvSpPr/>
          <p:nvPr/>
        </p:nvSpPr>
        <p:spPr>
          <a:xfrm>
            <a:off x="5617113" y="5938968"/>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4" name="GUNDAL 1:4">
            <a:extLst>
              <a:ext uri="{FF2B5EF4-FFF2-40B4-BE49-F238E27FC236}">
                <a16:creationId xmlns:a16="http://schemas.microsoft.com/office/drawing/2014/main" id="{C3DC8FBE-0038-8D7F-257E-223CC6DF3E9B}"/>
              </a:ext>
            </a:extLst>
          </p:cNvPr>
          <p:cNvSpPr/>
          <p:nvPr/>
        </p:nvSpPr>
        <p:spPr>
          <a:xfrm>
            <a:off x="4982455" y="457796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5" name="GUNDAL 1:4">
            <a:extLst>
              <a:ext uri="{FF2B5EF4-FFF2-40B4-BE49-F238E27FC236}">
                <a16:creationId xmlns:a16="http://schemas.microsoft.com/office/drawing/2014/main" id="{B6A9B76E-FFDC-CFD5-77FC-B4425F073706}"/>
              </a:ext>
            </a:extLst>
          </p:cNvPr>
          <p:cNvSpPr/>
          <p:nvPr/>
        </p:nvSpPr>
        <p:spPr>
          <a:xfrm>
            <a:off x="7129944" y="3361819"/>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6" name="GUNDAL 1:4">
            <a:extLst>
              <a:ext uri="{FF2B5EF4-FFF2-40B4-BE49-F238E27FC236}">
                <a16:creationId xmlns:a16="http://schemas.microsoft.com/office/drawing/2014/main" id="{6DFB968F-D50A-38CF-D772-2EDF7E3422C3}"/>
              </a:ext>
            </a:extLst>
          </p:cNvPr>
          <p:cNvSpPr/>
          <p:nvPr/>
        </p:nvSpPr>
        <p:spPr>
          <a:xfrm>
            <a:off x="8043867" y="1028137"/>
            <a:ext cx="108000" cy="108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7" name="GUNDAL 1:4">
            <a:extLst>
              <a:ext uri="{FF2B5EF4-FFF2-40B4-BE49-F238E27FC236}">
                <a16:creationId xmlns:a16="http://schemas.microsoft.com/office/drawing/2014/main" id="{05678FA8-0CF5-D5D9-E97F-B31414FFB157}"/>
              </a:ext>
            </a:extLst>
          </p:cNvPr>
          <p:cNvSpPr/>
          <p:nvPr/>
        </p:nvSpPr>
        <p:spPr>
          <a:xfrm>
            <a:off x="327981" y="1753856"/>
            <a:ext cx="180000" cy="180000"/>
          </a:xfrm>
          <a:prstGeom prst="flowChartConnector">
            <a:avLst/>
          </a:prstGeom>
          <a:solidFill>
            <a:srgbClr val="4B9B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graphicFrame>
        <p:nvGraphicFramePr>
          <p:cNvPr id="4" name="Diagram 3">
            <a:extLst>
              <a:ext uri="{FF2B5EF4-FFF2-40B4-BE49-F238E27FC236}">
                <a16:creationId xmlns:a16="http://schemas.microsoft.com/office/drawing/2014/main" id="{B08B99AF-7E7A-FF24-6DF4-1122C2F96A66}"/>
              </a:ext>
            </a:extLst>
          </p:cNvPr>
          <p:cNvGraphicFramePr>
            <a:graphicFrameLocks/>
          </p:cNvGraphicFramePr>
          <p:nvPr>
            <p:extLst>
              <p:ext uri="{D42A27DB-BD31-4B8C-83A1-F6EECF244321}">
                <p14:modId xmlns:p14="http://schemas.microsoft.com/office/powerpoint/2010/main" val="4239387232"/>
              </p:ext>
            </p:extLst>
          </p:nvPr>
        </p:nvGraphicFramePr>
        <p:xfrm>
          <a:off x="-8822518" y="5811798"/>
          <a:ext cx="4108028" cy="3092768"/>
        </p:xfrm>
        <a:graphic>
          <a:graphicData uri="http://schemas.openxmlformats.org/drawingml/2006/chart">
            <c:chart xmlns:c="http://schemas.openxmlformats.org/drawingml/2006/chart" xmlns:r="http://schemas.openxmlformats.org/officeDocument/2006/relationships" r:id="rId4"/>
          </a:graphicData>
        </a:graphic>
      </p:graphicFrame>
      <p:sp>
        <p:nvSpPr>
          <p:cNvPr id="99" name="GUNDAL 1:4">
            <a:extLst>
              <a:ext uri="{FF2B5EF4-FFF2-40B4-BE49-F238E27FC236}">
                <a16:creationId xmlns:a16="http://schemas.microsoft.com/office/drawing/2014/main" id="{F0155DC7-16E1-E7D9-8640-223C52E40217}"/>
              </a:ext>
            </a:extLst>
          </p:cNvPr>
          <p:cNvSpPr/>
          <p:nvPr/>
        </p:nvSpPr>
        <p:spPr>
          <a:xfrm>
            <a:off x="7372240" y="418834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0" name="GUNDAL 1:4">
            <a:extLst>
              <a:ext uri="{FF2B5EF4-FFF2-40B4-BE49-F238E27FC236}">
                <a16:creationId xmlns:a16="http://schemas.microsoft.com/office/drawing/2014/main" id="{986360A4-3299-2257-139B-CC77CD85F67C}"/>
              </a:ext>
            </a:extLst>
          </p:cNvPr>
          <p:cNvSpPr/>
          <p:nvPr/>
        </p:nvSpPr>
        <p:spPr>
          <a:xfrm>
            <a:off x="4719870" y="447702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1" name="GUNDAL 1:4">
            <a:extLst>
              <a:ext uri="{FF2B5EF4-FFF2-40B4-BE49-F238E27FC236}">
                <a16:creationId xmlns:a16="http://schemas.microsoft.com/office/drawing/2014/main" id="{F098E685-BDE5-527A-C1FF-701AF741F62A}"/>
              </a:ext>
            </a:extLst>
          </p:cNvPr>
          <p:cNvSpPr/>
          <p:nvPr/>
        </p:nvSpPr>
        <p:spPr>
          <a:xfrm>
            <a:off x="7719478" y="228435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 name="GUNDAL 1:4">
            <a:extLst>
              <a:ext uri="{FF2B5EF4-FFF2-40B4-BE49-F238E27FC236}">
                <a16:creationId xmlns:a16="http://schemas.microsoft.com/office/drawing/2014/main" id="{277B9C40-1EF6-1F38-7DD7-7EA2A05564AB}"/>
              </a:ext>
            </a:extLst>
          </p:cNvPr>
          <p:cNvSpPr/>
          <p:nvPr/>
        </p:nvSpPr>
        <p:spPr>
          <a:xfrm>
            <a:off x="6929511" y="388301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 name="GUNDAL 1:4">
            <a:extLst>
              <a:ext uri="{FF2B5EF4-FFF2-40B4-BE49-F238E27FC236}">
                <a16:creationId xmlns:a16="http://schemas.microsoft.com/office/drawing/2014/main" id="{94FEDC9D-8AFA-194B-976A-7CC2013C65DC}"/>
              </a:ext>
            </a:extLst>
          </p:cNvPr>
          <p:cNvSpPr/>
          <p:nvPr/>
        </p:nvSpPr>
        <p:spPr>
          <a:xfrm>
            <a:off x="7037511" y="377501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 name="GUNDAL 1:4">
            <a:extLst>
              <a:ext uri="{FF2B5EF4-FFF2-40B4-BE49-F238E27FC236}">
                <a16:creationId xmlns:a16="http://schemas.microsoft.com/office/drawing/2014/main" id="{9A5D7035-21F3-825A-BD7C-5097AE48C237}"/>
              </a:ext>
            </a:extLst>
          </p:cNvPr>
          <p:cNvSpPr/>
          <p:nvPr/>
        </p:nvSpPr>
        <p:spPr>
          <a:xfrm>
            <a:off x="4935870" y="189315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 name="GUNDAL 1:4">
            <a:extLst>
              <a:ext uri="{FF2B5EF4-FFF2-40B4-BE49-F238E27FC236}">
                <a16:creationId xmlns:a16="http://schemas.microsoft.com/office/drawing/2014/main" id="{03A0CA84-AABF-7FB4-1841-D9761E854E40}"/>
              </a:ext>
            </a:extLst>
          </p:cNvPr>
          <p:cNvSpPr/>
          <p:nvPr/>
        </p:nvSpPr>
        <p:spPr>
          <a:xfrm>
            <a:off x="5010096" y="41420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 name="GUNDAL 1:4">
            <a:extLst>
              <a:ext uri="{FF2B5EF4-FFF2-40B4-BE49-F238E27FC236}">
                <a16:creationId xmlns:a16="http://schemas.microsoft.com/office/drawing/2014/main" id="{6993BE77-6F4E-16AD-E582-B2113FBF2DDA}"/>
              </a:ext>
            </a:extLst>
          </p:cNvPr>
          <p:cNvSpPr/>
          <p:nvPr/>
        </p:nvSpPr>
        <p:spPr>
          <a:xfrm>
            <a:off x="4703761" y="12389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 name="GUNDAL 1:4">
            <a:extLst>
              <a:ext uri="{FF2B5EF4-FFF2-40B4-BE49-F238E27FC236}">
                <a16:creationId xmlns:a16="http://schemas.microsoft.com/office/drawing/2014/main" id="{2B1463BF-66CC-2E7C-CE1F-B85E3344BEEA}"/>
              </a:ext>
            </a:extLst>
          </p:cNvPr>
          <p:cNvSpPr/>
          <p:nvPr/>
        </p:nvSpPr>
        <p:spPr>
          <a:xfrm>
            <a:off x="9784808" y="532450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 name="GUNDAL 1:4">
            <a:extLst>
              <a:ext uri="{FF2B5EF4-FFF2-40B4-BE49-F238E27FC236}">
                <a16:creationId xmlns:a16="http://schemas.microsoft.com/office/drawing/2014/main" id="{305CFE5B-FA1B-609D-73E3-3A59EE9AB3F8}"/>
              </a:ext>
            </a:extLst>
          </p:cNvPr>
          <p:cNvSpPr/>
          <p:nvPr/>
        </p:nvSpPr>
        <p:spPr>
          <a:xfrm>
            <a:off x="8372672" y="718158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 name="GUNDAL 1:4">
            <a:extLst>
              <a:ext uri="{FF2B5EF4-FFF2-40B4-BE49-F238E27FC236}">
                <a16:creationId xmlns:a16="http://schemas.microsoft.com/office/drawing/2014/main" id="{1078FCE8-17D4-ED80-D281-2031BD908ACD}"/>
              </a:ext>
            </a:extLst>
          </p:cNvPr>
          <p:cNvSpPr/>
          <p:nvPr/>
        </p:nvSpPr>
        <p:spPr>
          <a:xfrm>
            <a:off x="10137370" y="554050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 name="GUNDAL 1:4">
            <a:extLst>
              <a:ext uri="{FF2B5EF4-FFF2-40B4-BE49-F238E27FC236}">
                <a16:creationId xmlns:a16="http://schemas.microsoft.com/office/drawing/2014/main" id="{5BCA03F3-0DA0-DCC8-8782-387A33A10932}"/>
              </a:ext>
            </a:extLst>
          </p:cNvPr>
          <p:cNvSpPr/>
          <p:nvPr/>
        </p:nvSpPr>
        <p:spPr>
          <a:xfrm>
            <a:off x="6929511" y="157715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 name="GUNDAL 1:4">
            <a:extLst>
              <a:ext uri="{FF2B5EF4-FFF2-40B4-BE49-F238E27FC236}">
                <a16:creationId xmlns:a16="http://schemas.microsoft.com/office/drawing/2014/main" id="{06C362E3-2F41-136C-1BA2-2EAA49D63B93}"/>
              </a:ext>
            </a:extLst>
          </p:cNvPr>
          <p:cNvSpPr/>
          <p:nvPr/>
        </p:nvSpPr>
        <p:spPr>
          <a:xfrm>
            <a:off x="6228158" y="249739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 name="GUNDAL 1:4">
            <a:extLst>
              <a:ext uri="{FF2B5EF4-FFF2-40B4-BE49-F238E27FC236}">
                <a16:creationId xmlns:a16="http://schemas.microsoft.com/office/drawing/2014/main" id="{C8743890-25DF-B923-E2F1-7C5DC87F46D8}"/>
              </a:ext>
            </a:extLst>
          </p:cNvPr>
          <p:cNvSpPr/>
          <p:nvPr/>
        </p:nvSpPr>
        <p:spPr>
          <a:xfrm>
            <a:off x="4703761" y="366701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 name="GUNDAL 1:4">
            <a:extLst>
              <a:ext uri="{FF2B5EF4-FFF2-40B4-BE49-F238E27FC236}">
                <a16:creationId xmlns:a16="http://schemas.microsoft.com/office/drawing/2014/main" id="{B00F2C0F-AC09-72B2-065D-CE0B03EEBE6D}"/>
              </a:ext>
            </a:extLst>
          </p:cNvPr>
          <p:cNvSpPr/>
          <p:nvPr/>
        </p:nvSpPr>
        <p:spPr>
          <a:xfrm>
            <a:off x="9018998" y="469302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 name="GUNDAL 1:4">
            <a:extLst>
              <a:ext uri="{FF2B5EF4-FFF2-40B4-BE49-F238E27FC236}">
                <a16:creationId xmlns:a16="http://schemas.microsoft.com/office/drawing/2014/main" id="{8DE3621F-D258-0BC7-258F-2E6FBE2D6679}"/>
              </a:ext>
            </a:extLst>
          </p:cNvPr>
          <p:cNvSpPr/>
          <p:nvPr/>
        </p:nvSpPr>
        <p:spPr>
          <a:xfrm>
            <a:off x="10596338" y="590743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 name="GUNDAL 1:4">
            <a:extLst>
              <a:ext uri="{FF2B5EF4-FFF2-40B4-BE49-F238E27FC236}">
                <a16:creationId xmlns:a16="http://schemas.microsoft.com/office/drawing/2014/main" id="{DB9E51F0-3110-AFF7-161D-5B3A7C49C2A9}"/>
              </a:ext>
            </a:extLst>
          </p:cNvPr>
          <p:cNvSpPr/>
          <p:nvPr/>
        </p:nvSpPr>
        <p:spPr>
          <a:xfrm>
            <a:off x="5935623" y="521650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 name="GUNDAL 1:4">
            <a:extLst>
              <a:ext uri="{FF2B5EF4-FFF2-40B4-BE49-F238E27FC236}">
                <a16:creationId xmlns:a16="http://schemas.microsoft.com/office/drawing/2014/main" id="{23AB3904-673D-8B98-49EF-8BEB768A3963}"/>
              </a:ext>
            </a:extLst>
          </p:cNvPr>
          <p:cNvSpPr/>
          <p:nvPr/>
        </p:nvSpPr>
        <p:spPr>
          <a:xfrm>
            <a:off x="8531828" y="707358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 name="GUNDAL 1:4">
            <a:extLst>
              <a:ext uri="{FF2B5EF4-FFF2-40B4-BE49-F238E27FC236}">
                <a16:creationId xmlns:a16="http://schemas.microsoft.com/office/drawing/2014/main" id="{979401FA-BCA3-6BE0-3DE4-B1B7B35B629D}"/>
              </a:ext>
            </a:extLst>
          </p:cNvPr>
          <p:cNvSpPr/>
          <p:nvPr/>
        </p:nvSpPr>
        <p:spPr>
          <a:xfrm>
            <a:off x="5185008" y="1760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8" name="GUNDAL 1:4">
            <a:extLst>
              <a:ext uri="{FF2B5EF4-FFF2-40B4-BE49-F238E27FC236}">
                <a16:creationId xmlns:a16="http://schemas.microsoft.com/office/drawing/2014/main" id="{B845EC1B-8861-3304-9941-CA3B02A3DF22}"/>
              </a:ext>
            </a:extLst>
          </p:cNvPr>
          <p:cNvSpPr/>
          <p:nvPr/>
        </p:nvSpPr>
        <p:spPr>
          <a:xfrm>
            <a:off x="8588672" y="501589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9" name="GUNDAL 1:4">
            <a:extLst>
              <a:ext uri="{FF2B5EF4-FFF2-40B4-BE49-F238E27FC236}">
                <a16:creationId xmlns:a16="http://schemas.microsoft.com/office/drawing/2014/main" id="{2C54040C-5CBB-2916-82B6-5C412D591957}"/>
              </a:ext>
            </a:extLst>
          </p:cNvPr>
          <p:cNvSpPr/>
          <p:nvPr/>
        </p:nvSpPr>
        <p:spPr>
          <a:xfrm>
            <a:off x="6727396" y="200115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0" name="GUNDAL 1:4">
            <a:extLst>
              <a:ext uri="{FF2B5EF4-FFF2-40B4-BE49-F238E27FC236}">
                <a16:creationId xmlns:a16="http://schemas.microsoft.com/office/drawing/2014/main" id="{7055EBA0-A3E3-92B1-32A9-E72BAE1F0DE2}"/>
              </a:ext>
            </a:extLst>
          </p:cNvPr>
          <p:cNvSpPr/>
          <p:nvPr/>
        </p:nvSpPr>
        <p:spPr>
          <a:xfrm>
            <a:off x="10137370" y="722100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1" name="GUNDAL 1:4">
            <a:extLst>
              <a:ext uri="{FF2B5EF4-FFF2-40B4-BE49-F238E27FC236}">
                <a16:creationId xmlns:a16="http://schemas.microsoft.com/office/drawing/2014/main" id="{5260B1B1-1887-3B14-8E71-C426EEA200CC}"/>
              </a:ext>
            </a:extLst>
          </p:cNvPr>
          <p:cNvSpPr/>
          <p:nvPr/>
        </p:nvSpPr>
        <p:spPr>
          <a:xfrm>
            <a:off x="5493618" y="11309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2" name="GUNDAL 1:4">
            <a:extLst>
              <a:ext uri="{FF2B5EF4-FFF2-40B4-BE49-F238E27FC236}">
                <a16:creationId xmlns:a16="http://schemas.microsoft.com/office/drawing/2014/main" id="{B3B47BF9-98D8-0609-497A-142D2926E5FD}"/>
              </a:ext>
            </a:extLst>
          </p:cNvPr>
          <p:cNvSpPr/>
          <p:nvPr/>
        </p:nvSpPr>
        <p:spPr>
          <a:xfrm>
            <a:off x="7264240" y="1976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3" name="GUNDAL 1:4">
            <a:extLst>
              <a:ext uri="{FF2B5EF4-FFF2-40B4-BE49-F238E27FC236}">
                <a16:creationId xmlns:a16="http://schemas.microsoft.com/office/drawing/2014/main" id="{7DEEBDD7-C2F2-A21A-9BF3-8945B3F4346E}"/>
              </a:ext>
            </a:extLst>
          </p:cNvPr>
          <p:cNvSpPr/>
          <p:nvPr/>
        </p:nvSpPr>
        <p:spPr>
          <a:xfrm>
            <a:off x="6444158" y="377501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4" name="GUNDAL 1:4">
            <a:extLst>
              <a:ext uri="{FF2B5EF4-FFF2-40B4-BE49-F238E27FC236}">
                <a16:creationId xmlns:a16="http://schemas.microsoft.com/office/drawing/2014/main" id="{12F10942-94F9-C3A4-33A3-8A9A0B0FD814}"/>
              </a:ext>
            </a:extLst>
          </p:cNvPr>
          <p:cNvSpPr/>
          <p:nvPr/>
        </p:nvSpPr>
        <p:spPr>
          <a:xfrm>
            <a:off x="5043870" y="469302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5" name="GUNDAL 1:4">
            <a:extLst>
              <a:ext uri="{FF2B5EF4-FFF2-40B4-BE49-F238E27FC236}">
                <a16:creationId xmlns:a16="http://schemas.microsoft.com/office/drawing/2014/main" id="{DC007275-B3A7-AED6-AB49-F2CF4764460E}"/>
              </a:ext>
            </a:extLst>
          </p:cNvPr>
          <p:cNvSpPr/>
          <p:nvPr/>
        </p:nvSpPr>
        <p:spPr>
          <a:xfrm>
            <a:off x="8202112" y="753877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6" name="GUNDAL 1:4">
            <a:extLst>
              <a:ext uri="{FF2B5EF4-FFF2-40B4-BE49-F238E27FC236}">
                <a16:creationId xmlns:a16="http://schemas.microsoft.com/office/drawing/2014/main" id="{DAF7054D-BFAC-BF0E-B734-243E835C2B87}"/>
              </a:ext>
            </a:extLst>
          </p:cNvPr>
          <p:cNvSpPr/>
          <p:nvPr/>
        </p:nvSpPr>
        <p:spPr>
          <a:xfrm>
            <a:off x="5465130" y="480497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7" name="GUNDAL 1:4">
            <a:extLst>
              <a:ext uri="{FF2B5EF4-FFF2-40B4-BE49-F238E27FC236}">
                <a16:creationId xmlns:a16="http://schemas.microsoft.com/office/drawing/2014/main" id="{D3889560-A42A-05D6-8258-39DE1612EE52}"/>
              </a:ext>
            </a:extLst>
          </p:cNvPr>
          <p:cNvSpPr/>
          <p:nvPr/>
        </p:nvSpPr>
        <p:spPr>
          <a:xfrm>
            <a:off x="8334752" y="704040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6" name="GUNDAL 1:4">
            <a:extLst>
              <a:ext uri="{FF2B5EF4-FFF2-40B4-BE49-F238E27FC236}">
                <a16:creationId xmlns:a16="http://schemas.microsoft.com/office/drawing/2014/main" id="{5003E92B-D186-C1D9-F8F5-B298C96D5B57}"/>
              </a:ext>
            </a:extLst>
          </p:cNvPr>
          <p:cNvSpPr/>
          <p:nvPr/>
        </p:nvSpPr>
        <p:spPr>
          <a:xfrm>
            <a:off x="6151623" y="479241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8" name="GUNDAL 1:4">
            <a:extLst>
              <a:ext uri="{FF2B5EF4-FFF2-40B4-BE49-F238E27FC236}">
                <a16:creationId xmlns:a16="http://schemas.microsoft.com/office/drawing/2014/main" id="{90B79281-624E-2579-B8B2-FFA19DF4A21B}"/>
              </a:ext>
            </a:extLst>
          </p:cNvPr>
          <p:cNvSpPr/>
          <p:nvPr/>
        </p:nvSpPr>
        <p:spPr>
          <a:xfrm>
            <a:off x="5118096" y="395856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39" name="GUNDAL 1:4">
            <a:extLst>
              <a:ext uri="{FF2B5EF4-FFF2-40B4-BE49-F238E27FC236}">
                <a16:creationId xmlns:a16="http://schemas.microsoft.com/office/drawing/2014/main" id="{5AD7769F-E18D-EF5D-3A54-717A44896B5A}"/>
              </a:ext>
            </a:extLst>
          </p:cNvPr>
          <p:cNvSpPr/>
          <p:nvPr/>
        </p:nvSpPr>
        <p:spPr>
          <a:xfrm>
            <a:off x="10052580" y="268305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0" name="GUNDAL 1:4">
            <a:extLst>
              <a:ext uri="{FF2B5EF4-FFF2-40B4-BE49-F238E27FC236}">
                <a16:creationId xmlns:a16="http://schemas.microsoft.com/office/drawing/2014/main" id="{863EC051-1C26-C148-626E-756B1B44378F}"/>
              </a:ext>
            </a:extLst>
          </p:cNvPr>
          <p:cNvSpPr/>
          <p:nvPr/>
        </p:nvSpPr>
        <p:spPr>
          <a:xfrm>
            <a:off x="4611870" y="157663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1" name="GUNDAL 1:4">
            <a:extLst>
              <a:ext uri="{FF2B5EF4-FFF2-40B4-BE49-F238E27FC236}">
                <a16:creationId xmlns:a16="http://schemas.microsoft.com/office/drawing/2014/main" id="{A67F3F0B-A767-8113-3426-534A4DAAF8AB}"/>
              </a:ext>
            </a:extLst>
          </p:cNvPr>
          <p:cNvSpPr/>
          <p:nvPr/>
        </p:nvSpPr>
        <p:spPr>
          <a:xfrm>
            <a:off x="4686096" y="430029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2" name="GUNDAL 1:4">
            <a:extLst>
              <a:ext uri="{FF2B5EF4-FFF2-40B4-BE49-F238E27FC236}">
                <a16:creationId xmlns:a16="http://schemas.microsoft.com/office/drawing/2014/main" id="{C4E1DD17-8DF1-EC1E-2F58-08C41A5B1AD8}"/>
              </a:ext>
            </a:extLst>
          </p:cNvPr>
          <p:cNvSpPr/>
          <p:nvPr/>
        </p:nvSpPr>
        <p:spPr>
          <a:xfrm>
            <a:off x="7986112" y="10229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3" name="GUNDAL 1:4">
            <a:extLst>
              <a:ext uri="{FF2B5EF4-FFF2-40B4-BE49-F238E27FC236}">
                <a16:creationId xmlns:a16="http://schemas.microsoft.com/office/drawing/2014/main" id="{6ECB57C9-3A4A-1D83-88CF-30F966C93FF3}"/>
              </a:ext>
            </a:extLst>
          </p:cNvPr>
          <p:cNvSpPr/>
          <p:nvPr/>
        </p:nvSpPr>
        <p:spPr>
          <a:xfrm>
            <a:off x="5356645" y="9149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4" name="GUNDAL 1:4">
            <a:extLst>
              <a:ext uri="{FF2B5EF4-FFF2-40B4-BE49-F238E27FC236}">
                <a16:creationId xmlns:a16="http://schemas.microsoft.com/office/drawing/2014/main" id="{F083BAE7-FFB4-B503-589D-3E39049D8554}"/>
              </a:ext>
            </a:extLst>
          </p:cNvPr>
          <p:cNvSpPr/>
          <p:nvPr/>
        </p:nvSpPr>
        <p:spPr>
          <a:xfrm>
            <a:off x="8403028" y="9149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5" name="GUNDAL 1:4">
            <a:extLst>
              <a:ext uri="{FF2B5EF4-FFF2-40B4-BE49-F238E27FC236}">
                <a16:creationId xmlns:a16="http://schemas.microsoft.com/office/drawing/2014/main" id="{71B55B3F-6CB9-1B4E-2ACA-22F3A08A36B7}"/>
              </a:ext>
            </a:extLst>
          </p:cNvPr>
          <p:cNvSpPr/>
          <p:nvPr/>
        </p:nvSpPr>
        <p:spPr>
          <a:xfrm>
            <a:off x="7267216" y="639999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6" name="GUNDAL 1:4">
            <a:extLst>
              <a:ext uri="{FF2B5EF4-FFF2-40B4-BE49-F238E27FC236}">
                <a16:creationId xmlns:a16="http://schemas.microsoft.com/office/drawing/2014/main" id="{A1EFF353-CBC0-6AC4-DBB6-B6E50535D6A4}"/>
              </a:ext>
            </a:extLst>
          </p:cNvPr>
          <p:cNvSpPr/>
          <p:nvPr/>
        </p:nvSpPr>
        <p:spPr>
          <a:xfrm>
            <a:off x="7234496" y="89787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7" name="GUNDAL 1:4">
            <a:extLst>
              <a:ext uri="{FF2B5EF4-FFF2-40B4-BE49-F238E27FC236}">
                <a16:creationId xmlns:a16="http://schemas.microsoft.com/office/drawing/2014/main" id="{0DA9C5D3-1100-5519-1DAC-051FFCF44337}"/>
              </a:ext>
            </a:extLst>
          </p:cNvPr>
          <p:cNvSpPr/>
          <p:nvPr/>
        </p:nvSpPr>
        <p:spPr>
          <a:xfrm>
            <a:off x="6173038" y="508525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8" name="GUNDAL 1:4">
            <a:extLst>
              <a:ext uri="{FF2B5EF4-FFF2-40B4-BE49-F238E27FC236}">
                <a16:creationId xmlns:a16="http://schemas.microsoft.com/office/drawing/2014/main" id="{1FDC1C11-E0E4-E87C-0B3A-E63F4A0933A3}"/>
              </a:ext>
            </a:extLst>
          </p:cNvPr>
          <p:cNvSpPr/>
          <p:nvPr/>
        </p:nvSpPr>
        <p:spPr>
          <a:xfrm>
            <a:off x="5417008" y="1976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49" name="GUNDAL 1:4">
            <a:extLst>
              <a:ext uri="{FF2B5EF4-FFF2-40B4-BE49-F238E27FC236}">
                <a16:creationId xmlns:a16="http://schemas.microsoft.com/office/drawing/2014/main" id="{60BE8C1B-6DF3-0F5A-22CE-59FCDD43ECFE}"/>
              </a:ext>
            </a:extLst>
          </p:cNvPr>
          <p:cNvSpPr/>
          <p:nvPr/>
        </p:nvSpPr>
        <p:spPr>
          <a:xfrm>
            <a:off x="5592066" y="54491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0" name="GUNDAL 1:4">
            <a:extLst>
              <a:ext uri="{FF2B5EF4-FFF2-40B4-BE49-F238E27FC236}">
                <a16:creationId xmlns:a16="http://schemas.microsoft.com/office/drawing/2014/main" id="{0CCC86DC-11E3-C97C-4432-4147DE712327}"/>
              </a:ext>
            </a:extLst>
          </p:cNvPr>
          <p:cNvSpPr/>
          <p:nvPr/>
        </p:nvSpPr>
        <p:spPr>
          <a:xfrm>
            <a:off x="7588240" y="300759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1" name="GUNDAL 1:4">
            <a:extLst>
              <a:ext uri="{FF2B5EF4-FFF2-40B4-BE49-F238E27FC236}">
                <a16:creationId xmlns:a16="http://schemas.microsoft.com/office/drawing/2014/main" id="{23C6542C-46CC-1E1A-117B-7AF5D34719A4}"/>
              </a:ext>
            </a:extLst>
          </p:cNvPr>
          <p:cNvSpPr/>
          <p:nvPr/>
        </p:nvSpPr>
        <p:spPr>
          <a:xfrm>
            <a:off x="4732088" y="147102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2" name="GUNDAL 1:4">
            <a:extLst>
              <a:ext uri="{FF2B5EF4-FFF2-40B4-BE49-F238E27FC236}">
                <a16:creationId xmlns:a16="http://schemas.microsoft.com/office/drawing/2014/main" id="{6678AF60-8F7C-7F32-A74A-F898C3205DF7}"/>
              </a:ext>
            </a:extLst>
          </p:cNvPr>
          <p:cNvSpPr/>
          <p:nvPr/>
        </p:nvSpPr>
        <p:spPr>
          <a:xfrm>
            <a:off x="6696465" y="2084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3" name="GUNDAL 1:4">
            <a:extLst>
              <a:ext uri="{FF2B5EF4-FFF2-40B4-BE49-F238E27FC236}">
                <a16:creationId xmlns:a16="http://schemas.microsoft.com/office/drawing/2014/main" id="{A012ED55-F22F-C35F-946A-2AB6F0378836}"/>
              </a:ext>
            </a:extLst>
          </p:cNvPr>
          <p:cNvSpPr/>
          <p:nvPr/>
        </p:nvSpPr>
        <p:spPr>
          <a:xfrm>
            <a:off x="4624088" y="362503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4" name="GUNDAL 1:4">
            <a:extLst>
              <a:ext uri="{FF2B5EF4-FFF2-40B4-BE49-F238E27FC236}">
                <a16:creationId xmlns:a16="http://schemas.microsoft.com/office/drawing/2014/main" id="{DB313FDB-4E32-0DB7-C1A2-518A4C409387}"/>
              </a:ext>
            </a:extLst>
          </p:cNvPr>
          <p:cNvSpPr/>
          <p:nvPr/>
        </p:nvSpPr>
        <p:spPr>
          <a:xfrm>
            <a:off x="5525008" y="78987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5" name="GUNDAL 1:4">
            <a:extLst>
              <a:ext uri="{FF2B5EF4-FFF2-40B4-BE49-F238E27FC236}">
                <a16:creationId xmlns:a16="http://schemas.microsoft.com/office/drawing/2014/main" id="{386BD64C-F95D-050F-DFCE-EE2C7DF25BDF}"/>
              </a:ext>
            </a:extLst>
          </p:cNvPr>
          <p:cNvSpPr/>
          <p:nvPr/>
        </p:nvSpPr>
        <p:spPr>
          <a:xfrm>
            <a:off x="5525008" y="311559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6" name="GUNDAL 1:4">
            <a:extLst>
              <a:ext uri="{FF2B5EF4-FFF2-40B4-BE49-F238E27FC236}">
                <a16:creationId xmlns:a16="http://schemas.microsoft.com/office/drawing/2014/main" id="{99E9036A-6F38-E1C8-C8E0-993F6B76556E}"/>
              </a:ext>
            </a:extLst>
          </p:cNvPr>
          <p:cNvSpPr/>
          <p:nvPr/>
        </p:nvSpPr>
        <p:spPr>
          <a:xfrm>
            <a:off x="5428574" y="223202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7" name="GUNDAL 1:4">
            <a:extLst>
              <a:ext uri="{FF2B5EF4-FFF2-40B4-BE49-F238E27FC236}">
                <a16:creationId xmlns:a16="http://schemas.microsoft.com/office/drawing/2014/main" id="{A9001EF7-C833-8DB6-8D53-737FA66820A4}"/>
              </a:ext>
            </a:extLst>
          </p:cNvPr>
          <p:cNvSpPr/>
          <p:nvPr/>
        </p:nvSpPr>
        <p:spPr>
          <a:xfrm>
            <a:off x="9364954" y="611655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8" name="GUNDAL 1:4">
            <a:extLst>
              <a:ext uri="{FF2B5EF4-FFF2-40B4-BE49-F238E27FC236}">
                <a16:creationId xmlns:a16="http://schemas.microsoft.com/office/drawing/2014/main" id="{0469DB14-D6C3-3A80-EB31-422572B3D538}"/>
              </a:ext>
            </a:extLst>
          </p:cNvPr>
          <p:cNvSpPr/>
          <p:nvPr/>
        </p:nvSpPr>
        <p:spPr>
          <a:xfrm>
            <a:off x="8744672" y="657415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59" name="GUNDAL 1:4">
            <a:extLst>
              <a:ext uri="{FF2B5EF4-FFF2-40B4-BE49-F238E27FC236}">
                <a16:creationId xmlns:a16="http://schemas.microsoft.com/office/drawing/2014/main" id="{D0194D56-5565-64FA-34E2-41538DEEA236}"/>
              </a:ext>
            </a:extLst>
          </p:cNvPr>
          <p:cNvSpPr/>
          <p:nvPr/>
        </p:nvSpPr>
        <p:spPr>
          <a:xfrm>
            <a:off x="5741008" y="511226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0" name="GUNDAL 1:4">
            <a:extLst>
              <a:ext uri="{FF2B5EF4-FFF2-40B4-BE49-F238E27FC236}">
                <a16:creationId xmlns:a16="http://schemas.microsoft.com/office/drawing/2014/main" id="{4270AF63-8C12-E0EF-F785-DCCF392153D3}"/>
              </a:ext>
            </a:extLst>
          </p:cNvPr>
          <p:cNvSpPr/>
          <p:nvPr/>
        </p:nvSpPr>
        <p:spPr>
          <a:xfrm>
            <a:off x="8280169" y="363788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1" name="GUNDAL 1:4">
            <a:extLst>
              <a:ext uri="{FF2B5EF4-FFF2-40B4-BE49-F238E27FC236}">
                <a16:creationId xmlns:a16="http://schemas.microsoft.com/office/drawing/2014/main" id="{F20EEFC4-6FE7-4330-DC4A-6BA63B661C5A}"/>
              </a:ext>
            </a:extLst>
          </p:cNvPr>
          <p:cNvSpPr/>
          <p:nvPr/>
        </p:nvSpPr>
        <p:spPr>
          <a:xfrm>
            <a:off x="6125305" y="298293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2" name="GUNDAL 1:4">
            <a:extLst>
              <a:ext uri="{FF2B5EF4-FFF2-40B4-BE49-F238E27FC236}">
                <a16:creationId xmlns:a16="http://schemas.microsoft.com/office/drawing/2014/main" id="{C5DF283D-04C1-33AB-6720-71EC9750497B}"/>
              </a:ext>
            </a:extLst>
          </p:cNvPr>
          <p:cNvSpPr/>
          <p:nvPr/>
        </p:nvSpPr>
        <p:spPr>
          <a:xfrm>
            <a:off x="6804465" y="1976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3" name="GUNDAL 1:4">
            <a:extLst>
              <a:ext uri="{FF2B5EF4-FFF2-40B4-BE49-F238E27FC236}">
                <a16:creationId xmlns:a16="http://schemas.microsoft.com/office/drawing/2014/main" id="{A48393AB-F4DF-BF8D-EFDE-470B474C0536}"/>
              </a:ext>
            </a:extLst>
          </p:cNvPr>
          <p:cNvSpPr/>
          <p:nvPr/>
        </p:nvSpPr>
        <p:spPr>
          <a:xfrm>
            <a:off x="5592066" y="230377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4" name="GUNDAL 1:4">
            <a:extLst>
              <a:ext uri="{FF2B5EF4-FFF2-40B4-BE49-F238E27FC236}">
                <a16:creationId xmlns:a16="http://schemas.microsoft.com/office/drawing/2014/main" id="{65F459FB-F8B2-A92B-792D-CC1AD6AC0F05}"/>
              </a:ext>
            </a:extLst>
          </p:cNvPr>
          <p:cNvSpPr/>
          <p:nvPr/>
        </p:nvSpPr>
        <p:spPr>
          <a:xfrm>
            <a:off x="8280169" y="758886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5" name="GUNDAL 1:4">
            <a:extLst>
              <a:ext uri="{FF2B5EF4-FFF2-40B4-BE49-F238E27FC236}">
                <a16:creationId xmlns:a16="http://schemas.microsoft.com/office/drawing/2014/main" id="{C7AED852-4BD8-3A5D-C650-7CBA3F598B73}"/>
              </a:ext>
            </a:extLst>
          </p:cNvPr>
          <p:cNvSpPr/>
          <p:nvPr/>
        </p:nvSpPr>
        <p:spPr>
          <a:xfrm>
            <a:off x="5410255" y="109312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6" name="GUNDAL 1:4">
            <a:extLst>
              <a:ext uri="{FF2B5EF4-FFF2-40B4-BE49-F238E27FC236}">
                <a16:creationId xmlns:a16="http://schemas.microsoft.com/office/drawing/2014/main" id="{7B451FBF-04FA-BA3E-8B37-5C2573C2BCB4}"/>
              </a:ext>
            </a:extLst>
          </p:cNvPr>
          <p:cNvSpPr/>
          <p:nvPr/>
        </p:nvSpPr>
        <p:spPr>
          <a:xfrm>
            <a:off x="7359279" y="125502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7" name="GUNDAL 1:4">
            <a:extLst>
              <a:ext uri="{FF2B5EF4-FFF2-40B4-BE49-F238E27FC236}">
                <a16:creationId xmlns:a16="http://schemas.microsoft.com/office/drawing/2014/main" id="{1BFB0104-62EF-1BBD-DEAA-EDA35DEF5670}"/>
              </a:ext>
            </a:extLst>
          </p:cNvPr>
          <p:cNvSpPr/>
          <p:nvPr/>
        </p:nvSpPr>
        <p:spPr>
          <a:xfrm>
            <a:off x="4900861" y="1868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8" name="GUNDAL 1:4">
            <a:extLst>
              <a:ext uri="{FF2B5EF4-FFF2-40B4-BE49-F238E27FC236}">
                <a16:creationId xmlns:a16="http://schemas.microsoft.com/office/drawing/2014/main" id="{4F52108B-85DE-744F-02CA-09F08E59B159}"/>
              </a:ext>
            </a:extLst>
          </p:cNvPr>
          <p:cNvSpPr/>
          <p:nvPr/>
        </p:nvSpPr>
        <p:spPr>
          <a:xfrm>
            <a:off x="7588240" y="386673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69" name="GUNDAL 1:4">
            <a:extLst>
              <a:ext uri="{FF2B5EF4-FFF2-40B4-BE49-F238E27FC236}">
                <a16:creationId xmlns:a16="http://schemas.microsoft.com/office/drawing/2014/main" id="{875324DA-A1E5-70D8-54FE-97EC90EF8920}"/>
              </a:ext>
            </a:extLst>
          </p:cNvPr>
          <p:cNvSpPr/>
          <p:nvPr/>
        </p:nvSpPr>
        <p:spPr>
          <a:xfrm>
            <a:off x="6292351" y="477342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0" name="GUNDAL 1:4">
            <a:extLst>
              <a:ext uri="{FF2B5EF4-FFF2-40B4-BE49-F238E27FC236}">
                <a16:creationId xmlns:a16="http://schemas.microsoft.com/office/drawing/2014/main" id="{9E8A2ADC-5769-FD53-F39B-3EE3A6D9231B}"/>
              </a:ext>
            </a:extLst>
          </p:cNvPr>
          <p:cNvSpPr/>
          <p:nvPr/>
        </p:nvSpPr>
        <p:spPr>
          <a:xfrm>
            <a:off x="7342496" y="658985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1" name="GUNDAL 1:4">
            <a:extLst>
              <a:ext uri="{FF2B5EF4-FFF2-40B4-BE49-F238E27FC236}">
                <a16:creationId xmlns:a16="http://schemas.microsoft.com/office/drawing/2014/main" id="{996569B7-5C3C-EF26-CB88-23570E6A1B90}"/>
              </a:ext>
            </a:extLst>
          </p:cNvPr>
          <p:cNvSpPr/>
          <p:nvPr/>
        </p:nvSpPr>
        <p:spPr>
          <a:xfrm>
            <a:off x="6406064" y="384103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2" name="GUNDAL 1:4">
            <a:extLst>
              <a:ext uri="{FF2B5EF4-FFF2-40B4-BE49-F238E27FC236}">
                <a16:creationId xmlns:a16="http://schemas.microsoft.com/office/drawing/2014/main" id="{413AFB5C-CB49-28EC-99B7-A530F6E64FB0}"/>
              </a:ext>
            </a:extLst>
          </p:cNvPr>
          <p:cNvSpPr/>
          <p:nvPr/>
        </p:nvSpPr>
        <p:spPr>
          <a:xfrm>
            <a:off x="6418868" y="366217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3" name="GUNDAL 1:4">
            <a:extLst>
              <a:ext uri="{FF2B5EF4-FFF2-40B4-BE49-F238E27FC236}">
                <a16:creationId xmlns:a16="http://schemas.microsoft.com/office/drawing/2014/main" id="{E55B1D66-BC2A-1473-AFA3-A0E89A47573F}"/>
              </a:ext>
            </a:extLst>
          </p:cNvPr>
          <p:cNvSpPr/>
          <p:nvPr/>
        </p:nvSpPr>
        <p:spPr>
          <a:xfrm>
            <a:off x="7960644" y="477342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4" name="GUNDAL 1:4">
            <a:extLst>
              <a:ext uri="{FF2B5EF4-FFF2-40B4-BE49-F238E27FC236}">
                <a16:creationId xmlns:a16="http://schemas.microsoft.com/office/drawing/2014/main" id="{B2FB06E7-A5B1-F1D2-20BC-A2EBA1C2C167}"/>
              </a:ext>
            </a:extLst>
          </p:cNvPr>
          <p:cNvSpPr/>
          <p:nvPr/>
        </p:nvSpPr>
        <p:spPr>
          <a:xfrm>
            <a:off x="6503006" y="353192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5" name="GUNDAL 1:4">
            <a:extLst>
              <a:ext uri="{FF2B5EF4-FFF2-40B4-BE49-F238E27FC236}">
                <a16:creationId xmlns:a16="http://schemas.microsoft.com/office/drawing/2014/main" id="{D486A74D-7A8F-A443-4184-16F56485A805}"/>
              </a:ext>
            </a:extLst>
          </p:cNvPr>
          <p:cNvSpPr/>
          <p:nvPr/>
        </p:nvSpPr>
        <p:spPr>
          <a:xfrm>
            <a:off x="7359279" y="161154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6" name="GUNDAL 1:4">
            <a:extLst>
              <a:ext uri="{FF2B5EF4-FFF2-40B4-BE49-F238E27FC236}">
                <a16:creationId xmlns:a16="http://schemas.microsoft.com/office/drawing/2014/main" id="{AB6AE6FE-49F8-F5EA-3F88-AB6CC8E06BD6}"/>
              </a:ext>
            </a:extLst>
          </p:cNvPr>
          <p:cNvSpPr/>
          <p:nvPr/>
        </p:nvSpPr>
        <p:spPr>
          <a:xfrm>
            <a:off x="8172169" y="466542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7" name="GUNDAL 1:4">
            <a:extLst>
              <a:ext uri="{FF2B5EF4-FFF2-40B4-BE49-F238E27FC236}">
                <a16:creationId xmlns:a16="http://schemas.microsoft.com/office/drawing/2014/main" id="{F94414D1-203C-4D08-E380-419CA783E021}"/>
              </a:ext>
            </a:extLst>
          </p:cNvPr>
          <p:cNvSpPr/>
          <p:nvPr/>
        </p:nvSpPr>
        <p:spPr>
          <a:xfrm>
            <a:off x="7696240" y="201602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8" name="GUNDAL 1:4">
            <a:extLst>
              <a:ext uri="{FF2B5EF4-FFF2-40B4-BE49-F238E27FC236}">
                <a16:creationId xmlns:a16="http://schemas.microsoft.com/office/drawing/2014/main" id="{BF18547B-767F-D904-6EBE-8BDE85702944}"/>
              </a:ext>
            </a:extLst>
          </p:cNvPr>
          <p:cNvSpPr/>
          <p:nvPr/>
        </p:nvSpPr>
        <p:spPr>
          <a:xfrm>
            <a:off x="5644574" y="32240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79" name="GUNDAL 1:4">
            <a:extLst>
              <a:ext uri="{FF2B5EF4-FFF2-40B4-BE49-F238E27FC236}">
                <a16:creationId xmlns:a16="http://schemas.microsoft.com/office/drawing/2014/main" id="{AB6A8FB7-725F-DC00-FA89-8A95B7218040}"/>
              </a:ext>
            </a:extLst>
          </p:cNvPr>
          <p:cNvSpPr/>
          <p:nvPr/>
        </p:nvSpPr>
        <p:spPr>
          <a:xfrm>
            <a:off x="5644574" y="303189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0" name="GUNDAL 1:4">
            <a:extLst>
              <a:ext uri="{FF2B5EF4-FFF2-40B4-BE49-F238E27FC236}">
                <a16:creationId xmlns:a16="http://schemas.microsoft.com/office/drawing/2014/main" id="{4BDEBF91-0B38-7B84-2F38-9442736D58E9}"/>
              </a:ext>
            </a:extLst>
          </p:cNvPr>
          <p:cNvSpPr/>
          <p:nvPr/>
        </p:nvSpPr>
        <p:spPr>
          <a:xfrm>
            <a:off x="6514064" y="367753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1" name="GUNDAL 1:4">
            <a:extLst>
              <a:ext uri="{FF2B5EF4-FFF2-40B4-BE49-F238E27FC236}">
                <a16:creationId xmlns:a16="http://schemas.microsoft.com/office/drawing/2014/main" id="{64237ED9-4DA5-9B2E-44AA-92662A7A602E}"/>
              </a:ext>
            </a:extLst>
          </p:cNvPr>
          <p:cNvSpPr/>
          <p:nvPr/>
        </p:nvSpPr>
        <p:spPr>
          <a:xfrm>
            <a:off x="8228524" y="668215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2" name="GUNDAL 1:4">
            <a:extLst>
              <a:ext uri="{FF2B5EF4-FFF2-40B4-BE49-F238E27FC236}">
                <a16:creationId xmlns:a16="http://schemas.microsoft.com/office/drawing/2014/main" id="{088D2162-28C7-D33F-4B75-5021083C1D3F}"/>
              </a:ext>
            </a:extLst>
          </p:cNvPr>
          <p:cNvSpPr/>
          <p:nvPr/>
        </p:nvSpPr>
        <p:spPr>
          <a:xfrm>
            <a:off x="8228524" y="477342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3" name="GUNDAL 1:4">
            <a:extLst>
              <a:ext uri="{FF2B5EF4-FFF2-40B4-BE49-F238E27FC236}">
                <a16:creationId xmlns:a16="http://schemas.microsoft.com/office/drawing/2014/main" id="{054AE421-ED7D-BDF1-38D3-517A43736F21}"/>
              </a:ext>
            </a:extLst>
          </p:cNvPr>
          <p:cNvSpPr/>
          <p:nvPr/>
        </p:nvSpPr>
        <p:spPr>
          <a:xfrm>
            <a:off x="9256954" y="737286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4" name="GUNDAL 1:4">
            <a:extLst>
              <a:ext uri="{FF2B5EF4-FFF2-40B4-BE49-F238E27FC236}">
                <a16:creationId xmlns:a16="http://schemas.microsoft.com/office/drawing/2014/main" id="{87B8300A-15FF-B8AA-42A4-BC1CADCF5A54}"/>
              </a:ext>
            </a:extLst>
          </p:cNvPr>
          <p:cNvSpPr/>
          <p:nvPr/>
        </p:nvSpPr>
        <p:spPr>
          <a:xfrm>
            <a:off x="5194186" y="342392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5" name="GUNDAL 1:4">
            <a:extLst>
              <a:ext uri="{FF2B5EF4-FFF2-40B4-BE49-F238E27FC236}">
                <a16:creationId xmlns:a16="http://schemas.microsoft.com/office/drawing/2014/main" id="{1DCCB1EB-B3B2-B4D2-FECB-90BCB00165D2}"/>
              </a:ext>
            </a:extLst>
          </p:cNvPr>
          <p:cNvSpPr/>
          <p:nvPr/>
        </p:nvSpPr>
        <p:spPr>
          <a:xfrm>
            <a:off x="5086186" y="340903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6" name="GUNDAL 1:4">
            <a:extLst>
              <a:ext uri="{FF2B5EF4-FFF2-40B4-BE49-F238E27FC236}">
                <a16:creationId xmlns:a16="http://schemas.microsoft.com/office/drawing/2014/main" id="{B0E266DA-7D21-68AD-19B3-CB1DC6371C7F}"/>
              </a:ext>
            </a:extLst>
          </p:cNvPr>
          <p:cNvSpPr/>
          <p:nvPr/>
        </p:nvSpPr>
        <p:spPr>
          <a:xfrm>
            <a:off x="4810840" y="100587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7" name="GUNDAL 1:4">
            <a:extLst>
              <a:ext uri="{FF2B5EF4-FFF2-40B4-BE49-F238E27FC236}">
                <a16:creationId xmlns:a16="http://schemas.microsoft.com/office/drawing/2014/main" id="{75B1A978-FC14-BB99-7093-BE88045806BD}"/>
              </a:ext>
            </a:extLst>
          </p:cNvPr>
          <p:cNvSpPr/>
          <p:nvPr/>
        </p:nvSpPr>
        <p:spPr>
          <a:xfrm>
            <a:off x="10224492" y="705937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8" name="GUNDAL 1:4">
            <a:extLst>
              <a:ext uri="{FF2B5EF4-FFF2-40B4-BE49-F238E27FC236}">
                <a16:creationId xmlns:a16="http://schemas.microsoft.com/office/drawing/2014/main" id="{A6AF37A4-BA7E-9B0E-576B-0B27C7F9DA7A}"/>
              </a:ext>
            </a:extLst>
          </p:cNvPr>
          <p:cNvSpPr/>
          <p:nvPr/>
        </p:nvSpPr>
        <p:spPr>
          <a:xfrm>
            <a:off x="7942053" y="44919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9" name="GUNDAL 1:4">
            <a:extLst>
              <a:ext uri="{FF2B5EF4-FFF2-40B4-BE49-F238E27FC236}">
                <a16:creationId xmlns:a16="http://schemas.microsoft.com/office/drawing/2014/main" id="{C1DC60F0-BCA7-4FC6-8504-6A34E6D84207}"/>
              </a:ext>
            </a:extLst>
          </p:cNvPr>
          <p:cNvSpPr/>
          <p:nvPr/>
        </p:nvSpPr>
        <p:spPr>
          <a:xfrm>
            <a:off x="5089600" y="40340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0" name="GUNDAL 1:4">
            <a:extLst>
              <a:ext uri="{FF2B5EF4-FFF2-40B4-BE49-F238E27FC236}">
                <a16:creationId xmlns:a16="http://schemas.microsoft.com/office/drawing/2014/main" id="{7D3DC842-5982-B29C-4547-FEFFE9D5F25F}"/>
              </a:ext>
            </a:extLst>
          </p:cNvPr>
          <p:cNvSpPr/>
          <p:nvPr/>
        </p:nvSpPr>
        <p:spPr>
          <a:xfrm>
            <a:off x="5525017" y="374949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1" name="GUNDAL 1:4">
            <a:extLst>
              <a:ext uri="{FF2B5EF4-FFF2-40B4-BE49-F238E27FC236}">
                <a16:creationId xmlns:a16="http://schemas.microsoft.com/office/drawing/2014/main" id="{D31AB5FC-8F66-B968-830E-1165F7C7CE5F}"/>
              </a:ext>
            </a:extLst>
          </p:cNvPr>
          <p:cNvSpPr/>
          <p:nvPr/>
        </p:nvSpPr>
        <p:spPr>
          <a:xfrm>
            <a:off x="5453079" y="329110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2" name="GUNDAL 1:4">
            <a:extLst>
              <a:ext uri="{FF2B5EF4-FFF2-40B4-BE49-F238E27FC236}">
                <a16:creationId xmlns:a16="http://schemas.microsoft.com/office/drawing/2014/main" id="{2AE94F64-D4B4-3E33-A069-1C3D926FBAE1}"/>
              </a:ext>
            </a:extLst>
          </p:cNvPr>
          <p:cNvSpPr/>
          <p:nvPr/>
        </p:nvSpPr>
        <p:spPr>
          <a:xfrm>
            <a:off x="9735226" y="38180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3" name="GUNDAL 1:4">
            <a:extLst>
              <a:ext uri="{FF2B5EF4-FFF2-40B4-BE49-F238E27FC236}">
                <a16:creationId xmlns:a16="http://schemas.microsoft.com/office/drawing/2014/main" id="{1CCAB0B1-82EE-E729-DF07-713C55ADE41F}"/>
              </a:ext>
            </a:extLst>
          </p:cNvPr>
          <p:cNvSpPr/>
          <p:nvPr/>
        </p:nvSpPr>
        <p:spPr>
          <a:xfrm>
            <a:off x="5089600" y="246417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4" name="GUNDAL 1:4">
            <a:extLst>
              <a:ext uri="{FF2B5EF4-FFF2-40B4-BE49-F238E27FC236}">
                <a16:creationId xmlns:a16="http://schemas.microsoft.com/office/drawing/2014/main" id="{A130044E-7881-8539-8182-82459BFCDDBB}"/>
              </a:ext>
            </a:extLst>
          </p:cNvPr>
          <p:cNvSpPr/>
          <p:nvPr/>
        </p:nvSpPr>
        <p:spPr>
          <a:xfrm>
            <a:off x="7850336" y="47079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5" name="GUNDAL 1:4">
            <a:extLst>
              <a:ext uri="{FF2B5EF4-FFF2-40B4-BE49-F238E27FC236}">
                <a16:creationId xmlns:a16="http://schemas.microsoft.com/office/drawing/2014/main" id="{4329CA59-974E-8F16-A6CE-90661D60C332}"/>
              </a:ext>
            </a:extLst>
          </p:cNvPr>
          <p:cNvSpPr/>
          <p:nvPr/>
        </p:nvSpPr>
        <p:spPr>
          <a:xfrm>
            <a:off x="8261222" y="513307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6" name="GUNDAL 1:4">
            <a:extLst>
              <a:ext uri="{FF2B5EF4-FFF2-40B4-BE49-F238E27FC236}">
                <a16:creationId xmlns:a16="http://schemas.microsoft.com/office/drawing/2014/main" id="{D9E1F8B9-D05A-CA55-4773-D5C1B4970230}"/>
              </a:ext>
            </a:extLst>
          </p:cNvPr>
          <p:cNvSpPr/>
          <p:nvPr/>
        </p:nvSpPr>
        <p:spPr>
          <a:xfrm>
            <a:off x="5166512" y="125052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7" name="GUNDAL 1:4">
            <a:extLst>
              <a:ext uri="{FF2B5EF4-FFF2-40B4-BE49-F238E27FC236}">
                <a16:creationId xmlns:a16="http://schemas.microsoft.com/office/drawing/2014/main" id="{4800BC21-B0FD-6EDE-69E1-50E1CEFF2344}"/>
              </a:ext>
            </a:extLst>
          </p:cNvPr>
          <p:cNvSpPr/>
          <p:nvPr/>
        </p:nvSpPr>
        <p:spPr>
          <a:xfrm>
            <a:off x="5690146" y="596220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8" name="GUNDAL 1:4">
            <a:extLst>
              <a:ext uri="{FF2B5EF4-FFF2-40B4-BE49-F238E27FC236}">
                <a16:creationId xmlns:a16="http://schemas.microsoft.com/office/drawing/2014/main" id="{8B34224E-F5B5-3A9A-ACE4-D420E1C926D2}"/>
              </a:ext>
            </a:extLst>
          </p:cNvPr>
          <p:cNvSpPr/>
          <p:nvPr/>
        </p:nvSpPr>
        <p:spPr>
          <a:xfrm>
            <a:off x="6299383" y="474307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9" name="GUNDAL 1:4">
            <a:extLst>
              <a:ext uri="{FF2B5EF4-FFF2-40B4-BE49-F238E27FC236}">
                <a16:creationId xmlns:a16="http://schemas.microsoft.com/office/drawing/2014/main" id="{1826C931-AA4A-AC6F-6A21-CB85602BD693}"/>
              </a:ext>
            </a:extLst>
          </p:cNvPr>
          <p:cNvSpPr/>
          <p:nvPr/>
        </p:nvSpPr>
        <p:spPr>
          <a:xfrm>
            <a:off x="9270625" y="752476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0" name="GUNDAL 1:4">
            <a:extLst>
              <a:ext uri="{FF2B5EF4-FFF2-40B4-BE49-F238E27FC236}">
                <a16:creationId xmlns:a16="http://schemas.microsoft.com/office/drawing/2014/main" id="{0B2C5463-60B2-3530-D6FD-8FAE5F04DD0E}"/>
              </a:ext>
            </a:extLst>
          </p:cNvPr>
          <p:cNvSpPr/>
          <p:nvPr/>
        </p:nvSpPr>
        <p:spPr>
          <a:xfrm>
            <a:off x="4840078" y="125052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1" name="GUNDAL 1:4">
            <a:extLst>
              <a:ext uri="{FF2B5EF4-FFF2-40B4-BE49-F238E27FC236}">
                <a16:creationId xmlns:a16="http://schemas.microsoft.com/office/drawing/2014/main" id="{0DB2CEC3-DEA9-2006-F5CB-E40CF3231296}"/>
              </a:ext>
            </a:extLst>
          </p:cNvPr>
          <p:cNvSpPr/>
          <p:nvPr/>
        </p:nvSpPr>
        <p:spPr>
          <a:xfrm>
            <a:off x="7900779" y="564370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2" name="GUNDAL 1:4">
            <a:extLst>
              <a:ext uri="{FF2B5EF4-FFF2-40B4-BE49-F238E27FC236}">
                <a16:creationId xmlns:a16="http://schemas.microsoft.com/office/drawing/2014/main" id="{3C2DC3D7-F727-42E7-2BD4-939F4219E673}"/>
              </a:ext>
            </a:extLst>
          </p:cNvPr>
          <p:cNvSpPr/>
          <p:nvPr/>
        </p:nvSpPr>
        <p:spPr>
          <a:xfrm>
            <a:off x="7792779" y="657908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3" name="GUNDAL 1:4">
            <a:extLst>
              <a:ext uri="{FF2B5EF4-FFF2-40B4-BE49-F238E27FC236}">
                <a16:creationId xmlns:a16="http://schemas.microsoft.com/office/drawing/2014/main" id="{DA6CF319-AEE5-A582-72D5-6FC333BB7287}"/>
              </a:ext>
            </a:extLst>
          </p:cNvPr>
          <p:cNvSpPr/>
          <p:nvPr/>
        </p:nvSpPr>
        <p:spPr>
          <a:xfrm>
            <a:off x="5124212" y="324913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4" name="GUNDAL 1:4">
            <a:extLst>
              <a:ext uri="{FF2B5EF4-FFF2-40B4-BE49-F238E27FC236}">
                <a16:creationId xmlns:a16="http://schemas.microsoft.com/office/drawing/2014/main" id="{B40F8053-786C-CEB4-15E1-922FFB4EE1C9}"/>
              </a:ext>
            </a:extLst>
          </p:cNvPr>
          <p:cNvSpPr/>
          <p:nvPr/>
        </p:nvSpPr>
        <p:spPr>
          <a:xfrm>
            <a:off x="7973415" y="550891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5" name="GUNDAL 1:4">
            <a:extLst>
              <a:ext uri="{FF2B5EF4-FFF2-40B4-BE49-F238E27FC236}">
                <a16:creationId xmlns:a16="http://schemas.microsoft.com/office/drawing/2014/main" id="{F8548BA3-A7D6-7280-6962-AE627B7B8926}"/>
              </a:ext>
            </a:extLst>
          </p:cNvPr>
          <p:cNvSpPr/>
          <p:nvPr/>
        </p:nvSpPr>
        <p:spPr>
          <a:xfrm>
            <a:off x="5417017" y="83272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6" name="GUNDAL 1:4">
            <a:extLst>
              <a:ext uri="{FF2B5EF4-FFF2-40B4-BE49-F238E27FC236}">
                <a16:creationId xmlns:a16="http://schemas.microsoft.com/office/drawing/2014/main" id="{E7F3D62A-003E-D8BF-BD12-C3C68DFC9220}"/>
              </a:ext>
            </a:extLst>
          </p:cNvPr>
          <p:cNvSpPr/>
          <p:nvPr/>
        </p:nvSpPr>
        <p:spPr>
          <a:xfrm>
            <a:off x="6407383" y="423160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7" name="GUNDAL 1:4">
            <a:extLst>
              <a:ext uri="{FF2B5EF4-FFF2-40B4-BE49-F238E27FC236}">
                <a16:creationId xmlns:a16="http://schemas.microsoft.com/office/drawing/2014/main" id="{9679EF8D-BDDD-A450-2083-634E11781AD2}"/>
              </a:ext>
            </a:extLst>
          </p:cNvPr>
          <p:cNvSpPr/>
          <p:nvPr/>
        </p:nvSpPr>
        <p:spPr>
          <a:xfrm>
            <a:off x="8369222" y="664266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8" name="GUNDAL 1:4">
            <a:extLst>
              <a:ext uri="{FF2B5EF4-FFF2-40B4-BE49-F238E27FC236}">
                <a16:creationId xmlns:a16="http://schemas.microsoft.com/office/drawing/2014/main" id="{5DD12C64-1692-9622-7C4D-E894D01EAC6A}"/>
              </a:ext>
            </a:extLst>
          </p:cNvPr>
          <p:cNvSpPr/>
          <p:nvPr/>
        </p:nvSpPr>
        <p:spPr>
          <a:xfrm>
            <a:off x="10028059" y="534907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9" name="GUNDAL 1:4">
            <a:extLst>
              <a:ext uri="{FF2B5EF4-FFF2-40B4-BE49-F238E27FC236}">
                <a16:creationId xmlns:a16="http://schemas.microsoft.com/office/drawing/2014/main" id="{30C85747-A5AA-3816-5DB4-2173C4F8DD74}"/>
              </a:ext>
            </a:extLst>
          </p:cNvPr>
          <p:cNvSpPr/>
          <p:nvPr/>
        </p:nvSpPr>
        <p:spPr>
          <a:xfrm>
            <a:off x="5550010" y="224817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0" name="GUNDAL 1:4">
            <a:extLst>
              <a:ext uri="{FF2B5EF4-FFF2-40B4-BE49-F238E27FC236}">
                <a16:creationId xmlns:a16="http://schemas.microsoft.com/office/drawing/2014/main" id="{5EE7A4BB-F12C-C539-B0C5-9DD1ACFAA0B4}"/>
              </a:ext>
            </a:extLst>
          </p:cNvPr>
          <p:cNvSpPr/>
          <p:nvPr/>
        </p:nvSpPr>
        <p:spPr>
          <a:xfrm>
            <a:off x="8189415" y="743845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1" name="GUNDAL 1:4">
            <a:extLst>
              <a:ext uri="{FF2B5EF4-FFF2-40B4-BE49-F238E27FC236}">
                <a16:creationId xmlns:a16="http://schemas.microsoft.com/office/drawing/2014/main" id="{E4EBC11A-1818-21F0-B52D-501F9BD329EB}"/>
              </a:ext>
            </a:extLst>
          </p:cNvPr>
          <p:cNvSpPr/>
          <p:nvPr/>
        </p:nvSpPr>
        <p:spPr>
          <a:xfrm>
            <a:off x="7850336" y="349286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2" name="GUNDAL 1:4">
            <a:extLst>
              <a:ext uri="{FF2B5EF4-FFF2-40B4-BE49-F238E27FC236}">
                <a16:creationId xmlns:a16="http://schemas.microsoft.com/office/drawing/2014/main" id="{4BD8F235-F193-FF51-7E36-70D38F8D05ED}"/>
              </a:ext>
            </a:extLst>
          </p:cNvPr>
          <p:cNvSpPr/>
          <p:nvPr/>
        </p:nvSpPr>
        <p:spPr>
          <a:xfrm>
            <a:off x="5089600" y="114495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3" name="GUNDAL 1:4">
            <a:extLst>
              <a:ext uri="{FF2B5EF4-FFF2-40B4-BE49-F238E27FC236}">
                <a16:creationId xmlns:a16="http://schemas.microsoft.com/office/drawing/2014/main" id="{0B98469B-644B-4251-555C-300FE24EB3E9}"/>
              </a:ext>
            </a:extLst>
          </p:cNvPr>
          <p:cNvSpPr/>
          <p:nvPr/>
        </p:nvSpPr>
        <p:spPr>
          <a:xfrm>
            <a:off x="7342496" y="103452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4" name="GUNDAL 1:4">
            <a:extLst>
              <a:ext uri="{FF2B5EF4-FFF2-40B4-BE49-F238E27FC236}">
                <a16:creationId xmlns:a16="http://schemas.microsoft.com/office/drawing/2014/main" id="{AE13DFBF-7672-5204-310A-275E05EFD2B0}"/>
              </a:ext>
            </a:extLst>
          </p:cNvPr>
          <p:cNvSpPr/>
          <p:nvPr/>
        </p:nvSpPr>
        <p:spPr>
          <a:xfrm>
            <a:off x="8567961" y="246417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5" name="GUNDAL 1:4">
            <a:extLst>
              <a:ext uri="{FF2B5EF4-FFF2-40B4-BE49-F238E27FC236}">
                <a16:creationId xmlns:a16="http://schemas.microsoft.com/office/drawing/2014/main" id="{72941F1B-69E6-BC11-417C-DD2D218F6627}"/>
              </a:ext>
            </a:extLst>
          </p:cNvPr>
          <p:cNvSpPr/>
          <p:nvPr/>
        </p:nvSpPr>
        <p:spPr>
          <a:xfrm>
            <a:off x="8219602" y="677155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6" name="GUNDAL 1:4">
            <a:extLst>
              <a:ext uri="{FF2B5EF4-FFF2-40B4-BE49-F238E27FC236}">
                <a16:creationId xmlns:a16="http://schemas.microsoft.com/office/drawing/2014/main" id="{A0D5ADFE-4614-4499-F413-936A82C94BC5}"/>
              </a:ext>
            </a:extLst>
          </p:cNvPr>
          <p:cNvSpPr/>
          <p:nvPr/>
        </p:nvSpPr>
        <p:spPr>
          <a:xfrm>
            <a:off x="7894839" y="335810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7" name="GUNDAL 1:4">
            <a:extLst>
              <a:ext uri="{FF2B5EF4-FFF2-40B4-BE49-F238E27FC236}">
                <a16:creationId xmlns:a16="http://schemas.microsoft.com/office/drawing/2014/main" id="{D07E0759-8992-7466-0BC5-D5D490A6A8B5}"/>
              </a:ext>
            </a:extLst>
          </p:cNvPr>
          <p:cNvSpPr/>
          <p:nvPr/>
        </p:nvSpPr>
        <p:spPr>
          <a:xfrm>
            <a:off x="5474527" y="309869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8" name="GUNDAL 1:4">
            <a:extLst>
              <a:ext uri="{FF2B5EF4-FFF2-40B4-BE49-F238E27FC236}">
                <a16:creationId xmlns:a16="http://schemas.microsoft.com/office/drawing/2014/main" id="{F898B07C-9D84-6A78-7375-EF7AECA33804}"/>
              </a:ext>
            </a:extLst>
          </p:cNvPr>
          <p:cNvSpPr/>
          <p:nvPr/>
        </p:nvSpPr>
        <p:spPr>
          <a:xfrm>
            <a:off x="5209504" y="111720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19" name="GUNDAL 1:4">
            <a:extLst>
              <a:ext uri="{FF2B5EF4-FFF2-40B4-BE49-F238E27FC236}">
                <a16:creationId xmlns:a16="http://schemas.microsoft.com/office/drawing/2014/main" id="{AB5C776D-1706-1C55-0ED4-73F8F5A7C983}"/>
              </a:ext>
            </a:extLst>
          </p:cNvPr>
          <p:cNvSpPr/>
          <p:nvPr/>
        </p:nvSpPr>
        <p:spPr>
          <a:xfrm>
            <a:off x="8081415" y="34195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0" name="GUNDAL 1:4">
            <a:extLst>
              <a:ext uri="{FF2B5EF4-FFF2-40B4-BE49-F238E27FC236}">
                <a16:creationId xmlns:a16="http://schemas.microsoft.com/office/drawing/2014/main" id="{E2156370-2872-6D97-A7EC-BA48B38C1D68}"/>
              </a:ext>
            </a:extLst>
          </p:cNvPr>
          <p:cNvSpPr/>
          <p:nvPr/>
        </p:nvSpPr>
        <p:spPr>
          <a:xfrm>
            <a:off x="9862924" y="564370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1" name="GUNDAL 1:4">
            <a:extLst>
              <a:ext uri="{FF2B5EF4-FFF2-40B4-BE49-F238E27FC236}">
                <a16:creationId xmlns:a16="http://schemas.microsoft.com/office/drawing/2014/main" id="{5C10301C-2535-254D-391C-B794348076BD}"/>
              </a:ext>
            </a:extLst>
          </p:cNvPr>
          <p:cNvSpPr/>
          <p:nvPr/>
        </p:nvSpPr>
        <p:spPr>
          <a:xfrm>
            <a:off x="7828143" y="543050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2" name="GUNDAL 1:4">
            <a:extLst>
              <a:ext uri="{FF2B5EF4-FFF2-40B4-BE49-F238E27FC236}">
                <a16:creationId xmlns:a16="http://schemas.microsoft.com/office/drawing/2014/main" id="{3634D8EE-2A66-523B-77C6-0CEB8C4FC203}"/>
              </a:ext>
            </a:extLst>
          </p:cNvPr>
          <p:cNvSpPr/>
          <p:nvPr/>
        </p:nvSpPr>
        <p:spPr>
          <a:xfrm>
            <a:off x="7154605" y="20846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3" name="GUNDAL 1:4">
            <a:extLst>
              <a:ext uri="{FF2B5EF4-FFF2-40B4-BE49-F238E27FC236}">
                <a16:creationId xmlns:a16="http://schemas.microsoft.com/office/drawing/2014/main" id="{809B2154-381E-63CF-D096-103E390A504C}"/>
              </a:ext>
            </a:extLst>
          </p:cNvPr>
          <p:cNvSpPr/>
          <p:nvPr/>
        </p:nvSpPr>
        <p:spPr>
          <a:xfrm>
            <a:off x="5043945" y="371009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4" name="GUNDAL 1:4">
            <a:extLst>
              <a:ext uri="{FF2B5EF4-FFF2-40B4-BE49-F238E27FC236}">
                <a16:creationId xmlns:a16="http://schemas.microsoft.com/office/drawing/2014/main" id="{1BDBC2DD-0449-690A-7C17-8725A23795D2}"/>
              </a:ext>
            </a:extLst>
          </p:cNvPr>
          <p:cNvSpPr/>
          <p:nvPr/>
        </p:nvSpPr>
        <p:spPr>
          <a:xfrm>
            <a:off x="6055606" y="521450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5" name="GUNDAL 1:4">
            <a:extLst>
              <a:ext uri="{FF2B5EF4-FFF2-40B4-BE49-F238E27FC236}">
                <a16:creationId xmlns:a16="http://schemas.microsoft.com/office/drawing/2014/main" id="{392E117F-A0F1-4B89-C06B-6830AE1A7C76}"/>
              </a:ext>
            </a:extLst>
          </p:cNvPr>
          <p:cNvSpPr/>
          <p:nvPr/>
        </p:nvSpPr>
        <p:spPr>
          <a:xfrm>
            <a:off x="5471596" y="21951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6" name="GUNDAL 1:4">
            <a:extLst>
              <a:ext uri="{FF2B5EF4-FFF2-40B4-BE49-F238E27FC236}">
                <a16:creationId xmlns:a16="http://schemas.microsoft.com/office/drawing/2014/main" id="{5876A651-1753-E28C-EF2F-F3BC966A9A4D}"/>
              </a:ext>
            </a:extLst>
          </p:cNvPr>
          <p:cNvSpPr/>
          <p:nvPr/>
        </p:nvSpPr>
        <p:spPr>
          <a:xfrm>
            <a:off x="5149783" y="38410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7" name="GUNDAL 1:4">
            <a:extLst>
              <a:ext uri="{FF2B5EF4-FFF2-40B4-BE49-F238E27FC236}">
                <a16:creationId xmlns:a16="http://schemas.microsoft.com/office/drawing/2014/main" id="{DAAF1F58-5663-BAD5-E084-9B1EA89C4410}"/>
              </a:ext>
            </a:extLst>
          </p:cNvPr>
          <p:cNvSpPr/>
          <p:nvPr/>
        </p:nvSpPr>
        <p:spPr>
          <a:xfrm>
            <a:off x="9054625" y="647108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8" name="GUNDAL 1:4">
            <a:extLst>
              <a:ext uri="{FF2B5EF4-FFF2-40B4-BE49-F238E27FC236}">
                <a16:creationId xmlns:a16="http://schemas.microsoft.com/office/drawing/2014/main" id="{9BDDEA7F-DB2D-1254-CD2A-FF3D615679A0}"/>
              </a:ext>
            </a:extLst>
          </p:cNvPr>
          <p:cNvSpPr/>
          <p:nvPr/>
        </p:nvSpPr>
        <p:spPr>
          <a:xfrm>
            <a:off x="5380305" y="364796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9" name="GUNDAL 1:4">
            <a:extLst>
              <a:ext uri="{FF2B5EF4-FFF2-40B4-BE49-F238E27FC236}">
                <a16:creationId xmlns:a16="http://schemas.microsoft.com/office/drawing/2014/main" id="{7B6B8BB6-AFA9-4E37-1A71-DB51BAB5340D}"/>
              </a:ext>
            </a:extLst>
          </p:cNvPr>
          <p:cNvSpPr/>
          <p:nvPr/>
        </p:nvSpPr>
        <p:spPr>
          <a:xfrm>
            <a:off x="5646656" y="113313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0" name="GUNDAL 1:4">
            <a:extLst>
              <a:ext uri="{FF2B5EF4-FFF2-40B4-BE49-F238E27FC236}">
                <a16:creationId xmlns:a16="http://schemas.microsoft.com/office/drawing/2014/main" id="{34F0EF77-7FCD-1AC3-9C84-8E8624CD9F04}"/>
              </a:ext>
            </a:extLst>
          </p:cNvPr>
          <p:cNvSpPr/>
          <p:nvPr/>
        </p:nvSpPr>
        <p:spPr>
          <a:xfrm>
            <a:off x="7948726" y="347134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1" name="GUNDAL 1:4">
            <a:extLst>
              <a:ext uri="{FF2B5EF4-FFF2-40B4-BE49-F238E27FC236}">
                <a16:creationId xmlns:a16="http://schemas.microsoft.com/office/drawing/2014/main" id="{6A46C2AD-5857-A214-0032-A504AE66182A}"/>
              </a:ext>
            </a:extLst>
          </p:cNvPr>
          <p:cNvSpPr/>
          <p:nvPr/>
        </p:nvSpPr>
        <p:spPr>
          <a:xfrm>
            <a:off x="7384462" y="152886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2" name="GUNDAL 1:4">
            <a:extLst>
              <a:ext uri="{FF2B5EF4-FFF2-40B4-BE49-F238E27FC236}">
                <a16:creationId xmlns:a16="http://schemas.microsoft.com/office/drawing/2014/main" id="{50C3C436-34FF-E85B-8909-04957F4C273A}"/>
              </a:ext>
            </a:extLst>
          </p:cNvPr>
          <p:cNvSpPr/>
          <p:nvPr/>
        </p:nvSpPr>
        <p:spPr>
          <a:xfrm>
            <a:off x="5218346" y="396019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3" name="GUNDAL 1:4">
            <a:extLst>
              <a:ext uri="{FF2B5EF4-FFF2-40B4-BE49-F238E27FC236}">
                <a16:creationId xmlns:a16="http://schemas.microsoft.com/office/drawing/2014/main" id="{C2F3987E-F591-A77F-649E-7EA68761F87C}"/>
              </a:ext>
            </a:extLst>
          </p:cNvPr>
          <p:cNvSpPr/>
          <p:nvPr/>
        </p:nvSpPr>
        <p:spPr>
          <a:xfrm>
            <a:off x="8189415" y="550891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4" name="GUNDAL 1:4">
            <a:extLst>
              <a:ext uri="{FF2B5EF4-FFF2-40B4-BE49-F238E27FC236}">
                <a16:creationId xmlns:a16="http://schemas.microsoft.com/office/drawing/2014/main" id="{3CB1D113-7534-1C33-751A-8B969D6A7114}"/>
              </a:ext>
            </a:extLst>
          </p:cNvPr>
          <p:cNvSpPr/>
          <p:nvPr/>
        </p:nvSpPr>
        <p:spPr>
          <a:xfrm>
            <a:off x="5558786" y="58497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5" name="GUNDAL 1:4">
            <a:extLst>
              <a:ext uri="{FF2B5EF4-FFF2-40B4-BE49-F238E27FC236}">
                <a16:creationId xmlns:a16="http://schemas.microsoft.com/office/drawing/2014/main" id="{6139B6C7-11E7-65E5-AC0A-BD39C40CD113}"/>
              </a:ext>
            </a:extLst>
          </p:cNvPr>
          <p:cNvSpPr/>
          <p:nvPr/>
        </p:nvSpPr>
        <p:spPr>
          <a:xfrm>
            <a:off x="9450787" y="529291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6" name="GUNDAL 1:4">
            <a:extLst>
              <a:ext uri="{FF2B5EF4-FFF2-40B4-BE49-F238E27FC236}">
                <a16:creationId xmlns:a16="http://schemas.microsoft.com/office/drawing/2014/main" id="{DDD6AA40-8CDD-7B42-A113-2CE29E8E6ED9}"/>
              </a:ext>
            </a:extLst>
          </p:cNvPr>
          <p:cNvSpPr/>
          <p:nvPr/>
        </p:nvSpPr>
        <p:spPr>
          <a:xfrm>
            <a:off x="10246222" y="6951379"/>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7" name="GUNDAL 1:4">
            <a:extLst>
              <a:ext uri="{FF2B5EF4-FFF2-40B4-BE49-F238E27FC236}">
                <a16:creationId xmlns:a16="http://schemas.microsoft.com/office/drawing/2014/main" id="{24333510-8787-BAAF-D10D-0234313CB73A}"/>
              </a:ext>
            </a:extLst>
          </p:cNvPr>
          <p:cNvSpPr/>
          <p:nvPr/>
        </p:nvSpPr>
        <p:spPr>
          <a:xfrm>
            <a:off x="6938605" y="406781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8" name="GUNDAL 1:4">
            <a:extLst>
              <a:ext uri="{FF2B5EF4-FFF2-40B4-BE49-F238E27FC236}">
                <a16:creationId xmlns:a16="http://schemas.microsoft.com/office/drawing/2014/main" id="{270460B5-5438-E271-DCCE-65B86D5E9ABF}"/>
              </a:ext>
            </a:extLst>
          </p:cNvPr>
          <p:cNvSpPr/>
          <p:nvPr/>
        </p:nvSpPr>
        <p:spPr>
          <a:xfrm>
            <a:off x="4981600" y="167284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9" name="GUNDAL 1:4">
            <a:extLst>
              <a:ext uri="{FF2B5EF4-FFF2-40B4-BE49-F238E27FC236}">
                <a16:creationId xmlns:a16="http://schemas.microsoft.com/office/drawing/2014/main" id="{48F0F1A7-AA7F-28F3-DD16-10F5F4081E5D}"/>
              </a:ext>
            </a:extLst>
          </p:cNvPr>
          <p:cNvSpPr/>
          <p:nvPr/>
        </p:nvSpPr>
        <p:spPr>
          <a:xfrm>
            <a:off x="8066610" y="534907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0" name="GUNDAL 1:4">
            <a:extLst>
              <a:ext uri="{FF2B5EF4-FFF2-40B4-BE49-F238E27FC236}">
                <a16:creationId xmlns:a16="http://schemas.microsoft.com/office/drawing/2014/main" id="{341244B6-DB5E-4A3B-B9AF-A727CBD3993C}"/>
              </a:ext>
            </a:extLst>
          </p:cNvPr>
          <p:cNvSpPr/>
          <p:nvPr/>
        </p:nvSpPr>
        <p:spPr>
          <a:xfrm>
            <a:off x="5016212" y="194180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1" name="GUNDAL 1:4">
            <a:extLst>
              <a:ext uri="{FF2B5EF4-FFF2-40B4-BE49-F238E27FC236}">
                <a16:creationId xmlns:a16="http://schemas.microsoft.com/office/drawing/2014/main" id="{DEB7AE6D-456C-815A-B5F2-2A9DDA711C92}"/>
              </a:ext>
            </a:extLst>
          </p:cNvPr>
          <p:cNvSpPr/>
          <p:nvPr/>
        </p:nvSpPr>
        <p:spPr>
          <a:xfrm>
            <a:off x="8189415" y="490762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2" name="GUNDAL 1:4">
            <a:extLst>
              <a:ext uri="{FF2B5EF4-FFF2-40B4-BE49-F238E27FC236}">
                <a16:creationId xmlns:a16="http://schemas.microsoft.com/office/drawing/2014/main" id="{2B20D5C7-C220-51F6-454A-6970B3271C2D}"/>
              </a:ext>
            </a:extLst>
          </p:cNvPr>
          <p:cNvSpPr/>
          <p:nvPr/>
        </p:nvSpPr>
        <p:spPr>
          <a:xfrm>
            <a:off x="8404860" y="711644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3" name="GUNDAL 1:4">
            <a:extLst>
              <a:ext uri="{FF2B5EF4-FFF2-40B4-BE49-F238E27FC236}">
                <a16:creationId xmlns:a16="http://schemas.microsoft.com/office/drawing/2014/main" id="{8699CB7B-4B51-6DE2-A4FE-D0BE822DAC6B}"/>
              </a:ext>
            </a:extLst>
          </p:cNvPr>
          <p:cNvSpPr/>
          <p:nvPr/>
        </p:nvSpPr>
        <p:spPr>
          <a:xfrm>
            <a:off x="9417112" y="678192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4" name="GUNDAL 1:4">
            <a:extLst>
              <a:ext uri="{FF2B5EF4-FFF2-40B4-BE49-F238E27FC236}">
                <a16:creationId xmlns:a16="http://schemas.microsoft.com/office/drawing/2014/main" id="{6B15521F-3982-90D2-DD2F-1EDE3854E244}"/>
              </a:ext>
            </a:extLst>
          </p:cNvPr>
          <p:cNvSpPr/>
          <p:nvPr/>
        </p:nvSpPr>
        <p:spPr>
          <a:xfrm>
            <a:off x="8207702" y="625422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5" name="GUNDAL 1:4">
            <a:extLst>
              <a:ext uri="{FF2B5EF4-FFF2-40B4-BE49-F238E27FC236}">
                <a16:creationId xmlns:a16="http://schemas.microsoft.com/office/drawing/2014/main" id="{62DC1BC0-3BEC-0932-BF5A-12EC17B4E773}"/>
              </a:ext>
            </a:extLst>
          </p:cNvPr>
          <p:cNvSpPr/>
          <p:nvPr/>
        </p:nvSpPr>
        <p:spPr>
          <a:xfrm>
            <a:off x="7973415" y="502221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6" name="GUNDAL 1:4">
            <a:extLst>
              <a:ext uri="{FF2B5EF4-FFF2-40B4-BE49-F238E27FC236}">
                <a16:creationId xmlns:a16="http://schemas.microsoft.com/office/drawing/2014/main" id="{BB4E96EA-E82A-9A3E-18E0-B67E72961D6D}"/>
              </a:ext>
            </a:extLst>
          </p:cNvPr>
          <p:cNvSpPr/>
          <p:nvPr/>
        </p:nvSpPr>
        <p:spPr>
          <a:xfrm>
            <a:off x="5944243" y="513307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7" name="GUNDAL 1:4">
            <a:extLst>
              <a:ext uri="{FF2B5EF4-FFF2-40B4-BE49-F238E27FC236}">
                <a16:creationId xmlns:a16="http://schemas.microsoft.com/office/drawing/2014/main" id="{2A5D3F98-0ACA-7917-110E-98CBA2F1627A}"/>
              </a:ext>
            </a:extLst>
          </p:cNvPr>
          <p:cNvSpPr/>
          <p:nvPr/>
        </p:nvSpPr>
        <p:spPr>
          <a:xfrm>
            <a:off x="4631623" y="385749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8" name="GUNDAL 1:4">
            <a:extLst>
              <a:ext uri="{FF2B5EF4-FFF2-40B4-BE49-F238E27FC236}">
                <a16:creationId xmlns:a16="http://schemas.microsoft.com/office/drawing/2014/main" id="{A874C1B7-83B3-4EC4-003F-71E00FADB2F0}"/>
              </a:ext>
            </a:extLst>
          </p:cNvPr>
          <p:cNvSpPr/>
          <p:nvPr/>
        </p:nvSpPr>
        <p:spPr>
          <a:xfrm>
            <a:off x="7678839" y="606255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9" name="GUNDAL 1:4">
            <a:extLst>
              <a:ext uri="{FF2B5EF4-FFF2-40B4-BE49-F238E27FC236}">
                <a16:creationId xmlns:a16="http://schemas.microsoft.com/office/drawing/2014/main" id="{71AAED39-F6B5-C644-5381-2FD545EAD2B3}"/>
              </a:ext>
            </a:extLst>
          </p:cNvPr>
          <p:cNvSpPr/>
          <p:nvPr/>
        </p:nvSpPr>
        <p:spPr>
          <a:xfrm>
            <a:off x="6749068" y="204980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0" name="GUNDAL 1:4">
            <a:extLst>
              <a:ext uri="{FF2B5EF4-FFF2-40B4-BE49-F238E27FC236}">
                <a16:creationId xmlns:a16="http://schemas.microsoft.com/office/drawing/2014/main" id="{F678AEC6-299F-8DA0-5879-94D084C4A3C1}"/>
              </a:ext>
            </a:extLst>
          </p:cNvPr>
          <p:cNvSpPr/>
          <p:nvPr/>
        </p:nvSpPr>
        <p:spPr>
          <a:xfrm>
            <a:off x="6399380" y="2755093"/>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1" name="GUNDAL 1:4">
            <a:extLst>
              <a:ext uri="{FF2B5EF4-FFF2-40B4-BE49-F238E27FC236}">
                <a16:creationId xmlns:a16="http://schemas.microsoft.com/office/drawing/2014/main" id="{649CCFAE-957E-D9CD-9270-C0EC77DEDB0E}"/>
              </a:ext>
            </a:extLst>
          </p:cNvPr>
          <p:cNvSpPr/>
          <p:nvPr/>
        </p:nvSpPr>
        <p:spPr>
          <a:xfrm>
            <a:off x="6343970" y="44919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2" name="GUNDAL 1:4">
            <a:extLst>
              <a:ext uri="{FF2B5EF4-FFF2-40B4-BE49-F238E27FC236}">
                <a16:creationId xmlns:a16="http://schemas.microsoft.com/office/drawing/2014/main" id="{627AB3B4-2912-CB11-FF5C-CA09A3AC7210}"/>
              </a:ext>
            </a:extLst>
          </p:cNvPr>
          <p:cNvSpPr/>
          <p:nvPr/>
        </p:nvSpPr>
        <p:spPr>
          <a:xfrm>
            <a:off x="7192531" y="152507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3" name="GUNDAL 1:4">
            <a:extLst>
              <a:ext uri="{FF2B5EF4-FFF2-40B4-BE49-F238E27FC236}">
                <a16:creationId xmlns:a16="http://schemas.microsoft.com/office/drawing/2014/main" id="{D4883C66-6722-4140-E5ED-B9509CF9D2FC}"/>
              </a:ext>
            </a:extLst>
          </p:cNvPr>
          <p:cNvSpPr/>
          <p:nvPr/>
        </p:nvSpPr>
        <p:spPr>
          <a:xfrm>
            <a:off x="5658010" y="539134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4" name="GUNDAL 1:4">
            <a:extLst>
              <a:ext uri="{FF2B5EF4-FFF2-40B4-BE49-F238E27FC236}">
                <a16:creationId xmlns:a16="http://schemas.microsoft.com/office/drawing/2014/main" id="{D93413E8-FB0F-5D84-6BD8-A08B9D5634CE}"/>
              </a:ext>
            </a:extLst>
          </p:cNvPr>
          <p:cNvSpPr/>
          <p:nvPr/>
        </p:nvSpPr>
        <p:spPr>
          <a:xfrm>
            <a:off x="5768226" y="420414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5" name="GUNDAL 1:4">
            <a:extLst>
              <a:ext uri="{FF2B5EF4-FFF2-40B4-BE49-F238E27FC236}">
                <a16:creationId xmlns:a16="http://schemas.microsoft.com/office/drawing/2014/main" id="{5576342F-4076-ED6D-C977-8BE7EF1F50D7}"/>
              </a:ext>
            </a:extLst>
          </p:cNvPr>
          <p:cNvSpPr/>
          <p:nvPr/>
        </p:nvSpPr>
        <p:spPr>
          <a:xfrm>
            <a:off x="5463896" y="49239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6" name="GUNDAL 1:4">
            <a:extLst>
              <a:ext uri="{FF2B5EF4-FFF2-40B4-BE49-F238E27FC236}">
                <a16:creationId xmlns:a16="http://schemas.microsoft.com/office/drawing/2014/main" id="{0B304AAB-DE0E-693B-1148-70F924408D73}"/>
              </a:ext>
            </a:extLst>
          </p:cNvPr>
          <p:cNvSpPr/>
          <p:nvPr/>
        </p:nvSpPr>
        <p:spPr>
          <a:xfrm>
            <a:off x="8918984" y="207916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7" name="GUNDAL 1:4">
            <a:extLst>
              <a:ext uri="{FF2B5EF4-FFF2-40B4-BE49-F238E27FC236}">
                <a16:creationId xmlns:a16="http://schemas.microsoft.com/office/drawing/2014/main" id="{E6ADDB3F-A917-B2E8-6ECB-2105AA7E504A}"/>
              </a:ext>
            </a:extLst>
          </p:cNvPr>
          <p:cNvSpPr/>
          <p:nvPr/>
        </p:nvSpPr>
        <p:spPr>
          <a:xfrm>
            <a:off x="8100291" y="90120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8" name="GUNDAL 1:4">
            <a:extLst>
              <a:ext uri="{FF2B5EF4-FFF2-40B4-BE49-F238E27FC236}">
                <a16:creationId xmlns:a16="http://schemas.microsoft.com/office/drawing/2014/main" id="{C32F5B3E-2F44-D499-B7CF-453FC4477D12}"/>
              </a:ext>
            </a:extLst>
          </p:cNvPr>
          <p:cNvSpPr/>
          <p:nvPr/>
        </p:nvSpPr>
        <p:spPr>
          <a:xfrm>
            <a:off x="8200032" y="6516208"/>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9" name="GUNDAL 1:4">
            <a:extLst>
              <a:ext uri="{FF2B5EF4-FFF2-40B4-BE49-F238E27FC236}">
                <a16:creationId xmlns:a16="http://schemas.microsoft.com/office/drawing/2014/main" id="{7519A2E8-C687-489D-9369-9E936E5E5836}"/>
              </a:ext>
            </a:extLst>
          </p:cNvPr>
          <p:cNvSpPr/>
          <p:nvPr/>
        </p:nvSpPr>
        <p:spPr>
          <a:xfrm>
            <a:off x="7718395" y="3384861"/>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0" name="GUNDAL 1:4">
            <a:extLst>
              <a:ext uri="{FF2B5EF4-FFF2-40B4-BE49-F238E27FC236}">
                <a16:creationId xmlns:a16="http://schemas.microsoft.com/office/drawing/2014/main" id="{098B0C86-72F8-3B19-96D3-DD1BDA1B336A}"/>
              </a:ext>
            </a:extLst>
          </p:cNvPr>
          <p:cNvSpPr/>
          <p:nvPr/>
        </p:nvSpPr>
        <p:spPr>
          <a:xfrm>
            <a:off x="5586726" y="322439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1" name="GUNDAL 1:4">
            <a:extLst>
              <a:ext uri="{FF2B5EF4-FFF2-40B4-BE49-F238E27FC236}">
                <a16:creationId xmlns:a16="http://schemas.microsoft.com/office/drawing/2014/main" id="{5119DC59-9F39-9DD4-F9AA-8911B4DEB70F}"/>
              </a:ext>
            </a:extLst>
          </p:cNvPr>
          <p:cNvSpPr/>
          <p:nvPr/>
        </p:nvSpPr>
        <p:spPr>
          <a:xfrm>
            <a:off x="5608842" y="307900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2" name="GUNDAL 1:4">
            <a:extLst>
              <a:ext uri="{FF2B5EF4-FFF2-40B4-BE49-F238E27FC236}">
                <a16:creationId xmlns:a16="http://schemas.microsoft.com/office/drawing/2014/main" id="{9022B19A-F9E5-D76D-A11B-9805751892BC}"/>
              </a:ext>
            </a:extLst>
          </p:cNvPr>
          <p:cNvSpPr/>
          <p:nvPr/>
        </p:nvSpPr>
        <p:spPr>
          <a:xfrm>
            <a:off x="5119462" y="522431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3" name="GUNDAL 1:4">
            <a:extLst>
              <a:ext uri="{FF2B5EF4-FFF2-40B4-BE49-F238E27FC236}">
                <a16:creationId xmlns:a16="http://schemas.microsoft.com/office/drawing/2014/main" id="{8CA1837B-5F04-E635-A59E-17334206BF65}"/>
              </a:ext>
            </a:extLst>
          </p:cNvPr>
          <p:cNvSpPr/>
          <p:nvPr/>
        </p:nvSpPr>
        <p:spPr>
          <a:xfrm>
            <a:off x="7168462" y="104484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4" name="GUNDAL 1:4">
            <a:extLst>
              <a:ext uri="{FF2B5EF4-FFF2-40B4-BE49-F238E27FC236}">
                <a16:creationId xmlns:a16="http://schemas.microsoft.com/office/drawing/2014/main" id="{138925AA-464D-216E-B4B4-940CCF35666C}"/>
              </a:ext>
            </a:extLst>
          </p:cNvPr>
          <p:cNvSpPr/>
          <p:nvPr/>
        </p:nvSpPr>
        <p:spPr>
          <a:xfrm>
            <a:off x="8813539" y="452707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5" name="GUNDAL 1:4">
            <a:extLst>
              <a:ext uri="{FF2B5EF4-FFF2-40B4-BE49-F238E27FC236}">
                <a16:creationId xmlns:a16="http://schemas.microsoft.com/office/drawing/2014/main" id="{6D8F3FBE-570E-3344-936E-42831E5C8406}"/>
              </a:ext>
            </a:extLst>
          </p:cNvPr>
          <p:cNvSpPr/>
          <p:nvPr/>
        </p:nvSpPr>
        <p:spPr>
          <a:xfrm>
            <a:off x="8327602" y="637698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6" name="GUNDAL 1:4">
            <a:extLst>
              <a:ext uri="{FF2B5EF4-FFF2-40B4-BE49-F238E27FC236}">
                <a16:creationId xmlns:a16="http://schemas.microsoft.com/office/drawing/2014/main" id="{4E3DC9C9-7AA5-B19B-C227-341F9D1A079C}"/>
              </a:ext>
            </a:extLst>
          </p:cNvPr>
          <p:cNvSpPr/>
          <p:nvPr/>
        </p:nvSpPr>
        <p:spPr>
          <a:xfrm>
            <a:off x="8560291" y="68520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7" name="GUNDAL 1:4">
            <a:extLst>
              <a:ext uri="{FF2B5EF4-FFF2-40B4-BE49-F238E27FC236}">
                <a16:creationId xmlns:a16="http://schemas.microsoft.com/office/drawing/2014/main" id="{63E082EE-5F24-5800-A77A-371CD1100397}"/>
              </a:ext>
            </a:extLst>
          </p:cNvPr>
          <p:cNvSpPr/>
          <p:nvPr/>
        </p:nvSpPr>
        <p:spPr>
          <a:xfrm>
            <a:off x="5660164" y="316154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8" name="GUNDAL 1:4">
            <a:extLst>
              <a:ext uri="{FF2B5EF4-FFF2-40B4-BE49-F238E27FC236}">
                <a16:creationId xmlns:a16="http://schemas.microsoft.com/office/drawing/2014/main" id="{5A28014A-6026-58C0-CEBC-2238DF9F171E}"/>
              </a:ext>
            </a:extLst>
          </p:cNvPr>
          <p:cNvSpPr/>
          <p:nvPr/>
        </p:nvSpPr>
        <p:spPr>
          <a:xfrm>
            <a:off x="7907611" y="243081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9" name="GUNDAL 1:4">
            <a:extLst>
              <a:ext uri="{FF2B5EF4-FFF2-40B4-BE49-F238E27FC236}">
                <a16:creationId xmlns:a16="http://schemas.microsoft.com/office/drawing/2014/main" id="{BE005FF7-F046-5EFF-7E4E-AA4C1BB1E175}"/>
              </a:ext>
            </a:extLst>
          </p:cNvPr>
          <p:cNvSpPr/>
          <p:nvPr/>
        </p:nvSpPr>
        <p:spPr>
          <a:xfrm>
            <a:off x="8276028" y="523821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0" name="GUNDAL 1:4">
            <a:extLst>
              <a:ext uri="{FF2B5EF4-FFF2-40B4-BE49-F238E27FC236}">
                <a16:creationId xmlns:a16="http://schemas.microsoft.com/office/drawing/2014/main" id="{84E8D314-BCB9-2FFA-67D3-54ADFEE83331}"/>
              </a:ext>
            </a:extLst>
          </p:cNvPr>
          <p:cNvSpPr/>
          <p:nvPr/>
        </p:nvSpPr>
        <p:spPr>
          <a:xfrm>
            <a:off x="7870125" y="1499227"/>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1" name="GUNDAL 1:4">
            <a:extLst>
              <a:ext uri="{FF2B5EF4-FFF2-40B4-BE49-F238E27FC236}">
                <a16:creationId xmlns:a16="http://schemas.microsoft.com/office/drawing/2014/main" id="{7F5C0B6A-B9EF-EE5E-E587-9A0BFBEB5081}"/>
              </a:ext>
            </a:extLst>
          </p:cNvPr>
          <p:cNvSpPr/>
          <p:nvPr/>
        </p:nvSpPr>
        <p:spPr>
          <a:xfrm>
            <a:off x="8315702" y="7014685"/>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2" name="GUNDAL 1:4">
            <a:extLst>
              <a:ext uri="{FF2B5EF4-FFF2-40B4-BE49-F238E27FC236}">
                <a16:creationId xmlns:a16="http://schemas.microsoft.com/office/drawing/2014/main" id="{AF07B5F0-6FA3-7220-4346-3A486F003D67}"/>
              </a:ext>
            </a:extLst>
          </p:cNvPr>
          <p:cNvSpPr/>
          <p:nvPr/>
        </p:nvSpPr>
        <p:spPr>
          <a:xfrm>
            <a:off x="9138057" y="653466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3" name="GUNDAL 1:4">
            <a:extLst>
              <a:ext uri="{FF2B5EF4-FFF2-40B4-BE49-F238E27FC236}">
                <a16:creationId xmlns:a16="http://schemas.microsoft.com/office/drawing/2014/main" id="{5157EE1B-2A7F-7C1D-F040-D7FE9250B300}"/>
              </a:ext>
            </a:extLst>
          </p:cNvPr>
          <p:cNvSpPr/>
          <p:nvPr/>
        </p:nvSpPr>
        <p:spPr>
          <a:xfrm>
            <a:off x="8585222" y="7116446"/>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4" name="GUNDAL 1:4">
            <a:extLst>
              <a:ext uri="{FF2B5EF4-FFF2-40B4-BE49-F238E27FC236}">
                <a16:creationId xmlns:a16="http://schemas.microsoft.com/office/drawing/2014/main" id="{413E56ED-5313-52BE-A1C7-820FEE4830A1}"/>
              </a:ext>
            </a:extLst>
          </p:cNvPr>
          <p:cNvSpPr/>
          <p:nvPr/>
        </p:nvSpPr>
        <p:spPr>
          <a:xfrm>
            <a:off x="8811813" y="114252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5" name="GUNDAL 1:4">
            <a:extLst>
              <a:ext uri="{FF2B5EF4-FFF2-40B4-BE49-F238E27FC236}">
                <a16:creationId xmlns:a16="http://schemas.microsoft.com/office/drawing/2014/main" id="{A3D40E02-7E65-7916-7555-5CA7F3A14387}"/>
              </a:ext>
            </a:extLst>
          </p:cNvPr>
          <p:cNvSpPr/>
          <p:nvPr/>
        </p:nvSpPr>
        <p:spPr>
          <a:xfrm>
            <a:off x="6281829" y="4599934"/>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6" name="GUNDAL 1:4">
            <a:extLst>
              <a:ext uri="{FF2B5EF4-FFF2-40B4-BE49-F238E27FC236}">
                <a16:creationId xmlns:a16="http://schemas.microsoft.com/office/drawing/2014/main" id="{A9E06B63-CE47-C5E7-BCCE-D49A163EDF81}"/>
              </a:ext>
            </a:extLst>
          </p:cNvPr>
          <p:cNvSpPr/>
          <p:nvPr/>
        </p:nvSpPr>
        <p:spPr>
          <a:xfrm>
            <a:off x="7853263" y="1186850"/>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7" name="GUNDAL 1:4">
            <a:extLst>
              <a:ext uri="{FF2B5EF4-FFF2-40B4-BE49-F238E27FC236}">
                <a16:creationId xmlns:a16="http://schemas.microsoft.com/office/drawing/2014/main" id="{2ED06042-AF38-D9BD-66A5-0E8FAF9BDB38}"/>
              </a:ext>
            </a:extLst>
          </p:cNvPr>
          <p:cNvSpPr/>
          <p:nvPr/>
        </p:nvSpPr>
        <p:spPr>
          <a:xfrm>
            <a:off x="6870042" y="3909032"/>
            <a:ext cx="108000" cy="108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8" name="textruta 1177">
            <a:extLst>
              <a:ext uri="{FF2B5EF4-FFF2-40B4-BE49-F238E27FC236}">
                <a16:creationId xmlns:a16="http://schemas.microsoft.com/office/drawing/2014/main" id="{7854F45D-807B-B73F-973E-96EC9F9A45DB}"/>
              </a:ext>
            </a:extLst>
          </p:cNvPr>
          <p:cNvSpPr txBox="1"/>
          <p:nvPr/>
        </p:nvSpPr>
        <p:spPr>
          <a:xfrm>
            <a:off x="168903" y="4720415"/>
            <a:ext cx="3844322" cy="2585323"/>
          </a:xfrm>
          <a:prstGeom prst="rect">
            <a:avLst/>
          </a:prstGeom>
          <a:solidFill>
            <a:schemeClr val="bg1"/>
          </a:solidFill>
          <a:ln w="38100">
            <a:solidFill>
              <a:schemeClr val="accent3"/>
            </a:solidFill>
          </a:ln>
        </p:spPr>
        <p:txBody>
          <a:bodyPr wrap="square" rtlCol="0">
            <a:spAutoFit/>
          </a:bodyPr>
          <a:lstStyle/>
          <a:p>
            <a:r>
              <a:rPr lang="sv-SE" sz="1800" b="1"/>
              <a:t>     Avslag </a:t>
            </a:r>
          </a:p>
          <a:p>
            <a:r>
              <a:rPr lang="sv-SE" sz="1800"/>
              <a:t>     177 totalt</a:t>
            </a:r>
          </a:p>
          <a:p>
            <a:r>
              <a:rPr lang="sv-SE" sz="1800"/>
              <a:t>-----------------------------</a:t>
            </a:r>
          </a:p>
          <a:p>
            <a:r>
              <a:rPr lang="sv-SE" sz="1800"/>
              <a:t>     Inom ort: 60 </a:t>
            </a:r>
          </a:p>
          <a:p>
            <a:r>
              <a:rPr lang="sv-SE" sz="1800"/>
              <a:t>     Kustbygd: 56 </a:t>
            </a:r>
          </a:p>
          <a:p>
            <a:r>
              <a:rPr lang="sv-SE" sz="1800"/>
              <a:t>     Landsbygd: 19 </a:t>
            </a:r>
          </a:p>
          <a:p>
            <a:r>
              <a:rPr lang="sv-SE" sz="1800"/>
              <a:t>     Grön infrastruktur: 9</a:t>
            </a:r>
          </a:p>
          <a:p>
            <a:r>
              <a:rPr lang="sv-SE" sz="1800"/>
              <a:t>     Framtida ort: 11 </a:t>
            </a:r>
          </a:p>
          <a:p>
            <a:r>
              <a:rPr lang="sv-SE" sz="1800"/>
              <a:t>     Landsbygdsutveckling: 22 </a:t>
            </a:r>
          </a:p>
        </p:txBody>
      </p:sp>
      <p:sp>
        <p:nvSpPr>
          <p:cNvPr id="1180" name="GUNDAL 1:4">
            <a:extLst>
              <a:ext uri="{FF2B5EF4-FFF2-40B4-BE49-F238E27FC236}">
                <a16:creationId xmlns:a16="http://schemas.microsoft.com/office/drawing/2014/main" id="{93148C04-DC88-2197-4CF7-1CEF7F9E0C32}"/>
              </a:ext>
            </a:extLst>
          </p:cNvPr>
          <p:cNvSpPr/>
          <p:nvPr/>
        </p:nvSpPr>
        <p:spPr>
          <a:xfrm>
            <a:off x="325062" y="4830735"/>
            <a:ext cx="180000" cy="180000"/>
          </a:xfrm>
          <a:prstGeom prst="flowChartConnector">
            <a:avLst/>
          </a:prstGeom>
          <a:solidFill>
            <a:srgbClr val="DC0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9" name="Rubrik 1">
            <a:extLst>
              <a:ext uri="{FF2B5EF4-FFF2-40B4-BE49-F238E27FC236}">
                <a16:creationId xmlns:a16="http://schemas.microsoft.com/office/drawing/2014/main" id="{AB050BB2-3035-1227-9F56-16FAC6ACFE70}"/>
              </a:ext>
            </a:extLst>
          </p:cNvPr>
          <p:cNvSpPr>
            <a:spLocks noGrp="1"/>
          </p:cNvSpPr>
          <p:nvPr>
            <p:ph type="title"/>
          </p:nvPr>
        </p:nvSpPr>
        <p:spPr>
          <a:xfrm>
            <a:off x="256202" y="-9587"/>
            <a:ext cx="3993208" cy="1292846"/>
          </a:xfrm>
        </p:spPr>
        <p:txBody>
          <a:bodyPr>
            <a:noAutofit/>
          </a:bodyPr>
          <a:lstStyle/>
          <a:p>
            <a:r>
              <a:rPr lang="sv-SE" sz="3600">
                <a:latin typeface="Work Sans"/>
              </a:rPr>
              <a:t>Förhandsbesked </a:t>
            </a:r>
            <a:r>
              <a:rPr lang="sv-SE" sz="2800">
                <a:latin typeface="Work Sans"/>
              </a:rPr>
              <a:t> </a:t>
            </a:r>
            <a:r>
              <a:rPr lang="sv-SE" sz="2400">
                <a:latin typeface="Work Sans"/>
              </a:rPr>
              <a:t>2022-2024</a:t>
            </a:r>
            <a:endParaRPr lang="sv-SE" sz="2800">
              <a:latin typeface="Work Sans"/>
            </a:endParaRPr>
          </a:p>
        </p:txBody>
      </p:sp>
      <p:graphicFrame>
        <p:nvGraphicFramePr>
          <p:cNvPr id="96" name="Diagram 95">
            <a:extLst>
              <a:ext uri="{FF2B5EF4-FFF2-40B4-BE49-F238E27FC236}">
                <a16:creationId xmlns:a16="http://schemas.microsoft.com/office/drawing/2014/main" id="{D82BEE9A-7341-3D72-B24F-B80C90601848}"/>
              </a:ext>
            </a:extLst>
          </p:cNvPr>
          <p:cNvGraphicFramePr/>
          <p:nvPr/>
        </p:nvGraphicFramePr>
        <p:xfrm>
          <a:off x="-13081906" y="219728"/>
          <a:ext cx="9753600" cy="6502400"/>
        </p:xfrm>
        <a:graphic>
          <a:graphicData uri="http://schemas.openxmlformats.org/drawingml/2006/chart">
            <c:chart xmlns:c="http://schemas.openxmlformats.org/drawingml/2006/chart" xmlns:r="http://schemas.openxmlformats.org/officeDocument/2006/relationships" r:id="rId5"/>
          </a:graphicData>
        </a:graphic>
      </p:graphicFrame>
      <p:pic>
        <p:nvPicPr>
          <p:cNvPr id="1182" name="Bildobjekt 1181">
            <a:extLst>
              <a:ext uri="{FF2B5EF4-FFF2-40B4-BE49-F238E27FC236}">
                <a16:creationId xmlns:a16="http://schemas.microsoft.com/office/drawing/2014/main" id="{05DAC3DB-E520-C37B-226B-322EC93801AC}"/>
              </a:ext>
            </a:extLst>
          </p:cNvPr>
          <p:cNvPicPr>
            <a:picLocks noChangeAspect="1"/>
          </p:cNvPicPr>
          <p:nvPr/>
        </p:nvPicPr>
        <p:blipFill>
          <a:blip r:embed="rId6"/>
          <a:srcRect l="5918" t="52324" r="87658" b="34135"/>
          <a:stretch/>
        </p:blipFill>
        <p:spPr>
          <a:xfrm>
            <a:off x="323385" y="5530423"/>
            <a:ext cx="301083" cy="335375"/>
          </a:xfrm>
          <a:prstGeom prst="rect">
            <a:avLst/>
          </a:prstGeom>
        </p:spPr>
      </p:pic>
      <p:pic>
        <p:nvPicPr>
          <p:cNvPr id="95" name="Bildobjekt 94">
            <a:extLst>
              <a:ext uri="{FF2B5EF4-FFF2-40B4-BE49-F238E27FC236}">
                <a16:creationId xmlns:a16="http://schemas.microsoft.com/office/drawing/2014/main" id="{4FA42FBC-8438-F7A1-E6C3-D5A2637532E6}"/>
              </a:ext>
            </a:extLst>
          </p:cNvPr>
          <p:cNvPicPr>
            <a:picLocks noChangeAspect="1"/>
          </p:cNvPicPr>
          <p:nvPr/>
        </p:nvPicPr>
        <p:blipFill>
          <a:blip r:embed="rId7"/>
          <a:srcRect l="2611" t="7622" r="90886" b="72849"/>
          <a:stretch/>
        </p:blipFill>
        <p:spPr>
          <a:xfrm>
            <a:off x="167249" y="3881686"/>
            <a:ext cx="356839" cy="334871"/>
          </a:xfrm>
          <a:prstGeom prst="rect">
            <a:avLst/>
          </a:prstGeom>
        </p:spPr>
      </p:pic>
      <p:pic>
        <p:nvPicPr>
          <p:cNvPr id="1037" name="Bildobjekt 1036">
            <a:extLst>
              <a:ext uri="{FF2B5EF4-FFF2-40B4-BE49-F238E27FC236}">
                <a16:creationId xmlns:a16="http://schemas.microsoft.com/office/drawing/2014/main" id="{E0B14C75-19C6-F448-B05A-7A8121CE394F}"/>
              </a:ext>
            </a:extLst>
          </p:cNvPr>
          <p:cNvPicPr>
            <a:picLocks noChangeAspect="1"/>
          </p:cNvPicPr>
          <p:nvPr/>
        </p:nvPicPr>
        <p:blipFill>
          <a:blip r:embed="rId7"/>
          <a:srcRect l="2611" t="7622" r="90886" b="72849"/>
          <a:stretch/>
        </p:blipFill>
        <p:spPr>
          <a:xfrm>
            <a:off x="241590" y="6944554"/>
            <a:ext cx="356839" cy="334871"/>
          </a:xfrm>
          <a:prstGeom prst="rect">
            <a:avLst/>
          </a:prstGeom>
        </p:spPr>
      </p:pic>
      <p:pic>
        <p:nvPicPr>
          <p:cNvPr id="1184" name="Bildobjekt 1183">
            <a:extLst>
              <a:ext uri="{FF2B5EF4-FFF2-40B4-BE49-F238E27FC236}">
                <a16:creationId xmlns:a16="http://schemas.microsoft.com/office/drawing/2014/main" id="{1DCFFA03-22F5-47F0-A44B-DBD35535B3D3}"/>
              </a:ext>
            </a:extLst>
          </p:cNvPr>
          <p:cNvPicPr>
            <a:picLocks noChangeAspect="1"/>
          </p:cNvPicPr>
          <p:nvPr/>
        </p:nvPicPr>
        <p:blipFill>
          <a:blip r:embed="rId7"/>
          <a:srcRect l="2391" t="72318" r="91106" b="8153"/>
          <a:stretch/>
        </p:blipFill>
        <p:spPr>
          <a:xfrm>
            <a:off x="176955" y="3575815"/>
            <a:ext cx="356839" cy="334871"/>
          </a:xfrm>
          <a:prstGeom prst="rect">
            <a:avLst/>
          </a:prstGeom>
        </p:spPr>
      </p:pic>
      <p:pic>
        <p:nvPicPr>
          <p:cNvPr id="1185" name="Bildobjekt 1184">
            <a:extLst>
              <a:ext uri="{FF2B5EF4-FFF2-40B4-BE49-F238E27FC236}">
                <a16:creationId xmlns:a16="http://schemas.microsoft.com/office/drawing/2014/main" id="{B1AA6FDF-436C-64A1-3250-5FE28FCEB5ED}"/>
              </a:ext>
            </a:extLst>
          </p:cNvPr>
          <p:cNvPicPr>
            <a:picLocks noChangeAspect="1"/>
          </p:cNvPicPr>
          <p:nvPr/>
        </p:nvPicPr>
        <p:blipFill>
          <a:blip r:embed="rId7"/>
          <a:srcRect l="2391" t="72318" r="91106" b="8153"/>
          <a:stretch/>
        </p:blipFill>
        <p:spPr>
          <a:xfrm>
            <a:off x="251298" y="6644924"/>
            <a:ext cx="356839" cy="334871"/>
          </a:xfrm>
          <a:prstGeom prst="rect">
            <a:avLst/>
          </a:prstGeom>
        </p:spPr>
      </p:pic>
      <p:pic>
        <p:nvPicPr>
          <p:cNvPr id="1186" name="Bildobjekt 1185">
            <a:extLst>
              <a:ext uri="{FF2B5EF4-FFF2-40B4-BE49-F238E27FC236}">
                <a16:creationId xmlns:a16="http://schemas.microsoft.com/office/drawing/2014/main" id="{53581856-B59F-E888-66FB-83622EAA6767}"/>
              </a:ext>
            </a:extLst>
          </p:cNvPr>
          <p:cNvPicPr>
            <a:picLocks noChangeAspect="1"/>
          </p:cNvPicPr>
          <p:nvPr/>
        </p:nvPicPr>
        <p:blipFill>
          <a:blip r:embed="rId7"/>
          <a:srcRect l="3190" t="29611" r="90307" b="50860"/>
          <a:stretch/>
        </p:blipFill>
        <p:spPr>
          <a:xfrm>
            <a:off x="269883" y="6107336"/>
            <a:ext cx="356839" cy="334871"/>
          </a:xfrm>
          <a:prstGeom prst="rect">
            <a:avLst/>
          </a:prstGeom>
        </p:spPr>
      </p:pic>
      <p:pic>
        <p:nvPicPr>
          <p:cNvPr id="1187" name="Bildobjekt 1186">
            <a:extLst>
              <a:ext uri="{FF2B5EF4-FFF2-40B4-BE49-F238E27FC236}">
                <a16:creationId xmlns:a16="http://schemas.microsoft.com/office/drawing/2014/main" id="{8D7C9277-0CCE-B9CD-07BA-4A36C2FCA467}"/>
              </a:ext>
            </a:extLst>
          </p:cNvPr>
          <p:cNvPicPr>
            <a:picLocks noChangeAspect="1"/>
          </p:cNvPicPr>
          <p:nvPr/>
        </p:nvPicPr>
        <p:blipFill>
          <a:blip r:embed="rId7"/>
          <a:srcRect l="2805" t="50749" r="90692" b="29722"/>
          <a:stretch/>
        </p:blipFill>
        <p:spPr>
          <a:xfrm>
            <a:off x="269883" y="5817571"/>
            <a:ext cx="356839" cy="334871"/>
          </a:xfrm>
          <a:prstGeom prst="rect">
            <a:avLst/>
          </a:prstGeom>
        </p:spPr>
      </p:pic>
      <p:pic>
        <p:nvPicPr>
          <p:cNvPr id="1188" name="Bildobjekt 1187">
            <a:extLst>
              <a:ext uri="{FF2B5EF4-FFF2-40B4-BE49-F238E27FC236}">
                <a16:creationId xmlns:a16="http://schemas.microsoft.com/office/drawing/2014/main" id="{372AD595-C437-9424-605E-7E7F9946437E}"/>
              </a:ext>
            </a:extLst>
          </p:cNvPr>
          <p:cNvPicPr>
            <a:picLocks noChangeAspect="1"/>
          </p:cNvPicPr>
          <p:nvPr/>
        </p:nvPicPr>
        <p:blipFill>
          <a:blip r:embed="rId6"/>
          <a:srcRect l="5918" t="52324" r="87658" b="34135"/>
          <a:stretch/>
        </p:blipFill>
        <p:spPr>
          <a:xfrm>
            <a:off x="263916" y="2515881"/>
            <a:ext cx="301083" cy="335375"/>
          </a:xfrm>
          <a:prstGeom prst="rect">
            <a:avLst/>
          </a:prstGeom>
        </p:spPr>
      </p:pic>
      <p:pic>
        <p:nvPicPr>
          <p:cNvPr id="1189" name="Bildobjekt 1188">
            <a:extLst>
              <a:ext uri="{FF2B5EF4-FFF2-40B4-BE49-F238E27FC236}">
                <a16:creationId xmlns:a16="http://schemas.microsoft.com/office/drawing/2014/main" id="{6881C8A7-7A1F-37AD-8DD6-09E79769C359}"/>
              </a:ext>
            </a:extLst>
          </p:cNvPr>
          <p:cNvPicPr>
            <a:picLocks noChangeAspect="1"/>
          </p:cNvPicPr>
          <p:nvPr/>
        </p:nvPicPr>
        <p:blipFill>
          <a:blip r:embed="rId7"/>
          <a:srcRect l="3190" t="29611" r="90307" b="50860"/>
          <a:stretch/>
        </p:blipFill>
        <p:spPr>
          <a:xfrm>
            <a:off x="210414" y="3092794"/>
            <a:ext cx="356839" cy="334871"/>
          </a:xfrm>
          <a:prstGeom prst="rect">
            <a:avLst/>
          </a:prstGeom>
        </p:spPr>
      </p:pic>
      <p:pic>
        <p:nvPicPr>
          <p:cNvPr id="1190" name="Bildobjekt 1189">
            <a:extLst>
              <a:ext uri="{FF2B5EF4-FFF2-40B4-BE49-F238E27FC236}">
                <a16:creationId xmlns:a16="http://schemas.microsoft.com/office/drawing/2014/main" id="{75593484-3051-A188-422C-66BCBC6B081B}"/>
              </a:ext>
            </a:extLst>
          </p:cNvPr>
          <p:cNvPicPr>
            <a:picLocks noChangeAspect="1"/>
          </p:cNvPicPr>
          <p:nvPr/>
        </p:nvPicPr>
        <p:blipFill>
          <a:blip r:embed="rId7"/>
          <a:srcRect l="2805" t="50749" r="90692" b="29722"/>
          <a:stretch/>
        </p:blipFill>
        <p:spPr>
          <a:xfrm>
            <a:off x="210414" y="2803029"/>
            <a:ext cx="356839" cy="334871"/>
          </a:xfrm>
          <a:prstGeom prst="rect">
            <a:avLst/>
          </a:prstGeom>
        </p:spPr>
      </p:pic>
      <p:pic>
        <p:nvPicPr>
          <p:cNvPr id="1192" name="Bildobjekt 1191">
            <a:extLst>
              <a:ext uri="{FF2B5EF4-FFF2-40B4-BE49-F238E27FC236}">
                <a16:creationId xmlns:a16="http://schemas.microsoft.com/office/drawing/2014/main" id="{584D2AFD-B3B4-7996-6E76-8DFE1791AC57}"/>
              </a:ext>
            </a:extLst>
          </p:cNvPr>
          <p:cNvPicPr>
            <a:picLocks noChangeAspect="1"/>
          </p:cNvPicPr>
          <p:nvPr/>
        </p:nvPicPr>
        <p:blipFill>
          <a:blip r:embed="rId8"/>
          <a:srcRect l="31619" t="8485" r="-1"/>
          <a:stretch/>
        </p:blipFill>
        <p:spPr>
          <a:xfrm>
            <a:off x="245327" y="3322967"/>
            <a:ext cx="273599" cy="331284"/>
          </a:xfrm>
          <a:prstGeom prst="rect">
            <a:avLst/>
          </a:prstGeom>
        </p:spPr>
      </p:pic>
      <p:pic>
        <p:nvPicPr>
          <p:cNvPr id="1193" name="Bildobjekt 1192">
            <a:extLst>
              <a:ext uri="{FF2B5EF4-FFF2-40B4-BE49-F238E27FC236}">
                <a16:creationId xmlns:a16="http://schemas.microsoft.com/office/drawing/2014/main" id="{7E33D979-268F-A682-8C3A-6DEB0BE5E1C3}"/>
              </a:ext>
            </a:extLst>
          </p:cNvPr>
          <p:cNvPicPr>
            <a:picLocks noChangeAspect="1"/>
          </p:cNvPicPr>
          <p:nvPr/>
        </p:nvPicPr>
        <p:blipFill>
          <a:blip r:embed="rId8"/>
          <a:srcRect l="31619" t="8485" r="-1"/>
          <a:stretch/>
        </p:blipFill>
        <p:spPr>
          <a:xfrm>
            <a:off x="319669" y="6383190"/>
            <a:ext cx="273599" cy="331284"/>
          </a:xfrm>
          <a:prstGeom prst="rect">
            <a:avLst/>
          </a:prstGeom>
        </p:spPr>
      </p:pic>
      <p:sp>
        <p:nvSpPr>
          <p:cNvPr id="1181" name="Rubrik 3">
            <a:extLst>
              <a:ext uri="{FF2B5EF4-FFF2-40B4-BE49-F238E27FC236}">
                <a16:creationId xmlns:a16="http://schemas.microsoft.com/office/drawing/2014/main" id="{2F0AE5B2-9F53-EFFA-1D23-342EF4FB9E90}"/>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
        <p:nvSpPr>
          <p:cNvPr id="1183" name="Rektangel 1182">
            <a:extLst>
              <a:ext uri="{FF2B5EF4-FFF2-40B4-BE49-F238E27FC236}">
                <a16:creationId xmlns:a16="http://schemas.microsoft.com/office/drawing/2014/main" id="{C613C60D-365A-9053-85BC-57A22B543E41}"/>
              </a:ext>
            </a:extLst>
          </p:cNvPr>
          <p:cNvSpPr/>
          <p:nvPr/>
        </p:nvSpPr>
        <p:spPr>
          <a:xfrm>
            <a:off x="-2317531" y="5887818"/>
            <a:ext cx="740979" cy="362962"/>
          </a:xfrm>
          <a:prstGeom prst="rect">
            <a:avLst/>
          </a:prstGeom>
          <a:solidFill>
            <a:srgbClr val="E4DA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08146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BEF3D96F-8ABB-9205-C3AB-34A7E73E365A}"/>
              </a:ext>
            </a:extLst>
          </p:cNvPr>
          <p:cNvPicPr>
            <a:picLocks noChangeAspect="1"/>
          </p:cNvPicPr>
          <p:nvPr/>
        </p:nvPicPr>
        <p:blipFill>
          <a:blip r:embed="rId3"/>
          <a:stretch>
            <a:fillRect/>
          </a:stretch>
        </p:blipFill>
        <p:spPr>
          <a:xfrm>
            <a:off x="15725273" y="-168442"/>
            <a:ext cx="10482736" cy="8229600"/>
          </a:xfrm>
          <a:prstGeom prst="rect">
            <a:avLst/>
          </a:prstGeom>
        </p:spPr>
      </p:pic>
      <p:sp>
        <p:nvSpPr>
          <p:cNvPr id="2" name="Rubrik 1">
            <a:extLst>
              <a:ext uri="{FF2B5EF4-FFF2-40B4-BE49-F238E27FC236}">
                <a16:creationId xmlns:a16="http://schemas.microsoft.com/office/drawing/2014/main" id="{EB4DDB72-E33F-4098-39A3-605C58E5549B}"/>
              </a:ext>
            </a:extLst>
          </p:cNvPr>
          <p:cNvSpPr>
            <a:spLocks noGrp="1"/>
          </p:cNvSpPr>
          <p:nvPr>
            <p:ph type="title"/>
          </p:nvPr>
        </p:nvSpPr>
        <p:spPr/>
        <p:txBody>
          <a:bodyPr/>
          <a:lstStyle/>
          <a:p>
            <a:r>
              <a:rPr lang="sv-SE"/>
              <a:t>Överblick förhandsbesked 2022-2024</a:t>
            </a:r>
          </a:p>
        </p:txBody>
      </p:sp>
      <p:graphicFrame>
        <p:nvGraphicFramePr>
          <p:cNvPr id="4" name="Diagram 3">
            <a:extLst>
              <a:ext uri="{FF2B5EF4-FFF2-40B4-BE49-F238E27FC236}">
                <a16:creationId xmlns:a16="http://schemas.microsoft.com/office/drawing/2014/main" id="{833A9271-4AA7-FE05-F150-497FF9ACE878}"/>
              </a:ext>
            </a:extLst>
          </p:cNvPr>
          <p:cNvGraphicFramePr/>
          <p:nvPr>
            <p:extLst>
              <p:ext uri="{D42A27DB-BD31-4B8C-83A1-F6EECF244321}">
                <p14:modId xmlns:p14="http://schemas.microsoft.com/office/powerpoint/2010/main" val="3206378492"/>
              </p:ext>
            </p:extLst>
          </p:nvPr>
        </p:nvGraphicFramePr>
        <p:xfrm>
          <a:off x="104277" y="2123548"/>
          <a:ext cx="6990347" cy="51592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Diagram 4">
            <a:extLst>
              <a:ext uri="{FF2B5EF4-FFF2-40B4-BE49-F238E27FC236}">
                <a16:creationId xmlns:a16="http://schemas.microsoft.com/office/drawing/2014/main" id="{C0EC6FE5-7D12-FAF1-3708-5875D375F963}"/>
              </a:ext>
            </a:extLst>
          </p:cNvPr>
          <p:cNvGraphicFramePr/>
          <p:nvPr>
            <p:extLst>
              <p:ext uri="{D42A27DB-BD31-4B8C-83A1-F6EECF244321}">
                <p14:modId xmlns:p14="http://schemas.microsoft.com/office/powerpoint/2010/main" val="4236400570"/>
              </p:ext>
            </p:extLst>
          </p:nvPr>
        </p:nvGraphicFramePr>
        <p:xfrm>
          <a:off x="7074568" y="2123548"/>
          <a:ext cx="6990347" cy="5159207"/>
        </p:xfrm>
        <a:graphic>
          <a:graphicData uri="http://schemas.openxmlformats.org/drawingml/2006/chart">
            <c:chart xmlns:c="http://schemas.openxmlformats.org/drawingml/2006/chart" xmlns:r="http://schemas.openxmlformats.org/officeDocument/2006/relationships" r:id="rId5"/>
          </a:graphicData>
        </a:graphic>
      </p:graphicFrame>
      <p:sp>
        <p:nvSpPr>
          <p:cNvPr id="3" name="Rubrik 3">
            <a:extLst>
              <a:ext uri="{FF2B5EF4-FFF2-40B4-BE49-F238E27FC236}">
                <a16:creationId xmlns:a16="http://schemas.microsoft.com/office/drawing/2014/main" id="{DDC81DF2-809A-873B-FD1E-AEF8A854AA12}"/>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Tree>
    <p:extLst>
      <p:ext uri="{BB962C8B-B14F-4D97-AF65-F5344CB8AC3E}">
        <p14:creationId xmlns:p14="http://schemas.microsoft.com/office/powerpoint/2010/main" val="2211866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00127D94-1C5F-E413-C7B1-50B05DF0E2E9}"/>
              </a:ext>
            </a:extLst>
          </p:cNvPr>
          <p:cNvPicPr>
            <a:picLocks noChangeAspect="1"/>
          </p:cNvPicPr>
          <p:nvPr/>
        </p:nvPicPr>
        <p:blipFill>
          <a:blip r:embed="rId3"/>
          <a:stretch>
            <a:fillRect/>
          </a:stretch>
        </p:blipFill>
        <p:spPr>
          <a:xfrm>
            <a:off x="2573175" y="18295"/>
            <a:ext cx="10482736" cy="8229600"/>
          </a:xfrm>
          <a:prstGeom prst="rect">
            <a:avLst/>
          </a:prstGeom>
        </p:spPr>
      </p:pic>
      <p:sp>
        <p:nvSpPr>
          <p:cNvPr id="11" name="GUNDAL 1:4">
            <a:extLst>
              <a:ext uri="{FF2B5EF4-FFF2-40B4-BE49-F238E27FC236}">
                <a16:creationId xmlns:a16="http://schemas.microsoft.com/office/drawing/2014/main" id="{EFB02755-6B05-92A4-3DE3-3623545B2013}"/>
              </a:ext>
            </a:extLst>
          </p:cNvPr>
          <p:cNvSpPr/>
          <p:nvPr/>
        </p:nvSpPr>
        <p:spPr>
          <a:xfrm>
            <a:off x="4732815" y="1467595"/>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 name="GUNDAL 1:4">
            <a:extLst>
              <a:ext uri="{FF2B5EF4-FFF2-40B4-BE49-F238E27FC236}">
                <a16:creationId xmlns:a16="http://schemas.microsoft.com/office/drawing/2014/main" id="{9242DD18-1BDC-5D4E-53E6-3B2CEEA5D47E}"/>
              </a:ext>
            </a:extLst>
          </p:cNvPr>
          <p:cNvSpPr/>
          <p:nvPr/>
        </p:nvSpPr>
        <p:spPr>
          <a:xfrm>
            <a:off x="9157419" y="96262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 name="GUNDAL 1:4">
            <a:extLst>
              <a:ext uri="{FF2B5EF4-FFF2-40B4-BE49-F238E27FC236}">
                <a16:creationId xmlns:a16="http://schemas.microsoft.com/office/drawing/2014/main" id="{F9F43BB2-9CC6-82DD-D8B8-25EF1FC361B0}"/>
              </a:ext>
            </a:extLst>
          </p:cNvPr>
          <p:cNvSpPr/>
          <p:nvPr/>
        </p:nvSpPr>
        <p:spPr>
          <a:xfrm>
            <a:off x="4637354" y="434676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 name="GUNDAL 1:4">
            <a:extLst>
              <a:ext uri="{FF2B5EF4-FFF2-40B4-BE49-F238E27FC236}">
                <a16:creationId xmlns:a16="http://schemas.microsoft.com/office/drawing/2014/main" id="{D39B38B5-48D3-2EBD-5413-36C9E74DD68B}"/>
              </a:ext>
            </a:extLst>
          </p:cNvPr>
          <p:cNvSpPr/>
          <p:nvPr/>
        </p:nvSpPr>
        <p:spPr>
          <a:xfrm>
            <a:off x="7964679" y="369440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 name="GUNDAL 1:4">
            <a:extLst>
              <a:ext uri="{FF2B5EF4-FFF2-40B4-BE49-F238E27FC236}">
                <a16:creationId xmlns:a16="http://schemas.microsoft.com/office/drawing/2014/main" id="{EB0DF8B0-9192-3A4D-ECE1-CE206FD9601F}"/>
              </a:ext>
            </a:extLst>
          </p:cNvPr>
          <p:cNvSpPr/>
          <p:nvPr/>
        </p:nvSpPr>
        <p:spPr>
          <a:xfrm>
            <a:off x="8715980" y="445476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 name="GUNDAL 1:4">
            <a:extLst>
              <a:ext uri="{FF2B5EF4-FFF2-40B4-BE49-F238E27FC236}">
                <a16:creationId xmlns:a16="http://schemas.microsoft.com/office/drawing/2014/main" id="{1BF3AAEA-3209-BCF9-6921-9C038CAFB3F2}"/>
              </a:ext>
            </a:extLst>
          </p:cNvPr>
          <p:cNvSpPr/>
          <p:nvPr/>
        </p:nvSpPr>
        <p:spPr>
          <a:xfrm>
            <a:off x="5013229" y="325724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7" name="GUNDAL 1:4">
            <a:extLst>
              <a:ext uri="{FF2B5EF4-FFF2-40B4-BE49-F238E27FC236}">
                <a16:creationId xmlns:a16="http://schemas.microsoft.com/office/drawing/2014/main" id="{EDFFC1C9-870F-DDD6-E827-FAE8D9058123}"/>
              </a:ext>
            </a:extLst>
          </p:cNvPr>
          <p:cNvSpPr/>
          <p:nvPr/>
        </p:nvSpPr>
        <p:spPr>
          <a:xfrm>
            <a:off x="10117539" y="228837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 name="GUNDAL 1:4">
            <a:extLst>
              <a:ext uri="{FF2B5EF4-FFF2-40B4-BE49-F238E27FC236}">
                <a16:creationId xmlns:a16="http://schemas.microsoft.com/office/drawing/2014/main" id="{6714DB83-D85C-7824-7E8B-3453B89FD0AD}"/>
              </a:ext>
            </a:extLst>
          </p:cNvPr>
          <p:cNvSpPr/>
          <p:nvPr/>
        </p:nvSpPr>
        <p:spPr>
          <a:xfrm>
            <a:off x="9049419" y="645501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 name="GUNDAL 1:4">
            <a:extLst>
              <a:ext uri="{FF2B5EF4-FFF2-40B4-BE49-F238E27FC236}">
                <a16:creationId xmlns:a16="http://schemas.microsoft.com/office/drawing/2014/main" id="{AF0AFE95-7DA6-9D04-29F5-2CE2FBA95BF8}"/>
              </a:ext>
            </a:extLst>
          </p:cNvPr>
          <p:cNvSpPr/>
          <p:nvPr/>
        </p:nvSpPr>
        <p:spPr>
          <a:xfrm>
            <a:off x="5073934" y="310696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 name="GUNDAL 1:4">
            <a:extLst>
              <a:ext uri="{FF2B5EF4-FFF2-40B4-BE49-F238E27FC236}">
                <a16:creationId xmlns:a16="http://schemas.microsoft.com/office/drawing/2014/main" id="{93D5A68E-B2AF-2904-17BF-B38C0627BC6D}"/>
              </a:ext>
            </a:extLst>
          </p:cNvPr>
          <p:cNvSpPr/>
          <p:nvPr/>
        </p:nvSpPr>
        <p:spPr>
          <a:xfrm>
            <a:off x="9811612" y="577981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 name="GUNDAL 1:4">
            <a:extLst>
              <a:ext uri="{FF2B5EF4-FFF2-40B4-BE49-F238E27FC236}">
                <a16:creationId xmlns:a16="http://schemas.microsoft.com/office/drawing/2014/main" id="{CD5F0447-BC3B-AC70-D2CF-0FAD129A8EB0}"/>
              </a:ext>
            </a:extLst>
          </p:cNvPr>
          <p:cNvSpPr/>
          <p:nvPr/>
        </p:nvSpPr>
        <p:spPr>
          <a:xfrm>
            <a:off x="8931980" y="182585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 name="GUNDAL 1:4">
            <a:extLst>
              <a:ext uri="{FF2B5EF4-FFF2-40B4-BE49-F238E27FC236}">
                <a16:creationId xmlns:a16="http://schemas.microsoft.com/office/drawing/2014/main" id="{ACCADE9B-ACF4-3D86-3A6B-556477D80E86}"/>
              </a:ext>
            </a:extLst>
          </p:cNvPr>
          <p:cNvSpPr/>
          <p:nvPr/>
        </p:nvSpPr>
        <p:spPr>
          <a:xfrm>
            <a:off x="10465484" y="477401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 name="GUNDAL 1:4">
            <a:extLst>
              <a:ext uri="{FF2B5EF4-FFF2-40B4-BE49-F238E27FC236}">
                <a16:creationId xmlns:a16="http://schemas.microsoft.com/office/drawing/2014/main" id="{79240541-099E-2AE6-40C2-6B2D433163F4}"/>
              </a:ext>
            </a:extLst>
          </p:cNvPr>
          <p:cNvSpPr/>
          <p:nvPr/>
        </p:nvSpPr>
        <p:spPr>
          <a:xfrm>
            <a:off x="4900418" y="321496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 name="GUNDAL 1:4">
            <a:extLst>
              <a:ext uri="{FF2B5EF4-FFF2-40B4-BE49-F238E27FC236}">
                <a16:creationId xmlns:a16="http://schemas.microsoft.com/office/drawing/2014/main" id="{658E78E0-8329-AF46-6F36-28DE9B9904FD}"/>
              </a:ext>
            </a:extLst>
          </p:cNvPr>
          <p:cNvSpPr/>
          <p:nvPr/>
        </p:nvSpPr>
        <p:spPr>
          <a:xfrm>
            <a:off x="7480240" y="393528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8" name="GUNDAL 1:4">
            <a:extLst>
              <a:ext uri="{FF2B5EF4-FFF2-40B4-BE49-F238E27FC236}">
                <a16:creationId xmlns:a16="http://schemas.microsoft.com/office/drawing/2014/main" id="{732F494B-3453-DDC4-6B39-CAA729D2FEC1}"/>
              </a:ext>
            </a:extLst>
          </p:cNvPr>
          <p:cNvSpPr/>
          <p:nvPr/>
        </p:nvSpPr>
        <p:spPr>
          <a:xfrm>
            <a:off x="9373419" y="51685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9" name="GUNDAL 1:4">
            <a:extLst>
              <a:ext uri="{FF2B5EF4-FFF2-40B4-BE49-F238E27FC236}">
                <a16:creationId xmlns:a16="http://schemas.microsoft.com/office/drawing/2014/main" id="{F6E25F8C-6835-4CF3-070C-044F69962310}"/>
              </a:ext>
            </a:extLst>
          </p:cNvPr>
          <p:cNvSpPr/>
          <p:nvPr/>
        </p:nvSpPr>
        <p:spPr>
          <a:xfrm>
            <a:off x="11522044" y="456276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0" name="GUNDAL 1:4">
            <a:extLst>
              <a:ext uri="{FF2B5EF4-FFF2-40B4-BE49-F238E27FC236}">
                <a16:creationId xmlns:a16="http://schemas.microsoft.com/office/drawing/2014/main" id="{A1AF1678-1DBF-A5CB-3B1A-22084F0C1074}"/>
              </a:ext>
            </a:extLst>
          </p:cNvPr>
          <p:cNvSpPr/>
          <p:nvPr/>
        </p:nvSpPr>
        <p:spPr>
          <a:xfrm>
            <a:off x="7588240" y="2888730"/>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1" name="GUNDAL 1:4">
            <a:extLst>
              <a:ext uri="{FF2B5EF4-FFF2-40B4-BE49-F238E27FC236}">
                <a16:creationId xmlns:a16="http://schemas.microsoft.com/office/drawing/2014/main" id="{9FFADC66-B6C6-B251-6177-5A3D3594D131}"/>
              </a:ext>
            </a:extLst>
          </p:cNvPr>
          <p:cNvSpPr/>
          <p:nvPr/>
        </p:nvSpPr>
        <p:spPr>
          <a:xfrm>
            <a:off x="7748679" y="117862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2" name="GUNDAL 1:4">
            <a:extLst>
              <a:ext uri="{FF2B5EF4-FFF2-40B4-BE49-F238E27FC236}">
                <a16:creationId xmlns:a16="http://schemas.microsoft.com/office/drawing/2014/main" id="{A6A6A536-6FD4-B7A5-3CE6-229847816BF6}"/>
              </a:ext>
            </a:extLst>
          </p:cNvPr>
          <p:cNvSpPr/>
          <p:nvPr/>
        </p:nvSpPr>
        <p:spPr>
          <a:xfrm>
            <a:off x="8072679" y="1470475"/>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3" name="GUNDAL 1:4">
            <a:extLst>
              <a:ext uri="{FF2B5EF4-FFF2-40B4-BE49-F238E27FC236}">
                <a16:creationId xmlns:a16="http://schemas.microsoft.com/office/drawing/2014/main" id="{26106470-EE8D-CD92-4A71-C561EFFA8D75}"/>
              </a:ext>
            </a:extLst>
          </p:cNvPr>
          <p:cNvSpPr/>
          <p:nvPr/>
        </p:nvSpPr>
        <p:spPr>
          <a:xfrm>
            <a:off x="4661266" y="389955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4" name="GUNDAL 1:4">
            <a:extLst>
              <a:ext uri="{FF2B5EF4-FFF2-40B4-BE49-F238E27FC236}">
                <a16:creationId xmlns:a16="http://schemas.microsoft.com/office/drawing/2014/main" id="{96A5239E-07F3-6A6D-8898-35DA5382AA37}"/>
              </a:ext>
            </a:extLst>
          </p:cNvPr>
          <p:cNvSpPr/>
          <p:nvPr/>
        </p:nvSpPr>
        <p:spPr>
          <a:xfrm>
            <a:off x="7823902" y="395938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5" name="GUNDAL 1:4">
            <a:extLst>
              <a:ext uri="{FF2B5EF4-FFF2-40B4-BE49-F238E27FC236}">
                <a16:creationId xmlns:a16="http://schemas.microsoft.com/office/drawing/2014/main" id="{78BA255F-A116-FAD2-689A-FED0D5AF4006}"/>
              </a:ext>
            </a:extLst>
          </p:cNvPr>
          <p:cNvSpPr/>
          <p:nvPr/>
        </p:nvSpPr>
        <p:spPr>
          <a:xfrm>
            <a:off x="8039902" y="106053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6" name="GUNDAL 1:4">
            <a:extLst>
              <a:ext uri="{FF2B5EF4-FFF2-40B4-BE49-F238E27FC236}">
                <a16:creationId xmlns:a16="http://schemas.microsoft.com/office/drawing/2014/main" id="{9271EA7F-DADF-3425-A366-F71F35E32F10}"/>
              </a:ext>
            </a:extLst>
          </p:cNvPr>
          <p:cNvSpPr/>
          <p:nvPr/>
        </p:nvSpPr>
        <p:spPr>
          <a:xfrm>
            <a:off x="8372542" y="542242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39" name="GUNDAL 1:4">
            <a:extLst>
              <a:ext uri="{FF2B5EF4-FFF2-40B4-BE49-F238E27FC236}">
                <a16:creationId xmlns:a16="http://schemas.microsoft.com/office/drawing/2014/main" id="{4187CFD3-16C2-3E93-5A78-61C77E5A824B}"/>
              </a:ext>
            </a:extLst>
          </p:cNvPr>
          <p:cNvSpPr/>
          <p:nvPr/>
        </p:nvSpPr>
        <p:spPr>
          <a:xfrm>
            <a:off x="8968650" y="449144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0" name="slätthall 1.12">
            <a:extLst>
              <a:ext uri="{FF2B5EF4-FFF2-40B4-BE49-F238E27FC236}">
                <a16:creationId xmlns:a16="http://schemas.microsoft.com/office/drawing/2014/main" id="{88EBB3BA-1BE5-966A-C7F7-D4C0DD89EAC4}"/>
              </a:ext>
            </a:extLst>
          </p:cNvPr>
          <p:cNvSpPr>
            <a:spLocks/>
          </p:cNvSpPr>
          <p:nvPr/>
        </p:nvSpPr>
        <p:spPr>
          <a:xfrm>
            <a:off x="10899286" y="589755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1" name="torpa 9:2">
            <a:extLst>
              <a:ext uri="{FF2B5EF4-FFF2-40B4-BE49-F238E27FC236}">
                <a16:creationId xmlns:a16="http://schemas.microsoft.com/office/drawing/2014/main" id="{7ED025B7-EED9-06C0-66AF-E140E102376D}"/>
              </a:ext>
            </a:extLst>
          </p:cNvPr>
          <p:cNvSpPr>
            <a:spLocks/>
          </p:cNvSpPr>
          <p:nvPr/>
        </p:nvSpPr>
        <p:spPr>
          <a:xfrm>
            <a:off x="8016828" y="471550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2" name="dugatorp 1:2 (två hus)">
            <a:extLst>
              <a:ext uri="{FF2B5EF4-FFF2-40B4-BE49-F238E27FC236}">
                <a16:creationId xmlns:a16="http://schemas.microsoft.com/office/drawing/2014/main" id="{6DB89B64-CE99-616D-8F31-52272D68879B}"/>
              </a:ext>
            </a:extLst>
          </p:cNvPr>
          <p:cNvSpPr>
            <a:spLocks/>
          </p:cNvSpPr>
          <p:nvPr/>
        </p:nvSpPr>
        <p:spPr>
          <a:xfrm>
            <a:off x="9704456" y="538654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4" name="torkelstorp 8:2">
            <a:extLst>
              <a:ext uri="{FF2B5EF4-FFF2-40B4-BE49-F238E27FC236}">
                <a16:creationId xmlns:a16="http://schemas.microsoft.com/office/drawing/2014/main" id="{42A28739-5C45-4D0D-E4DB-347D692B3E4B}"/>
              </a:ext>
            </a:extLst>
          </p:cNvPr>
          <p:cNvSpPr>
            <a:spLocks/>
          </p:cNvSpPr>
          <p:nvPr/>
        </p:nvSpPr>
        <p:spPr>
          <a:xfrm>
            <a:off x="7247208" y="415938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5" name="stallebacka 1:2">
            <a:extLst>
              <a:ext uri="{FF2B5EF4-FFF2-40B4-BE49-F238E27FC236}">
                <a16:creationId xmlns:a16="http://schemas.microsoft.com/office/drawing/2014/main" id="{871CD6A8-3A4D-A736-2C2E-C58DADCA3072}"/>
              </a:ext>
            </a:extLst>
          </p:cNvPr>
          <p:cNvSpPr>
            <a:spLocks/>
          </p:cNvSpPr>
          <p:nvPr/>
        </p:nvSpPr>
        <p:spPr>
          <a:xfrm>
            <a:off x="9024766" y="635475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6" name="söstared 1:18">
            <a:extLst>
              <a:ext uri="{FF2B5EF4-FFF2-40B4-BE49-F238E27FC236}">
                <a16:creationId xmlns:a16="http://schemas.microsoft.com/office/drawing/2014/main" id="{FE3AFF45-C00F-C48B-B3C9-1658B812094A}"/>
              </a:ext>
            </a:extLst>
          </p:cNvPr>
          <p:cNvSpPr>
            <a:spLocks/>
          </p:cNvSpPr>
          <p:nvPr/>
        </p:nvSpPr>
        <p:spPr>
          <a:xfrm>
            <a:off x="8778828" y="240678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7" name="lillared 1:4">
            <a:extLst>
              <a:ext uri="{FF2B5EF4-FFF2-40B4-BE49-F238E27FC236}">
                <a16:creationId xmlns:a16="http://schemas.microsoft.com/office/drawing/2014/main" id="{310125A3-1332-8EC8-1EF1-64C189BEECB3}"/>
              </a:ext>
            </a:extLst>
          </p:cNvPr>
          <p:cNvSpPr>
            <a:spLocks/>
          </p:cNvSpPr>
          <p:nvPr/>
        </p:nvSpPr>
        <p:spPr>
          <a:xfrm>
            <a:off x="9117885" y="661412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8" name="håfors 4:1">
            <a:extLst>
              <a:ext uri="{FF2B5EF4-FFF2-40B4-BE49-F238E27FC236}">
                <a16:creationId xmlns:a16="http://schemas.microsoft.com/office/drawing/2014/main" id="{091DE092-3050-F430-8AB5-DB3A5B34DC53}"/>
              </a:ext>
            </a:extLst>
          </p:cNvPr>
          <p:cNvSpPr>
            <a:spLocks/>
          </p:cNvSpPr>
          <p:nvPr/>
        </p:nvSpPr>
        <p:spPr>
          <a:xfrm>
            <a:off x="9983806" y="594393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9" name="ryared 1:40">
            <a:extLst>
              <a:ext uri="{FF2B5EF4-FFF2-40B4-BE49-F238E27FC236}">
                <a16:creationId xmlns:a16="http://schemas.microsoft.com/office/drawing/2014/main" id="{FA4EA062-43F9-CD00-127B-3CE18CB50DCC}"/>
              </a:ext>
            </a:extLst>
          </p:cNvPr>
          <p:cNvSpPr>
            <a:spLocks/>
          </p:cNvSpPr>
          <p:nvPr/>
        </p:nvSpPr>
        <p:spPr>
          <a:xfrm>
            <a:off x="8661698" y="92088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0" name="långenäs 1:16">
            <a:extLst>
              <a:ext uri="{FF2B5EF4-FFF2-40B4-BE49-F238E27FC236}">
                <a16:creationId xmlns:a16="http://schemas.microsoft.com/office/drawing/2014/main" id="{D405DD23-7095-3C8E-5BCC-B9F043D659CF}"/>
              </a:ext>
            </a:extLst>
          </p:cNvPr>
          <p:cNvSpPr>
            <a:spLocks/>
          </p:cNvSpPr>
          <p:nvPr/>
        </p:nvSpPr>
        <p:spPr>
          <a:xfrm>
            <a:off x="9357948" y="57798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1" name="gödatorp 2:2">
            <a:extLst>
              <a:ext uri="{FF2B5EF4-FFF2-40B4-BE49-F238E27FC236}">
                <a16:creationId xmlns:a16="http://schemas.microsoft.com/office/drawing/2014/main" id="{EA508D90-9D11-3CD8-E829-6BD977AD6DA1}"/>
              </a:ext>
            </a:extLst>
          </p:cNvPr>
          <p:cNvSpPr>
            <a:spLocks/>
          </p:cNvSpPr>
          <p:nvPr/>
        </p:nvSpPr>
        <p:spPr>
          <a:xfrm>
            <a:off x="9357948" y="575779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2" name="tom 2:18">
            <a:extLst>
              <a:ext uri="{FF2B5EF4-FFF2-40B4-BE49-F238E27FC236}">
                <a16:creationId xmlns:a16="http://schemas.microsoft.com/office/drawing/2014/main" id="{C5223A6C-4A17-552A-BB59-ACF4896EFBDD}"/>
              </a:ext>
            </a:extLst>
          </p:cNvPr>
          <p:cNvSpPr>
            <a:spLocks/>
          </p:cNvSpPr>
          <p:nvPr/>
        </p:nvSpPr>
        <p:spPr>
          <a:xfrm>
            <a:off x="8886526" y="440724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3" name="torpa 10:5">
            <a:extLst>
              <a:ext uri="{FF2B5EF4-FFF2-40B4-BE49-F238E27FC236}">
                <a16:creationId xmlns:a16="http://schemas.microsoft.com/office/drawing/2014/main" id="{CB083430-DA3E-A71B-7186-A7EE015333B0}"/>
              </a:ext>
            </a:extLst>
          </p:cNvPr>
          <p:cNvSpPr>
            <a:spLocks/>
          </p:cNvSpPr>
          <p:nvPr/>
        </p:nvSpPr>
        <p:spPr>
          <a:xfrm>
            <a:off x="8480568" y="4855260"/>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4" name="öjersbo 1:22">
            <a:extLst>
              <a:ext uri="{FF2B5EF4-FFF2-40B4-BE49-F238E27FC236}">
                <a16:creationId xmlns:a16="http://schemas.microsoft.com/office/drawing/2014/main" id="{CB0760D2-5B68-15CB-EF0F-60A6E8262D30}"/>
              </a:ext>
            </a:extLst>
          </p:cNvPr>
          <p:cNvSpPr>
            <a:spLocks/>
          </p:cNvSpPr>
          <p:nvPr/>
        </p:nvSpPr>
        <p:spPr>
          <a:xfrm>
            <a:off x="9496188" y="50810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5" name="äskatorp 1:11">
            <a:extLst>
              <a:ext uri="{FF2B5EF4-FFF2-40B4-BE49-F238E27FC236}">
                <a16:creationId xmlns:a16="http://schemas.microsoft.com/office/drawing/2014/main" id="{91C4FD5C-0018-428E-AA7D-1780694FA264}"/>
              </a:ext>
            </a:extLst>
          </p:cNvPr>
          <p:cNvSpPr>
            <a:spLocks/>
          </p:cNvSpPr>
          <p:nvPr/>
        </p:nvSpPr>
        <p:spPr>
          <a:xfrm>
            <a:off x="9648526" y="383511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6" name="sundstorp 1:7">
            <a:extLst>
              <a:ext uri="{FF2B5EF4-FFF2-40B4-BE49-F238E27FC236}">
                <a16:creationId xmlns:a16="http://schemas.microsoft.com/office/drawing/2014/main" id="{18E5BB52-4A49-1E81-CB16-18217E027E67}"/>
              </a:ext>
            </a:extLst>
          </p:cNvPr>
          <p:cNvSpPr>
            <a:spLocks/>
          </p:cNvSpPr>
          <p:nvPr/>
        </p:nvSpPr>
        <p:spPr>
          <a:xfrm>
            <a:off x="10220055" y="255722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7" name="FRILLESÅS-FAGARED 1:3">
            <a:extLst>
              <a:ext uri="{FF2B5EF4-FFF2-40B4-BE49-F238E27FC236}">
                <a16:creationId xmlns:a16="http://schemas.microsoft.com/office/drawing/2014/main" id="{17FE32C4-5ADB-D12E-4EEC-2020EC34AA9A}"/>
              </a:ext>
            </a:extLst>
          </p:cNvPr>
          <p:cNvSpPr>
            <a:spLocks/>
          </p:cNvSpPr>
          <p:nvPr/>
        </p:nvSpPr>
        <p:spPr>
          <a:xfrm>
            <a:off x="9357948" y="647437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8" name="FÖRLANDA-SKÅR 1:3">
            <a:extLst>
              <a:ext uri="{FF2B5EF4-FFF2-40B4-BE49-F238E27FC236}">
                <a16:creationId xmlns:a16="http://schemas.microsoft.com/office/drawing/2014/main" id="{348D8F6C-AAF0-DAD1-BB0E-487B20A9CF07}"/>
              </a:ext>
            </a:extLst>
          </p:cNvPr>
          <p:cNvSpPr>
            <a:spLocks/>
          </p:cNvSpPr>
          <p:nvPr/>
        </p:nvSpPr>
        <p:spPr>
          <a:xfrm>
            <a:off x="10358295" y="471550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59" name="hjälmared 19:1">
            <a:extLst>
              <a:ext uri="{FF2B5EF4-FFF2-40B4-BE49-F238E27FC236}">
                <a16:creationId xmlns:a16="http://schemas.microsoft.com/office/drawing/2014/main" id="{713BECCF-5B74-33CB-F75C-057937A1CB21}"/>
              </a:ext>
            </a:extLst>
          </p:cNvPr>
          <p:cNvSpPr>
            <a:spLocks/>
          </p:cNvSpPr>
          <p:nvPr/>
        </p:nvSpPr>
        <p:spPr>
          <a:xfrm>
            <a:off x="8480568" y="1220581"/>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0" name="gällinge 1:26">
            <a:extLst>
              <a:ext uri="{FF2B5EF4-FFF2-40B4-BE49-F238E27FC236}">
                <a16:creationId xmlns:a16="http://schemas.microsoft.com/office/drawing/2014/main" id="{5B17CFD4-0A17-9408-BF04-57AF928402F4}"/>
              </a:ext>
            </a:extLst>
          </p:cNvPr>
          <p:cNvSpPr>
            <a:spLocks/>
          </p:cNvSpPr>
          <p:nvPr/>
        </p:nvSpPr>
        <p:spPr>
          <a:xfrm>
            <a:off x="9163006" y="514167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1" name="slätten 1:56">
            <a:extLst>
              <a:ext uri="{FF2B5EF4-FFF2-40B4-BE49-F238E27FC236}">
                <a16:creationId xmlns:a16="http://schemas.microsoft.com/office/drawing/2014/main" id="{ECD7F26F-8CAB-5E0B-69E6-3981FFED266C}"/>
              </a:ext>
            </a:extLst>
          </p:cNvPr>
          <p:cNvSpPr>
            <a:spLocks/>
          </p:cNvSpPr>
          <p:nvPr/>
        </p:nvSpPr>
        <p:spPr>
          <a:xfrm>
            <a:off x="9119920" y="744436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2" name="FRILLESÅS-FAGARED 1:3">
            <a:extLst>
              <a:ext uri="{FF2B5EF4-FFF2-40B4-BE49-F238E27FC236}">
                <a16:creationId xmlns:a16="http://schemas.microsoft.com/office/drawing/2014/main" id="{E4E7D75C-73A7-E562-7406-81323E5FD6E2}"/>
              </a:ext>
            </a:extLst>
          </p:cNvPr>
          <p:cNvSpPr>
            <a:spLocks/>
          </p:cNvSpPr>
          <p:nvPr/>
        </p:nvSpPr>
        <p:spPr>
          <a:xfrm>
            <a:off x="9195709" y="647283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3" name="dugatorp 2:2">
            <a:extLst>
              <a:ext uri="{FF2B5EF4-FFF2-40B4-BE49-F238E27FC236}">
                <a16:creationId xmlns:a16="http://schemas.microsoft.com/office/drawing/2014/main" id="{5F98DD45-A558-6400-626C-3E91C9FB3DCE}"/>
              </a:ext>
            </a:extLst>
          </p:cNvPr>
          <p:cNvSpPr>
            <a:spLocks/>
          </p:cNvSpPr>
          <p:nvPr/>
        </p:nvSpPr>
        <p:spPr>
          <a:xfrm>
            <a:off x="9864476" y="538654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4" name="köpstaden 3:80">
            <a:extLst>
              <a:ext uri="{FF2B5EF4-FFF2-40B4-BE49-F238E27FC236}">
                <a16:creationId xmlns:a16="http://schemas.microsoft.com/office/drawing/2014/main" id="{579C44E8-4F93-2B41-0E2B-A0A9D7268B75}"/>
              </a:ext>
            </a:extLst>
          </p:cNvPr>
          <p:cNvSpPr/>
          <p:nvPr/>
        </p:nvSpPr>
        <p:spPr>
          <a:xfrm>
            <a:off x="4636032" y="457163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5" name="by 1:28">
            <a:extLst>
              <a:ext uri="{FF2B5EF4-FFF2-40B4-BE49-F238E27FC236}">
                <a16:creationId xmlns:a16="http://schemas.microsoft.com/office/drawing/2014/main" id="{8CAF3853-A514-5A51-6802-95CBE237258F}"/>
              </a:ext>
            </a:extLst>
          </p:cNvPr>
          <p:cNvSpPr/>
          <p:nvPr/>
        </p:nvSpPr>
        <p:spPr>
          <a:xfrm>
            <a:off x="8119194" y="6336190"/>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6" name="buera 1:1 (tre hus)">
            <a:extLst>
              <a:ext uri="{FF2B5EF4-FFF2-40B4-BE49-F238E27FC236}">
                <a16:creationId xmlns:a16="http://schemas.microsoft.com/office/drawing/2014/main" id="{B6CBA799-4C89-3E67-5575-11830190ED85}"/>
              </a:ext>
            </a:extLst>
          </p:cNvPr>
          <p:cNvSpPr/>
          <p:nvPr/>
        </p:nvSpPr>
        <p:spPr>
          <a:xfrm>
            <a:off x="4636030" y="435205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7" name="gödestad 1:16">
            <a:extLst>
              <a:ext uri="{FF2B5EF4-FFF2-40B4-BE49-F238E27FC236}">
                <a16:creationId xmlns:a16="http://schemas.microsoft.com/office/drawing/2014/main" id="{88B2D17E-5544-8772-4707-60A6C8C02E38}"/>
              </a:ext>
            </a:extLst>
          </p:cNvPr>
          <p:cNvSpPr/>
          <p:nvPr/>
        </p:nvSpPr>
        <p:spPr>
          <a:xfrm>
            <a:off x="8050072" y="323457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8" name="fälared 2-2">
            <a:extLst>
              <a:ext uri="{FF2B5EF4-FFF2-40B4-BE49-F238E27FC236}">
                <a16:creationId xmlns:a16="http://schemas.microsoft.com/office/drawing/2014/main" id="{0ACC9241-1135-F84B-AD9B-EB9C7EFF0AA0}"/>
              </a:ext>
            </a:extLst>
          </p:cNvPr>
          <p:cNvSpPr/>
          <p:nvPr/>
        </p:nvSpPr>
        <p:spPr>
          <a:xfrm>
            <a:off x="8592576" y="2487350"/>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9" name="GÄLLINGE-SKÅR 2:1">
            <a:extLst>
              <a:ext uri="{FF2B5EF4-FFF2-40B4-BE49-F238E27FC236}">
                <a16:creationId xmlns:a16="http://schemas.microsoft.com/office/drawing/2014/main" id="{D7993475-C530-7D90-DEC8-766AF53B69DD}"/>
              </a:ext>
            </a:extLst>
          </p:cNvPr>
          <p:cNvSpPr/>
          <p:nvPr/>
        </p:nvSpPr>
        <p:spPr>
          <a:xfrm>
            <a:off x="9593745" y="507179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0" name="ÄSKEBACKA 1:2">
            <a:extLst>
              <a:ext uri="{FF2B5EF4-FFF2-40B4-BE49-F238E27FC236}">
                <a16:creationId xmlns:a16="http://schemas.microsoft.com/office/drawing/2014/main" id="{1650D11F-753A-9258-CB31-FBE4489920E6}"/>
              </a:ext>
            </a:extLst>
          </p:cNvPr>
          <p:cNvSpPr/>
          <p:nvPr/>
        </p:nvSpPr>
        <p:spPr>
          <a:xfrm>
            <a:off x="10033872" y="301872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1" name="GUNDAL 1:4">
            <a:extLst>
              <a:ext uri="{FF2B5EF4-FFF2-40B4-BE49-F238E27FC236}">
                <a16:creationId xmlns:a16="http://schemas.microsoft.com/office/drawing/2014/main" id="{65DE95D0-6439-0833-0628-4258390E37D0}"/>
              </a:ext>
            </a:extLst>
          </p:cNvPr>
          <p:cNvSpPr/>
          <p:nvPr/>
        </p:nvSpPr>
        <p:spPr>
          <a:xfrm>
            <a:off x="5360914" y="85226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3" name="KÖPSTADEN 3:66">
            <a:extLst>
              <a:ext uri="{FF2B5EF4-FFF2-40B4-BE49-F238E27FC236}">
                <a16:creationId xmlns:a16="http://schemas.microsoft.com/office/drawing/2014/main" id="{BAF9567B-FFE2-C3F6-FB98-AFB6C1039CB1}"/>
              </a:ext>
            </a:extLst>
          </p:cNvPr>
          <p:cNvSpPr/>
          <p:nvPr/>
        </p:nvSpPr>
        <p:spPr>
          <a:xfrm>
            <a:off x="4781254" y="476359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4" name="LERBERG 5:49">
            <a:extLst>
              <a:ext uri="{FF2B5EF4-FFF2-40B4-BE49-F238E27FC236}">
                <a16:creationId xmlns:a16="http://schemas.microsoft.com/office/drawing/2014/main" id="{D69D6A23-1CE6-421C-E3BF-EDBA2C5DB070}"/>
              </a:ext>
            </a:extLst>
          </p:cNvPr>
          <p:cNvSpPr/>
          <p:nvPr/>
        </p:nvSpPr>
        <p:spPr>
          <a:xfrm>
            <a:off x="7605024" y="119708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5" name="TORRED 1:7">
            <a:extLst>
              <a:ext uri="{FF2B5EF4-FFF2-40B4-BE49-F238E27FC236}">
                <a16:creationId xmlns:a16="http://schemas.microsoft.com/office/drawing/2014/main" id="{04522E5B-180C-EF3E-9FFA-BC4348EBA478}"/>
              </a:ext>
            </a:extLst>
          </p:cNvPr>
          <p:cNvSpPr/>
          <p:nvPr/>
        </p:nvSpPr>
        <p:spPr>
          <a:xfrm>
            <a:off x="5574906" y="1151960"/>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6" name="TORKELSTORP 1:4">
            <a:extLst>
              <a:ext uri="{FF2B5EF4-FFF2-40B4-BE49-F238E27FC236}">
                <a16:creationId xmlns:a16="http://schemas.microsoft.com/office/drawing/2014/main" id="{7C28BB0C-E6F4-0829-5BEA-91D0A968DED4}"/>
              </a:ext>
            </a:extLst>
          </p:cNvPr>
          <p:cNvSpPr/>
          <p:nvPr/>
        </p:nvSpPr>
        <p:spPr>
          <a:xfrm>
            <a:off x="7535902" y="430439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7" name="ALSLÖV 9:13">
            <a:extLst>
              <a:ext uri="{FF2B5EF4-FFF2-40B4-BE49-F238E27FC236}">
                <a16:creationId xmlns:a16="http://schemas.microsoft.com/office/drawing/2014/main" id="{7BBA459A-C8D3-F9B0-1606-AB2A74EE8872}"/>
              </a:ext>
            </a:extLst>
          </p:cNvPr>
          <p:cNvSpPr/>
          <p:nvPr/>
        </p:nvSpPr>
        <p:spPr>
          <a:xfrm>
            <a:off x="7980951" y="234759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8" name="VALLDA 12:5 (förslag positivt)">
            <a:extLst>
              <a:ext uri="{FF2B5EF4-FFF2-40B4-BE49-F238E27FC236}">
                <a16:creationId xmlns:a16="http://schemas.microsoft.com/office/drawing/2014/main" id="{13344D8F-99EA-1B8D-0DA2-85988E5EDBF9}"/>
              </a:ext>
            </a:extLst>
          </p:cNvPr>
          <p:cNvSpPr/>
          <p:nvPr/>
        </p:nvSpPr>
        <p:spPr>
          <a:xfrm>
            <a:off x="4964677" y="378524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9" name="SKÅRBY 1:11">
            <a:extLst>
              <a:ext uri="{FF2B5EF4-FFF2-40B4-BE49-F238E27FC236}">
                <a16:creationId xmlns:a16="http://schemas.microsoft.com/office/drawing/2014/main" id="{A69969A2-7C98-8E01-BEB3-F5E844398D6D}"/>
              </a:ext>
            </a:extLst>
          </p:cNvPr>
          <p:cNvSpPr/>
          <p:nvPr/>
        </p:nvSpPr>
        <p:spPr>
          <a:xfrm>
            <a:off x="6883671" y="1597785"/>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0" name="TOM 10:30 (verksamhet)">
            <a:extLst>
              <a:ext uri="{FF2B5EF4-FFF2-40B4-BE49-F238E27FC236}">
                <a16:creationId xmlns:a16="http://schemas.microsoft.com/office/drawing/2014/main" id="{28D34915-B6EB-66F5-8903-4A003B192E15}"/>
              </a:ext>
            </a:extLst>
          </p:cNvPr>
          <p:cNvSpPr/>
          <p:nvPr/>
        </p:nvSpPr>
        <p:spPr>
          <a:xfrm>
            <a:off x="8817406" y="454700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1" name="RYARED 1:44 (verksamhet)">
            <a:extLst>
              <a:ext uri="{FF2B5EF4-FFF2-40B4-BE49-F238E27FC236}">
                <a16:creationId xmlns:a16="http://schemas.microsoft.com/office/drawing/2014/main" id="{7CD2342D-CE90-35CB-CF7D-B0D99120C7D1}"/>
              </a:ext>
            </a:extLst>
          </p:cNvPr>
          <p:cNvSpPr/>
          <p:nvPr/>
        </p:nvSpPr>
        <p:spPr>
          <a:xfrm>
            <a:off x="8431072" y="1017985"/>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2" name="TORPA 2:10 (torpa dala)">
            <a:extLst>
              <a:ext uri="{FF2B5EF4-FFF2-40B4-BE49-F238E27FC236}">
                <a16:creationId xmlns:a16="http://schemas.microsoft.com/office/drawing/2014/main" id="{91E0BE6B-BD06-B152-B115-F20EEEEC1521}"/>
              </a:ext>
            </a:extLst>
          </p:cNvPr>
          <p:cNvSpPr/>
          <p:nvPr/>
        </p:nvSpPr>
        <p:spPr>
          <a:xfrm>
            <a:off x="8979643" y="488217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4" name="SUNDSTORP 8:2">
            <a:extLst>
              <a:ext uri="{FF2B5EF4-FFF2-40B4-BE49-F238E27FC236}">
                <a16:creationId xmlns:a16="http://schemas.microsoft.com/office/drawing/2014/main" id="{EE8BE9B6-1E11-8783-2F06-FDF8EEFC684D}"/>
              </a:ext>
            </a:extLst>
          </p:cNvPr>
          <p:cNvSpPr/>
          <p:nvPr/>
        </p:nvSpPr>
        <p:spPr>
          <a:xfrm>
            <a:off x="10081813" y="240643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5" name="MYREKULLA 7:4">
            <a:extLst>
              <a:ext uri="{FF2B5EF4-FFF2-40B4-BE49-F238E27FC236}">
                <a16:creationId xmlns:a16="http://schemas.microsoft.com/office/drawing/2014/main" id="{906D6DBA-CE14-9F55-EA06-17BD30C8282D}"/>
              </a:ext>
            </a:extLst>
          </p:cNvPr>
          <p:cNvSpPr/>
          <p:nvPr/>
        </p:nvSpPr>
        <p:spPr>
          <a:xfrm>
            <a:off x="7615248" y="314997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6" name="HJÄLMARED 6:1">
            <a:extLst>
              <a:ext uri="{FF2B5EF4-FFF2-40B4-BE49-F238E27FC236}">
                <a16:creationId xmlns:a16="http://schemas.microsoft.com/office/drawing/2014/main" id="{1510F0ED-25D7-F6AD-9496-22089CBE9F03}"/>
              </a:ext>
            </a:extLst>
          </p:cNvPr>
          <p:cNvSpPr/>
          <p:nvPr/>
        </p:nvSpPr>
        <p:spPr>
          <a:xfrm>
            <a:off x="8008945" y="154531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7" name="ÄSKATORP 14:1">
            <a:extLst>
              <a:ext uri="{FF2B5EF4-FFF2-40B4-BE49-F238E27FC236}">
                <a16:creationId xmlns:a16="http://schemas.microsoft.com/office/drawing/2014/main" id="{960F9D31-BF7D-2A53-F958-CFC7BF17BD46}"/>
              </a:ext>
            </a:extLst>
          </p:cNvPr>
          <p:cNvSpPr/>
          <p:nvPr/>
        </p:nvSpPr>
        <p:spPr>
          <a:xfrm>
            <a:off x="7428042" y="4641512"/>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8" name="VALLDA 19:4">
            <a:extLst>
              <a:ext uri="{FF2B5EF4-FFF2-40B4-BE49-F238E27FC236}">
                <a16:creationId xmlns:a16="http://schemas.microsoft.com/office/drawing/2014/main" id="{2E65B215-8C8C-17D2-C560-930493779839}"/>
              </a:ext>
            </a:extLst>
          </p:cNvPr>
          <p:cNvSpPr/>
          <p:nvPr/>
        </p:nvSpPr>
        <p:spPr>
          <a:xfrm>
            <a:off x="4895554" y="339977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9" name="GUNDAL 1:4">
            <a:extLst>
              <a:ext uri="{FF2B5EF4-FFF2-40B4-BE49-F238E27FC236}">
                <a16:creationId xmlns:a16="http://schemas.microsoft.com/office/drawing/2014/main" id="{45FEEE7C-D993-E6CB-BACB-EDB9D38AA1C1}"/>
              </a:ext>
            </a:extLst>
          </p:cNvPr>
          <p:cNvSpPr/>
          <p:nvPr/>
        </p:nvSpPr>
        <p:spPr>
          <a:xfrm>
            <a:off x="5344537" y="583096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0" name="GUNDAL 1:4">
            <a:extLst>
              <a:ext uri="{FF2B5EF4-FFF2-40B4-BE49-F238E27FC236}">
                <a16:creationId xmlns:a16="http://schemas.microsoft.com/office/drawing/2014/main" id="{9A305BB0-4958-36C5-217D-78D19C844AB2}"/>
              </a:ext>
            </a:extLst>
          </p:cNvPr>
          <p:cNvSpPr/>
          <p:nvPr/>
        </p:nvSpPr>
        <p:spPr>
          <a:xfrm>
            <a:off x="8239398" y="572296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1" name="GUNDAL 1:4">
            <a:extLst>
              <a:ext uri="{FF2B5EF4-FFF2-40B4-BE49-F238E27FC236}">
                <a16:creationId xmlns:a16="http://schemas.microsoft.com/office/drawing/2014/main" id="{C72C0219-558E-1C4D-B040-739C3FC4F6EB}"/>
              </a:ext>
            </a:extLst>
          </p:cNvPr>
          <p:cNvSpPr/>
          <p:nvPr/>
        </p:nvSpPr>
        <p:spPr>
          <a:xfrm>
            <a:off x="5401113" y="169687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2" name="GUNDAL 1:4">
            <a:extLst>
              <a:ext uri="{FF2B5EF4-FFF2-40B4-BE49-F238E27FC236}">
                <a16:creationId xmlns:a16="http://schemas.microsoft.com/office/drawing/2014/main" id="{5931667C-4604-A9B2-553A-3BCE7DB41D43}"/>
              </a:ext>
            </a:extLst>
          </p:cNvPr>
          <p:cNvSpPr/>
          <p:nvPr/>
        </p:nvSpPr>
        <p:spPr>
          <a:xfrm>
            <a:off x="8038287" y="392609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3" name="GUNDAL 1:4">
            <a:extLst>
              <a:ext uri="{FF2B5EF4-FFF2-40B4-BE49-F238E27FC236}">
                <a16:creationId xmlns:a16="http://schemas.microsoft.com/office/drawing/2014/main" id="{45DDCC87-0AD5-B5A5-C6C0-5315C96584EB}"/>
              </a:ext>
            </a:extLst>
          </p:cNvPr>
          <p:cNvSpPr/>
          <p:nvPr/>
        </p:nvSpPr>
        <p:spPr>
          <a:xfrm>
            <a:off x="9957163" y="294618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4" name="GUNDAL 1:4">
            <a:extLst>
              <a:ext uri="{FF2B5EF4-FFF2-40B4-BE49-F238E27FC236}">
                <a16:creationId xmlns:a16="http://schemas.microsoft.com/office/drawing/2014/main" id="{E9A626C5-7291-7ECA-8390-C2DC58E7D492}"/>
              </a:ext>
            </a:extLst>
          </p:cNvPr>
          <p:cNvSpPr/>
          <p:nvPr/>
        </p:nvSpPr>
        <p:spPr>
          <a:xfrm>
            <a:off x="7480240" y="3877964"/>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5" name="GUNDAL 1:4">
            <a:extLst>
              <a:ext uri="{FF2B5EF4-FFF2-40B4-BE49-F238E27FC236}">
                <a16:creationId xmlns:a16="http://schemas.microsoft.com/office/drawing/2014/main" id="{82DD678B-1351-7E52-27CB-7BB0755A439D}"/>
              </a:ext>
            </a:extLst>
          </p:cNvPr>
          <p:cNvSpPr/>
          <p:nvPr/>
        </p:nvSpPr>
        <p:spPr>
          <a:xfrm>
            <a:off x="5546035" y="283818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6" name="GUNDAL 1:4">
            <a:extLst>
              <a:ext uri="{FF2B5EF4-FFF2-40B4-BE49-F238E27FC236}">
                <a16:creationId xmlns:a16="http://schemas.microsoft.com/office/drawing/2014/main" id="{1174693F-2CB8-094A-B6E4-F9E41C3E9505}"/>
              </a:ext>
            </a:extLst>
          </p:cNvPr>
          <p:cNvSpPr/>
          <p:nvPr/>
        </p:nvSpPr>
        <p:spPr>
          <a:xfrm>
            <a:off x="7342496" y="414209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7" name="GUNDAL 1:4">
            <a:extLst>
              <a:ext uri="{FF2B5EF4-FFF2-40B4-BE49-F238E27FC236}">
                <a16:creationId xmlns:a16="http://schemas.microsoft.com/office/drawing/2014/main" id="{BEE9679A-28FF-9A39-6B32-134094976568}"/>
              </a:ext>
            </a:extLst>
          </p:cNvPr>
          <p:cNvSpPr/>
          <p:nvPr/>
        </p:nvSpPr>
        <p:spPr>
          <a:xfrm>
            <a:off x="9179485" y="504594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8" name="GUNDAL 1:4">
            <a:extLst>
              <a:ext uri="{FF2B5EF4-FFF2-40B4-BE49-F238E27FC236}">
                <a16:creationId xmlns:a16="http://schemas.microsoft.com/office/drawing/2014/main" id="{387DF683-6F59-4748-12AC-F6D29EFFCE5C}"/>
              </a:ext>
            </a:extLst>
          </p:cNvPr>
          <p:cNvSpPr/>
          <p:nvPr/>
        </p:nvSpPr>
        <p:spPr>
          <a:xfrm>
            <a:off x="5248514" y="474087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9" name="GUNDAL 1:4">
            <a:extLst>
              <a:ext uri="{FF2B5EF4-FFF2-40B4-BE49-F238E27FC236}">
                <a16:creationId xmlns:a16="http://schemas.microsoft.com/office/drawing/2014/main" id="{7B08D20E-3580-16ED-A715-330ADC54F887}"/>
              </a:ext>
            </a:extLst>
          </p:cNvPr>
          <p:cNvSpPr/>
          <p:nvPr/>
        </p:nvSpPr>
        <p:spPr>
          <a:xfrm>
            <a:off x="6004600" y="3384289"/>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0" name="GUNDAL 1:4">
            <a:extLst>
              <a:ext uri="{FF2B5EF4-FFF2-40B4-BE49-F238E27FC236}">
                <a16:creationId xmlns:a16="http://schemas.microsoft.com/office/drawing/2014/main" id="{264BB65E-EBEB-4735-7E4A-8B0AB3FC3A92}"/>
              </a:ext>
            </a:extLst>
          </p:cNvPr>
          <p:cNvSpPr/>
          <p:nvPr/>
        </p:nvSpPr>
        <p:spPr>
          <a:xfrm>
            <a:off x="4607059" y="3818096"/>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1" name="GUNDAL 1:4">
            <a:extLst>
              <a:ext uri="{FF2B5EF4-FFF2-40B4-BE49-F238E27FC236}">
                <a16:creationId xmlns:a16="http://schemas.microsoft.com/office/drawing/2014/main" id="{0A2BCF4C-88AF-8FEC-26DE-472D546EFD3C}"/>
              </a:ext>
            </a:extLst>
          </p:cNvPr>
          <p:cNvSpPr/>
          <p:nvPr/>
        </p:nvSpPr>
        <p:spPr>
          <a:xfrm>
            <a:off x="9071485" y="4937943"/>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2" name="GUNDAL 1:4">
            <a:extLst>
              <a:ext uri="{FF2B5EF4-FFF2-40B4-BE49-F238E27FC236}">
                <a16:creationId xmlns:a16="http://schemas.microsoft.com/office/drawing/2014/main" id="{4C01CF93-78B6-9AC9-65DC-CC4D609F78AC}"/>
              </a:ext>
            </a:extLst>
          </p:cNvPr>
          <p:cNvSpPr/>
          <p:nvPr/>
        </p:nvSpPr>
        <p:spPr>
          <a:xfrm>
            <a:off x="7930287" y="305418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8" name="GUNDAL 1:4">
            <a:extLst>
              <a:ext uri="{FF2B5EF4-FFF2-40B4-BE49-F238E27FC236}">
                <a16:creationId xmlns:a16="http://schemas.microsoft.com/office/drawing/2014/main" id="{32466752-D394-8739-1B79-3B8D0C7ADECD}"/>
              </a:ext>
            </a:extLst>
          </p:cNvPr>
          <p:cNvSpPr/>
          <p:nvPr/>
        </p:nvSpPr>
        <p:spPr>
          <a:xfrm>
            <a:off x="7893608" y="479396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9" name="GUNDAL 1:4">
            <a:extLst>
              <a:ext uri="{FF2B5EF4-FFF2-40B4-BE49-F238E27FC236}">
                <a16:creationId xmlns:a16="http://schemas.microsoft.com/office/drawing/2014/main" id="{8195A961-9E80-925E-A4CF-EFCC630CE22F}"/>
              </a:ext>
            </a:extLst>
          </p:cNvPr>
          <p:cNvSpPr/>
          <p:nvPr/>
        </p:nvSpPr>
        <p:spPr>
          <a:xfrm>
            <a:off x="5617113" y="5938968"/>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0" name="GUNDAL 1:4">
            <a:extLst>
              <a:ext uri="{FF2B5EF4-FFF2-40B4-BE49-F238E27FC236}">
                <a16:creationId xmlns:a16="http://schemas.microsoft.com/office/drawing/2014/main" id="{F8ADB76F-1055-7237-D22C-D81ECC598A37}"/>
              </a:ext>
            </a:extLst>
          </p:cNvPr>
          <p:cNvSpPr/>
          <p:nvPr/>
        </p:nvSpPr>
        <p:spPr>
          <a:xfrm>
            <a:off x="4982455" y="457796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2" name="GUNDAL 1:4">
            <a:extLst>
              <a:ext uri="{FF2B5EF4-FFF2-40B4-BE49-F238E27FC236}">
                <a16:creationId xmlns:a16="http://schemas.microsoft.com/office/drawing/2014/main" id="{852468B3-CBE8-BB7D-D751-3327B22281BA}"/>
              </a:ext>
            </a:extLst>
          </p:cNvPr>
          <p:cNvSpPr/>
          <p:nvPr/>
        </p:nvSpPr>
        <p:spPr>
          <a:xfrm>
            <a:off x="8043867" y="1028137"/>
            <a:ext cx="108000" cy="108000"/>
          </a:xfrm>
          <a:prstGeom prst="flowChartConnector">
            <a:avLst/>
          </a:prstGeom>
          <a:solidFill>
            <a:srgbClr val="4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3" name="GUNDAL 1:4">
            <a:extLst>
              <a:ext uri="{FF2B5EF4-FFF2-40B4-BE49-F238E27FC236}">
                <a16:creationId xmlns:a16="http://schemas.microsoft.com/office/drawing/2014/main" id="{FF664838-A441-2ADE-0D31-2E399B1B8A16}"/>
              </a:ext>
            </a:extLst>
          </p:cNvPr>
          <p:cNvSpPr/>
          <p:nvPr/>
        </p:nvSpPr>
        <p:spPr>
          <a:xfrm>
            <a:off x="7372240" y="418834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4" name="GUNDAL 1:4">
            <a:extLst>
              <a:ext uri="{FF2B5EF4-FFF2-40B4-BE49-F238E27FC236}">
                <a16:creationId xmlns:a16="http://schemas.microsoft.com/office/drawing/2014/main" id="{79BBBBE3-8453-95BC-F2BD-0B50D59165EE}"/>
              </a:ext>
            </a:extLst>
          </p:cNvPr>
          <p:cNvSpPr/>
          <p:nvPr/>
        </p:nvSpPr>
        <p:spPr>
          <a:xfrm>
            <a:off x="4719870" y="447702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5" name="GUNDAL 1:4">
            <a:extLst>
              <a:ext uri="{FF2B5EF4-FFF2-40B4-BE49-F238E27FC236}">
                <a16:creationId xmlns:a16="http://schemas.microsoft.com/office/drawing/2014/main" id="{2BAF6194-8EEC-5DEB-1351-11041FBCB9C9}"/>
              </a:ext>
            </a:extLst>
          </p:cNvPr>
          <p:cNvSpPr/>
          <p:nvPr/>
        </p:nvSpPr>
        <p:spPr>
          <a:xfrm>
            <a:off x="7719478" y="228435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6" name="GUNDAL 1:4">
            <a:extLst>
              <a:ext uri="{FF2B5EF4-FFF2-40B4-BE49-F238E27FC236}">
                <a16:creationId xmlns:a16="http://schemas.microsoft.com/office/drawing/2014/main" id="{C612589F-79CF-9B5C-FF9F-C26831AC2F74}"/>
              </a:ext>
            </a:extLst>
          </p:cNvPr>
          <p:cNvSpPr/>
          <p:nvPr/>
        </p:nvSpPr>
        <p:spPr>
          <a:xfrm>
            <a:off x="6929511" y="388301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7" name="GUNDAL 1:4">
            <a:extLst>
              <a:ext uri="{FF2B5EF4-FFF2-40B4-BE49-F238E27FC236}">
                <a16:creationId xmlns:a16="http://schemas.microsoft.com/office/drawing/2014/main" id="{C4DD8EA7-D861-C83E-3EE1-C9B061A235C9}"/>
              </a:ext>
            </a:extLst>
          </p:cNvPr>
          <p:cNvSpPr/>
          <p:nvPr/>
        </p:nvSpPr>
        <p:spPr>
          <a:xfrm>
            <a:off x="7037511" y="377501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19" name="GUNDAL 1:4">
            <a:extLst>
              <a:ext uri="{FF2B5EF4-FFF2-40B4-BE49-F238E27FC236}">
                <a16:creationId xmlns:a16="http://schemas.microsoft.com/office/drawing/2014/main" id="{4DE95446-ABF5-05EF-A779-A9A6FF164BF7}"/>
              </a:ext>
            </a:extLst>
          </p:cNvPr>
          <p:cNvSpPr/>
          <p:nvPr/>
        </p:nvSpPr>
        <p:spPr>
          <a:xfrm>
            <a:off x="5010096" y="414209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1" name="GUNDAL 1:4">
            <a:extLst>
              <a:ext uri="{FF2B5EF4-FFF2-40B4-BE49-F238E27FC236}">
                <a16:creationId xmlns:a16="http://schemas.microsoft.com/office/drawing/2014/main" id="{387FE470-D7C9-3131-08FC-1B9D775914F1}"/>
              </a:ext>
            </a:extLst>
          </p:cNvPr>
          <p:cNvSpPr/>
          <p:nvPr/>
        </p:nvSpPr>
        <p:spPr>
          <a:xfrm>
            <a:off x="9772555" y="532450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2" name="GUNDAL 1:4">
            <a:extLst>
              <a:ext uri="{FF2B5EF4-FFF2-40B4-BE49-F238E27FC236}">
                <a16:creationId xmlns:a16="http://schemas.microsoft.com/office/drawing/2014/main" id="{D8135C7C-0EED-ABD0-D3D9-AE2DBB076371}"/>
              </a:ext>
            </a:extLst>
          </p:cNvPr>
          <p:cNvSpPr/>
          <p:nvPr/>
        </p:nvSpPr>
        <p:spPr>
          <a:xfrm>
            <a:off x="8372672" y="718158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3" name="GUNDAL 1:4">
            <a:extLst>
              <a:ext uri="{FF2B5EF4-FFF2-40B4-BE49-F238E27FC236}">
                <a16:creationId xmlns:a16="http://schemas.microsoft.com/office/drawing/2014/main" id="{B1B8161B-7211-ECEC-7A73-1B175BF4FB6C}"/>
              </a:ext>
            </a:extLst>
          </p:cNvPr>
          <p:cNvSpPr/>
          <p:nvPr/>
        </p:nvSpPr>
        <p:spPr>
          <a:xfrm>
            <a:off x="10125117" y="554050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4" name="GUNDAL 1:4">
            <a:extLst>
              <a:ext uri="{FF2B5EF4-FFF2-40B4-BE49-F238E27FC236}">
                <a16:creationId xmlns:a16="http://schemas.microsoft.com/office/drawing/2014/main" id="{A60246C9-7CBD-CF78-A149-AC66AD5CAFE3}"/>
              </a:ext>
            </a:extLst>
          </p:cNvPr>
          <p:cNvSpPr/>
          <p:nvPr/>
        </p:nvSpPr>
        <p:spPr>
          <a:xfrm>
            <a:off x="6929511" y="157715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5" name="GUNDAL 1:4">
            <a:extLst>
              <a:ext uri="{FF2B5EF4-FFF2-40B4-BE49-F238E27FC236}">
                <a16:creationId xmlns:a16="http://schemas.microsoft.com/office/drawing/2014/main" id="{7DF0035D-52C7-1317-0150-0016ADD5743B}"/>
              </a:ext>
            </a:extLst>
          </p:cNvPr>
          <p:cNvSpPr/>
          <p:nvPr/>
        </p:nvSpPr>
        <p:spPr>
          <a:xfrm>
            <a:off x="6228158" y="2497393"/>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6" name="GUNDAL 1:4">
            <a:extLst>
              <a:ext uri="{FF2B5EF4-FFF2-40B4-BE49-F238E27FC236}">
                <a16:creationId xmlns:a16="http://schemas.microsoft.com/office/drawing/2014/main" id="{B6E240DF-5686-19E6-43BA-12B41EF16891}"/>
              </a:ext>
            </a:extLst>
          </p:cNvPr>
          <p:cNvSpPr/>
          <p:nvPr/>
        </p:nvSpPr>
        <p:spPr>
          <a:xfrm>
            <a:off x="4703761" y="366701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7" name="GUNDAL 1:4">
            <a:extLst>
              <a:ext uri="{FF2B5EF4-FFF2-40B4-BE49-F238E27FC236}">
                <a16:creationId xmlns:a16="http://schemas.microsoft.com/office/drawing/2014/main" id="{CAE75AAC-33C9-3787-705F-F2CC8B23C066}"/>
              </a:ext>
            </a:extLst>
          </p:cNvPr>
          <p:cNvSpPr/>
          <p:nvPr/>
        </p:nvSpPr>
        <p:spPr>
          <a:xfrm>
            <a:off x="9018998" y="469302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28" name="GUNDAL 1:4">
            <a:extLst>
              <a:ext uri="{FF2B5EF4-FFF2-40B4-BE49-F238E27FC236}">
                <a16:creationId xmlns:a16="http://schemas.microsoft.com/office/drawing/2014/main" id="{1AB1604B-3B63-8678-9EA7-A6077E6735A5}"/>
              </a:ext>
            </a:extLst>
          </p:cNvPr>
          <p:cNvSpPr/>
          <p:nvPr/>
        </p:nvSpPr>
        <p:spPr>
          <a:xfrm>
            <a:off x="10596338" y="5907439"/>
            <a:ext cx="108000" cy="108000"/>
          </a:xfrm>
          <a:prstGeom prst="flowChartConnector">
            <a:avLst/>
          </a:prstGeom>
          <a:solidFill>
            <a:srgbClr val="DC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0" name="GUNDAL 1:4">
            <a:extLst>
              <a:ext uri="{FF2B5EF4-FFF2-40B4-BE49-F238E27FC236}">
                <a16:creationId xmlns:a16="http://schemas.microsoft.com/office/drawing/2014/main" id="{CD62407D-53D8-B8C6-7AC3-21C15C131049}"/>
              </a:ext>
            </a:extLst>
          </p:cNvPr>
          <p:cNvSpPr/>
          <p:nvPr/>
        </p:nvSpPr>
        <p:spPr>
          <a:xfrm>
            <a:off x="8531828" y="707358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2" name="GUNDAL 1:4">
            <a:extLst>
              <a:ext uri="{FF2B5EF4-FFF2-40B4-BE49-F238E27FC236}">
                <a16:creationId xmlns:a16="http://schemas.microsoft.com/office/drawing/2014/main" id="{D0191B74-0CC4-57EA-7FB2-616506E9E4A5}"/>
              </a:ext>
            </a:extLst>
          </p:cNvPr>
          <p:cNvSpPr/>
          <p:nvPr/>
        </p:nvSpPr>
        <p:spPr>
          <a:xfrm>
            <a:off x="8588672" y="501589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4" name="GUNDAL 1:4">
            <a:extLst>
              <a:ext uri="{FF2B5EF4-FFF2-40B4-BE49-F238E27FC236}">
                <a16:creationId xmlns:a16="http://schemas.microsoft.com/office/drawing/2014/main" id="{1335C59F-9AE1-4C62-0D43-4F1A615F958F}"/>
              </a:ext>
            </a:extLst>
          </p:cNvPr>
          <p:cNvSpPr/>
          <p:nvPr/>
        </p:nvSpPr>
        <p:spPr>
          <a:xfrm>
            <a:off x="10137370" y="722100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5" name="GUNDAL 1:4">
            <a:extLst>
              <a:ext uri="{FF2B5EF4-FFF2-40B4-BE49-F238E27FC236}">
                <a16:creationId xmlns:a16="http://schemas.microsoft.com/office/drawing/2014/main" id="{4E567A06-C4B1-2C72-F2B3-2C2525C82BAB}"/>
              </a:ext>
            </a:extLst>
          </p:cNvPr>
          <p:cNvSpPr/>
          <p:nvPr/>
        </p:nvSpPr>
        <p:spPr>
          <a:xfrm>
            <a:off x="5493618" y="11309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38" name="GUNDAL 1:4">
            <a:extLst>
              <a:ext uri="{FF2B5EF4-FFF2-40B4-BE49-F238E27FC236}">
                <a16:creationId xmlns:a16="http://schemas.microsoft.com/office/drawing/2014/main" id="{8BF32C06-E82C-D064-7AE9-A09B6F92799A}"/>
              </a:ext>
            </a:extLst>
          </p:cNvPr>
          <p:cNvSpPr/>
          <p:nvPr/>
        </p:nvSpPr>
        <p:spPr>
          <a:xfrm>
            <a:off x="5043870" y="469302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0" name="GUNDAL 1:4">
            <a:extLst>
              <a:ext uri="{FF2B5EF4-FFF2-40B4-BE49-F238E27FC236}">
                <a16:creationId xmlns:a16="http://schemas.microsoft.com/office/drawing/2014/main" id="{0E1C8D24-93BF-CD5B-318F-2E74643BB056}"/>
              </a:ext>
            </a:extLst>
          </p:cNvPr>
          <p:cNvSpPr/>
          <p:nvPr/>
        </p:nvSpPr>
        <p:spPr>
          <a:xfrm>
            <a:off x="5465130" y="480497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1" name="GUNDAL 1:4">
            <a:extLst>
              <a:ext uri="{FF2B5EF4-FFF2-40B4-BE49-F238E27FC236}">
                <a16:creationId xmlns:a16="http://schemas.microsoft.com/office/drawing/2014/main" id="{0F9F06F5-97E9-B4F7-EE49-0AE86EAD43A6}"/>
              </a:ext>
            </a:extLst>
          </p:cNvPr>
          <p:cNvSpPr/>
          <p:nvPr/>
        </p:nvSpPr>
        <p:spPr>
          <a:xfrm>
            <a:off x="8334752" y="7040402"/>
            <a:ext cx="108000" cy="108000"/>
          </a:xfrm>
          <a:prstGeom prst="flowChartConnector">
            <a:avLst/>
          </a:prstGeom>
          <a:solidFill>
            <a:srgbClr val="EC7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3" name="GUNDAL 1:4">
            <a:extLst>
              <a:ext uri="{FF2B5EF4-FFF2-40B4-BE49-F238E27FC236}">
                <a16:creationId xmlns:a16="http://schemas.microsoft.com/office/drawing/2014/main" id="{B5C11A2F-541B-A06B-1083-6AF2C4A6A562}"/>
              </a:ext>
            </a:extLst>
          </p:cNvPr>
          <p:cNvSpPr/>
          <p:nvPr/>
        </p:nvSpPr>
        <p:spPr>
          <a:xfrm>
            <a:off x="5118096" y="395856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4" name="GUNDAL 1:4">
            <a:extLst>
              <a:ext uri="{FF2B5EF4-FFF2-40B4-BE49-F238E27FC236}">
                <a16:creationId xmlns:a16="http://schemas.microsoft.com/office/drawing/2014/main" id="{5CFFC39A-A443-6BB1-2F59-5B7CBA7B63F0}"/>
              </a:ext>
            </a:extLst>
          </p:cNvPr>
          <p:cNvSpPr/>
          <p:nvPr/>
        </p:nvSpPr>
        <p:spPr>
          <a:xfrm>
            <a:off x="10052580" y="2683056"/>
            <a:ext cx="108000" cy="108000"/>
          </a:xfrm>
          <a:prstGeom prst="flowChartConnector">
            <a:avLst/>
          </a:prstGeom>
          <a:solidFill>
            <a:srgbClr val="DC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5" name="GUNDAL 1:4">
            <a:extLst>
              <a:ext uri="{FF2B5EF4-FFF2-40B4-BE49-F238E27FC236}">
                <a16:creationId xmlns:a16="http://schemas.microsoft.com/office/drawing/2014/main" id="{459ACABA-3D4D-489E-47AA-51514E0D7428}"/>
              </a:ext>
            </a:extLst>
          </p:cNvPr>
          <p:cNvSpPr/>
          <p:nvPr/>
        </p:nvSpPr>
        <p:spPr>
          <a:xfrm>
            <a:off x="4611870" y="156867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6" name="GUNDAL 1:4">
            <a:extLst>
              <a:ext uri="{FF2B5EF4-FFF2-40B4-BE49-F238E27FC236}">
                <a16:creationId xmlns:a16="http://schemas.microsoft.com/office/drawing/2014/main" id="{7395A9DD-2F1E-353D-662B-46896A4FB5B1}"/>
              </a:ext>
            </a:extLst>
          </p:cNvPr>
          <p:cNvSpPr/>
          <p:nvPr/>
        </p:nvSpPr>
        <p:spPr>
          <a:xfrm>
            <a:off x="4686096" y="430029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7" name="GUNDAL 1:4">
            <a:extLst>
              <a:ext uri="{FF2B5EF4-FFF2-40B4-BE49-F238E27FC236}">
                <a16:creationId xmlns:a16="http://schemas.microsoft.com/office/drawing/2014/main" id="{029301FE-88FD-CC30-B982-18EC29F9BCBE}"/>
              </a:ext>
            </a:extLst>
          </p:cNvPr>
          <p:cNvSpPr/>
          <p:nvPr/>
        </p:nvSpPr>
        <p:spPr>
          <a:xfrm>
            <a:off x="7986112" y="10229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8" name="GUNDAL 1:4">
            <a:extLst>
              <a:ext uri="{FF2B5EF4-FFF2-40B4-BE49-F238E27FC236}">
                <a16:creationId xmlns:a16="http://schemas.microsoft.com/office/drawing/2014/main" id="{D26DDCF3-2924-37CC-E27F-339588BB3B1B}"/>
              </a:ext>
            </a:extLst>
          </p:cNvPr>
          <p:cNvSpPr/>
          <p:nvPr/>
        </p:nvSpPr>
        <p:spPr>
          <a:xfrm>
            <a:off x="5356645" y="9149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9" name="GUNDAL 1:4">
            <a:extLst>
              <a:ext uri="{FF2B5EF4-FFF2-40B4-BE49-F238E27FC236}">
                <a16:creationId xmlns:a16="http://schemas.microsoft.com/office/drawing/2014/main" id="{B7176FA6-6FAC-DA02-9062-390E13C6EA34}"/>
              </a:ext>
            </a:extLst>
          </p:cNvPr>
          <p:cNvSpPr/>
          <p:nvPr/>
        </p:nvSpPr>
        <p:spPr>
          <a:xfrm>
            <a:off x="8403028" y="9149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0" name="GUNDAL 1:4">
            <a:extLst>
              <a:ext uri="{FF2B5EF4-FFF2-40B4-BE49-F238E27FC236}">
                <a16:creationId xmlns:a16="http://schemas.microsoft.com/office/drawing/2014/main" id="{5F1AE1E9-E762-EFB1-010C-8A9D5ADCC63E}"/>
              </a:ext>
            </a:extLst>
          </p:cNvPr>
          <p:cNvSpPr/>
          <p:nvPr/>
        </p:nvSpPr>
        <p:spPr>
          <a:xfrm>
            <a:off x="7267216" y="6399997"/>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1" name="GUNDAL 1:4">
            <a:extLst>
              <a:ext uri="{FF2B5EF4-FFF2-40B4-BE49-F238E27FC236}">
                <a16:creationId xmlns:a16="http://schemas.microsoft.com/office/drawing/2014/main" id="{66AC3AE4-F095-A356-EA6B-A51E5595AABA}"/>
              </a:ext>
            </a:extLst>
          </p:cNvPr>
          <p:cNvSpPr/>
          <p:nvPr/>
        </p:nvSpPr>
        <p:spPr>
          <a:xfrm>
            <a:off x="7234496" y="897873"/>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3" name="GUNDAL 1:4">
            <a:extLst>
              <a:ext uri="{FF2B5EF4-FFF2-40B4-BE49-F238E27FC236}">
                <a16:creationId xmlns:a16="http://schemas.microsoft.com/office/drawing/2014/main" id="{A9D2541E-6CD1-3918-B3A5-876B6365F43A}"/>
              </a:ext>
            </a:extLst>
          </p:cNvPr>
          <p:cNvSpPr/>
          <p:nvPr/>
        </p:nvSpPr>
        <p:spPr>
          <a:xfrm>
            <a:off x="5417008" y="197669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5" name="GUNDAL 1:4">
            <a:extLst>
              <a:ext uri="{FF2B5EF4-FFF2-40B4-BE49-F238E27FC236}">
                <a16:creationId xmlns:a16="http://schemas.microsoft.com/office/drawing/2014/main" id="{2CF57BD0-1E30-CE3F-5840-87702318AD7F}"/>
              </a:ext>
            </a:extLst>
          </p:cNvPr>
          <p:cNvSpPr/>
          <p:nvPr/>
        </p:nvSpPr>
        <p:spPr>
          <a:xfrm>
            <a:off x="7588240" y="300759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6" name="GUNDAL 1:4">
            <a:extLst>
              <a:ext uri="{FF2B5EF4-FFF2-40B4-BE49-F238E27FC236}">
                <a16:creationId xmlns:a16="http://schemas.microsoft.com/office/drawing/2014/main" id="{A25BF463-145E-AB73-BDEA-BBB4E669041E}"/>
              </a:ext>
            </a:extLst>
          </p:cNvPr>
          <p:cNvSpPr/>
          <p:nvPr/>
        </p:nvSpPr>
        <p:spPr>
          <a:xfrm>
            <a:off x="4700284" y="1471023"/>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8" name="GUNDAL 1:4">
            <a:extLst>
              <a:ext uri="{FF2B5EF4-FFF2-40B4-BE49-F238E27FC236}">
                <a16:creationId xmlns:a16="http://schemas.microsoft.com/office/drawing/2014/main" id="{1DEFA506-1AC6-8DD9-E47A-253C0134BF4D}"/>
              </a:ext>
            </a:extLst>
          </p:cNvPr>
          <p:cNvSpPr/>
          <p:nvPr/>
        </p:nvSpPr>
        <p:spPr>
          <a:xfrm>
            <a:off x="4624088" y="362503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59" name="GUNDAL 1:4">
            <a:extLst>
              <a:ext uri="{FF2B5EF4-FFF2-40B4-BE49-F238E27FC236}">
                <a16:creationId xmlns:a16="http://schemas.microsoft.com/office/drawing/2014/main" id="{C67CB6EB-1B5B-0F76-B2D3-20200ACD5205}"/>
              </a:ext>
            </a:extLst>
          </p:cNvPr>
          <p:cNvSpPr/>
          <p:nvPr/>
        </p:nvSpPr>
        <p:spPr>
          <a:xfrm>
            <a:off x="5525008" y="789873"/>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1" name="GUNDAL 1:4">
            <a:extLst>
              <a:ext uri="{FF2B5EF4-FFF2-40B4-BE49-F238E27FC236}">
                <a16:creationId xmlns:a16="http://schemas.microsoft.com/office/drawing/2014/main" id="{E3624D2C-B7CE-CEB1-D838-2C0A361AE3D5}"/>
              </a:ext>
            </a:extLst>
          </p:cNvPr>
          <p:cNvSpPr/>
          <p:nvPr/>
        </p:nvSpPr>
        <p:spPr>
          <a:xfrm>
            <a:off x="5428574" y="223202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2" name="GUNDAL 1:4">
            <a:extLst>
              <a:ext uri="{FF2B5EF4-FFF2-40B4-BE49-F238E27FC236}">
                <a16:creationId xmlns:a16="http://schemas.microsoft.com/office/drawing/2014/main" id="{804C51EA-6663-497E-0ACF-20913491F91C}"/>
              </a:ext>
            </a:extLst>
          </p:cNvPr>
          <p:cNvSpPr/>
          <p:nvPr/>
        </p:nvSpPr>
        <p:spPr>
          <a:xfrm>
            <a:off x="9364954" y="611655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3" name="GUNDAL 1:4">
            <a:extLst>
              <a:ext uri="{FF2B5EF4-FFF2-40B4-BE49-F238E27FC236}">
                <a16:creationId xmlns:a16="http://schemas.microsoft.com/office/drawing/2014/main" id="{B8F9DF86-FAA8-0E32-F8CD-C625219215C6}"/>
              </a:ext>
            </a:extLst>
          </p:cNvPr>
          <p:cNvSpPr/>
          <p:nvPr/>
        </p:nvSpPr>
        <p:spPr>
          <a:xfrm>
            <a:off x="8744672" y="657415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6" name="GUNDAL 1:4">
            <a:extLst>
              <a:ext uri="{FF2B5EF4-FFF2-40B4-BE49-F238E27FC236}">
                <a16:creationId xmlns:a16="http://schemas.microsoft.com/office/drawing/2014/main" id="{F9F83ABB-0CB0-4E22-55D9-21E1B51680BB}"/>
              </a:ext>
            </a:extLst>
          </p:cNvPr>
          <p:cNvSpPr/>
          <p:nvPr/>
        </p:nvSpPr>
        <p:spPr>
          <a:xfrm>
            <a:off x="6125305" y="2982933"/>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68" name="GUNDAL 1:4">
            <a:extLst>
              <a:ext uri="{FF2B5EF4-FFF2-40B4-BE49-F238E27FC236}">
                <a16:creationId xmlns:a16="http://schemas.microsoft.com/office/drawing/2014/main" id="{159728AE-49A8-C940-319B-B01DC950186D}"/>
              </a:ext>
            </a:extLst>
          </p:cNvPr>
          <p:cNvSpPr/>
          <p:nvPr/>
        </p:nvSpPr>
        <p:spPr>
          <a:xfrm>
            <a:off x="5592066" y="230377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70" name="GUNDAL 1:4">
            <a:extLst>
              <a:ext uri="{FF2B5EF4-FFF2-40B4-BE49-F238E27FC236}">
                <a16:creationId xmlns:a16="http://schemas.microsoft.com/office/drawing/2014/main" id="{02E92920-5AAC-8FE6-7D82-2495ECE02809}"/>
              </a:ext>
            </a:extLst>
          </p:cNvPr>
          <p:cNvSpPr/>
          <p:nvPr/>
        </p:nvSpPr>
        <p:spPr>
          <a:xfrm>
            <a:off x="5410255" y="109312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73" name="GUNDAL 1:4">
            <a:extLst>
              <a:ext uri="{FF2B5EF4-FFF2-40B4-BE49-F238E27FC236}">
                <a16:creationId xmlns:a16="http://schemas.microsoft.com/office/drawing/2014/main" id="{029E0CB5-3CBF-A65B-C799-033F596CABF0}"/>
              </a:ext>
            </a:extLst>
          </p:cNvPr>
          <p:cNvSpPr/>
          <p:nvPr/>
        </p:nvSpPr>
        <p:spPr>
          <a:xfrm>
            <a:off x="7588240" y="386673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75" name="GUNDAL 1:4">
            <a:extLst>
              <a:ext uri="{FF2B5EF4-FFF2-40B4-BE49-F238E27FC236}">
                <a16:creationId xmlns:a16="http://schemas.microsoft.com/office/drawing/2014/main" id="{025708E1-517E-CA80-EF50-D53335C3DA68}"/>
              </a:ext>
            </a:extLst>
          </p:cNvPr>
          <p:cNvSpPr/>
          <p:nvPr/>
        </p:nvSpPr>
        <p:spPr>
          <a:xfrm>
            <a:off x="7342496" y="658985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78" name="GUNDAL 1:4">
            <a:extLst>
              <a:ext uri="{FF2B5EF4-FFF2-40B4-BE49-F238E27FC236}">
                <a16:creationId xmlns:a16="http://schemas.microsoft.com/office/drawing/2014/main" id="{8E1626A2-B3DD-3B01-A12F-54652FB14B2D}"/>
              </a:ext>
            </a:extLst>
          </p:cNvPr>
          <p:cNvSpPr/>
          <p:nvPr/>
        </p:nvSpPr>
        <p:spPr>
          <a:xfrm>
            <a:off x="7960644" y="477342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1" name="GUNDAL 1:4">
            <a:extLst>
              <a:ext uri="{FF2B5EF4-FFF2-40B4-BE49-F238E27FC236}">
                <a16:creationId xmlns:a16="http://schemas.microsoft.com/office/drawing/2014/main" id="{55E5D975-6606-02A2-CC3D-64C0ABAA3120}"/>
              </a:ext>
            </a:extLst>
          </p:cNvPr>
          <p:cNvSpPr/>
          <p:nvPr/>
        </p:nvSpPr>
        <p:spPr>
          <a:xfrm>
            <a:off x="8172169" y="466542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2" name="GUNDAL 1:4">
            <a:extLst>
              <a:ext uri="{FF2B5EF4-FFF2-40B4-BE49-F238E27FC236}">
                <a16:creationId xmlns:a16="http://schemas.microsoft.com/office/drawing/2014/main" id="{DDE65541-5066-7E61-8800-2E2DFFE9EC3A}"/>
              </a:ext>
            </a:extLst>
          </p:cNvPr>
          <p:cNvSpPr/>
          <p:nvPr/>
        </p:nvSpPr>
        <p:spPr>
          <a:xfrm>
            <a:off x="7696240" y="201602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6" name="GUNDAL 1:4">
            <a:extLst>
              <a:ext uri="{FF2B5EF4-FFF2-40B4-BE49-F238E27FC236}">
                <a16:creationId xmlns:a16="http://schemas.microsoft.com/office/drawing/2014/main" id="{67160C82-8D33-905F-608C-A3C47D9E88E8}"/>
              </a:ext>
            </a:extLst>
          </p:cNvPr>
          <p:cNvSpPr/>
          <p:nvPr/>
        </p:nvSpPr>
        <p:spPr>
          <a:xfrm>
            <a:off x="8228524" y="668215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7" name="GUNDAL 1:4">
            <a:extLst>
              <a:ext uri="{FF2B5EF4-FFF2-40B4-BE49-F238E27FC236}">
                <a16:creationId xmlns:a16="http://schemas.microsoft.com/office/drawing/2014/main" id="{0CC7374C-3581-0B4A-F031-59E742FA5C2F}"/>
              </a:ext>
            </a:extLst>
          </p:cNvPr>
          <p:cNvSpPr/>
          <p:nvPr/>
        </p:nvSpPr>
        <p:spPr>
          <a:xfrm>
            <a:off x="8228524" y="477342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8" name="GUNDAL 1:4">
            <a:extLst>
              <a:ext uri="{FF2B5EF4-FFF2-40B4-BE49-F238E27FC236}">
                <a16:creationId xmlns:a16="http://schemas.microsoft.com/office/drawing/2014/main" id="{27C699C3-8719-6BC9-6CFE-874D94BB8286}"/>
              </a:ext>
            </a:extLst>
          </p:cNvPr>
          <p:cNvSpPr/>
          <p:nvPr/>
        </p:nvSpPr>
        <p:spPr>
          <a:xfrm>
            <a:off x="9256954" y="737286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89" name="GUNDAL 1:4">
            <a:extLst>
              <a:ext uri="{FF2B5EF4-FFF2-40B4-BE49-F238E27FC236}">
                <a16:creationId xmlns:a16="http://schemas.microsoft.com/office/drawing/2014/main" id="{80EFD159-170F-9EAF-38B5-35F84D9A80F7}"/>
              </a:ext>
            </a:extLst>
          </p:cNvPr>
          <p:cNvSpPr/>
          <p:nvPr/>
        </p:nvSpPr>
        <p:spPr>
          <a:xfrm>
            <a:off x="5194186" y="3423927"/>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0" name="GUNDAL 1:4">
            <a:extLst>
              <a:ext uri="{FF2B5EF4-FFF2-40B4-BE49-F238E27FC236}">
                <a16:creationId xmlns:a16="http://schemas.microsoft.com/office/drawing/2014/main" id="{299DC1C5-9E7C-1A68-EDCD-DF2934BFCC74}"/>
              </a:ext>
            </a:extLst>
          </p:cNvPr>
          <p:cNvSpPr/>
          <p:nvPr/>
        </p:nvSpPr>
        <p:spPr>
          <a:xfrm>
            <a:off x="5086186" y="340903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2" name="GUNDAL 1:4">
            <a:extLst>
              <a:ext uri="{FF2B5EF4-FFF2-40B4-BE49-F238E27FC236}">
                <a16:creationId xmlns:a16="http://schemas.microsoft.com/office/drawing/2014/main" id="{82A5C617-FB1B-5A8D-70F0-1F2D2D68CF4B}"/>
              </a:ext>
            </a:extLst>
          </p:cNvPr>
          <p:cNvSpPr/>
          <p:nvPr/>
        </p:nvSpPr>
        <p:spPr>
          <a:xfrm>
            <a:off x="10224492" y="705937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3" name="GUNDAL 1:4">
            <a:extLst>
              <a:ext uri="{FF2B5EF4-FFF2-40B4-BE49-F238E27FC236}">
                <a16:creationId xmlns:a16="http://schemas.microsoft.com/office/drawing/2014/main" id="{29693A8C-1482-08E9-53DB-4B61279688A4}"/>
              </a:ext>
            </a:extLst>
          </p:cNvPr>
          <p:cNvSpPr/>
          <p:nvPr/>
        </p:nvSpPr>
        <p:spPr>
          <a:xfrm>
            <a:off x="7942053" y="449193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4" name="GUNDAL 1:4">
            <a:extLst>
              <a:ext uri="{FF2B5EF4-FFF2-40B4-BE49-F238E27FC236}">
                <a16:creationId xmlns:a16="http://schemas.microsoft.com/office/drawing/2014/main" id="{421A11B3-D0F8-407C-D9AD-A50BC1DD604B}"/>
              </a:ext>
            </a:extLst>
          </p:cNvPr>
          <p:cNvSpPr/>
          <p:nvPr/>
        </p:nvSpPr>
        <p:spPr>
          <a:xfrm>
            <a:off x="5089600" y="403409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5" name="GUNDAL 1:4">
            <a:extLst>
              <a:ext uri="{FF2B5EF4-FFF2-40B4-BE49-F238E27FC236}">
                <a16:creationId xmlns:a16="http://schemas.microsoft.com/office/drawing/2014/main" id="{830BCD0E-DA0F-B0BB-8590-8D51BA4875BE}"/>
              </a:ext>
            </a:extLst>
          </p:cNvPr>
          <p:cNvSpPr/>
          <p:nvPr/>
        </p:nvSpPr>
        <p:spPr>
          <a:xfrm>
            <a:off x="5525017" y="374949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7" name="GUNDAL 1:4">
            <a:extLst>
              <a:ext uri="{FF2B5EF4-FFF2-40B4-BE49-F238E27FC236}">
                <a16:creationId xmlns:a16="http://schemas.microsoft.com/office/drawing/2014/main" id="{A581CFCE-E983-FB3A-D236-98BA51A62759}"/>
              </a:ext>
            </a:extLst>
          </p:cNvPr>
          <p:cNvSpPr/>
          <p:nvPr/>
        </p:nvSpPr>
        <p:spPr>
          <a:xfrm>
            <a:off x="9722973" y="381809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8" name="GUNDAL 1:4">
            <a:extLst>
              <a:ext uri="{FF2B5EF4-FFF2-40B4-BE49-F238E27FC236}">
                <a16:creationId xmlns:a16="http://schemas.microsoft.com/office/drawing/2014/main" id="{B430F8FA-430B-83B5-AB0A-0563FE4231AF}"/>
              </a:ext>
            </a:extLst>
          </p:cNvPr>
          <p:cNvSpPr/>
          <p:nvPr/>
        </p:nvSpPr>
        <p:spPr>
          <a:xfrm>
            <a:off x="5089600" y="246417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99" name="GUNDAL 1:4">
            <a:extLst>
              <a:ext uri="{FF2B5EF4-FFF2-40B4-BE49-F238E27FC236}">
                <a16:creationId xmlns:a16="http://schemas.microsoft.com/office/drawing/2014/main" id="{812598F9-9C95-92EB-0598-3FAF4FA00F0C}"/>
              </a:ext>
            </a:extLst>
          </p:cNvPr>
          <p:cNvSpPr/>
          <p:nvPr/>
        </p:nvSpPr>
        <p:spPr>
          <a:xfrm>
            <a:off x="7850336" y="470793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0" name="GUNDAL 1:4">
            <a:extLst>
              <a:ext uri="{FF2B5EF4-FFF2-40B4-BE49-F238E27FC236}">
                <a16:creationId xmlns:a16="http://schemas.microsoft.com/office/drawing/2014/main" id="{C331B502-FBFA-22A6-624A-8B4C0076D137}"/>
              </a:ext>
            </a:extLst>
          </p:cNvPr>
          <p:cNvSpPr/>
          <p:nvPr/>
        </p:nvSpPr>
        <p:spPr>
          <a:xfrm>
            <a:off x="8261222" y="513307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2" name="GUNDAL 1:4">
            <a:extLst>
              <a:ext uri="{FF2B5EF4-FFF2-40B4-BE49-F238E27FC236}">
                <a16:creationId xmlns:a16="http://schemas.microsoft.com/office/drawing/2014/main" id="{93F00DC8-2937-1096-98FD-264A7C8CCC91}"/>
              </a:ext>
            </a:extLst>
          </p:cNvPr>
          <p:cNvSpPr/>
          <p:nvPr/>
        </p:nvSpPr>
        <p:spPr>
          <a:xfrm>
            <a:off x="5690146" y="596220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4" name="GUNDAL 1:4">
            <a:extLst>
              <a:ext uri="{FF2B5EF4-FFF2-40B4-BE49-F238E27FC236}">
                <a16:creationId xmlns:a16="http://schemas.microsoft.com/office/drawing/2014/main" id="{91ECA766-B455-165A-CD38-11FEC37E28FD}"/>
              </a:ext>
            </a:extLst>
          </p:cNvPr>
          <p:cNvSpPr/>
          <p:nvPr/>
        </p:nvSpPr>
        <p:spPr>
          <a:xfrm>
            <a:off x="9270625" y="752476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6" name="GUNDAL 1:4">
            <a:extLst>
              <a:ext uri="{FF2B5EF4-FFF2-40B4-BE49-F238E27FC236}">
                <a16:creationId xmlns:a16="http://schemas.microsoft.com/office/drawing/2014/main" id="{CE5BF387-AFFA-1D7B-BF83-E01F780A08D7}"/>
              </a:ext>
            </a:extLst>
          </p:cNvPr>
          <p:cNvSpPr/>
          <p:nvPr/>
        </p:nvSpPr>
        <p:spPr>
          <a:xfrm>
            <a:off x="7900779" y="564370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8" name="GUNDAL 1:4">
            <a:extLst>
              <a:ext uri="{FF2B5EF4-FFF2-40B4-BE49-F238E27FC236}">
                <a16:creationId xmlns:a16="http://schemas.microsoft.com/office/drawing/2014/main" id="{2AEF549E-FC76-5657-9088-BA75633A1615}"/>
              </a:ext>
            </a:extLst>
          </p:cNvPr>
          <p:cNvSpPr/>
          <p:nvPr/>
        </p:nvSpPr>
        <p:spPr>
          <a:xfrm>
            <a:off x="5124212" y="324913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09" name="GUNDAL 1:4">
            <a:extLst>
              <a:ext uri="{FF2B5EF4-FFF2-40B4-BE49-F238E27FC236}">
                <a16:creationId xmlns:a16="http://schemas.microsoft.com/office/drawing/2014/main" id="{FD924741-0339-8995-6664-5474E64DBB1F}"/>
              </a:ext>
            </a:extLst>
          </p:cNvPr>
          <p:cNvSpPr/>
          <p:nvPr/>
        </p:nvSpPr>
        <p:spPr>
          <a:xfrm>
            <a:off x="7973415" y="550891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0" name="GUNDAL 1:4">
            <a:extLst>
              <a:ext uri="{FF2B5EF4-FFF2-40B4-BE49-F238E27FC236}">
                <a16:creationId xmlns:a16="http://schemas.microsoft.com/office/drawing/2014/main" id="{E0DAFA42-CA28-06E0-0421-879338AF4B9B}"/>
              </a:ext>
            </a:extLst>
          </p:cNvPr>
          <p:cNvSpPr/>
          <p:nvPr/>
        </p:nvSpPr>
        <p:spPr>
          <a:xfrm>
            <a:off x="5417017" y="83272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2" name="GUNDAL 1:4">
            <a:extLst>
              <a:ext uri="{FF2B5EF4-FFF2-40B4-BE49-F238E27FC236}">
                <a16:creationId xmlns:a16="http://schemas.microsoft.com/office/drawing/2014/main" id="{40418D07-E67C-7DC8-2D88-8AA3622F3885}"/>
              </a:ext>
            </a:extLst>
          </p:cNvPr>
          <p:cNvSpPr/>
          <p:nvPr/>
        </p:nvSpPr>
        <p:spPr>
          <a:xfrm>
            <a:off x="8369222" y="664266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3" name="GUNDAL 1:4">
            <a:extLst>
              <a:ext uri="{FF2B5EF4-FFF2-40B4-BE49-F238E27FC236}">
                <a16:creationId xmlns:a16="http://schemas.microsoft.com/office/drawing/2014/main" id="{DFC46488-46FE-12BF-0D29-F128B2E1D5F8}"/>
              </a:ext>
            </a:extLst>
          </p:cNvPr>
          <p:cNvSpPr/>
          <p:nvPr/>
        </p:nvSpPr>
        <p:spPr>
          <a:xfrm>
            <a:off x="10015806" y="534907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4" name="GUNDAL 1:4">
            <a:extLst>
              <a:ext uri="{FF2B5EF4-FFF2-40B4-BE49-F238E27FC236}">
                <a16:creationId xmlns:a16="http://schemas.microsoft.com/office/drawing/2014/main" id="{F8927C39-A0CA-869D-81E2-D5FD3AF06CA6}"/>
              </a:ext>
            </a:extLst>
          </p:cNvPr>
          <p:cNvSpPr/>
          <p:nvPr/>
        </p:nvSpPr>
        <p:spPr>
          <a:xfrm>
            <a:off x="5550010" y="224817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6" name="GUNDAL 1:4">
            <a:extLst>
              <a:ext uri="{FF2B5EF4-FFF2-40B4-BE49-F238E27FC236}">
                <a16:creationId xmlns:a16="http://schemas.microsoft.com/office/drawing/2014/main" id="{05048E5B-D221-FDA1-582D-E4C3F67BCC66}"/>
              </a:ext>
            </a:extLst>
          </p:cNvPr>
          <p:cNvSpPr/>
          <p:nvPr/>
        </p:nvSpPr>
        <p:spPr>
          <a:xfrm>
            <a:off x="7850336" y="349286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8" name="GUNDAL 1:4">
            <a:extLst>
              <a:ext uri="{FF2B5EF4-FFF2-40B4-BE49-F238E27FC236}">
                <a16:creationId xmlns:a16="http://schemas.microsoft.com/office/drawing/2014/main" id="{9CFD55A2-4904-BF5A-A64E-08D7FBE762CF}"/>
              </a:ext>
            </a:extLst>
          </p:cNvPr>
          <p:cNvSpPr/>
          <p:nvPr/>
        </p:nvSpPr>
        <p:spPr>
          <a:xfrm>
            <a:off x="7342496" y="103452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19" name="GUNDAL 1:4">
            <a:extLst>
              <a:ext uri="{FF2B5EF4-FFF2-40B4-BE49-F238E27FC236}">
                <a16:creationId xmlns:a16="http://schemas.microsoft.com/office/drawing/2014/main" id="{193D114E-DE61-E5A5-8C80-992D4F5F2506}"/>
              </a:ext>
            </a:extLst>
          </p:cNvPr>
          <p:cNvSpPr/>
          <p:nvPr/>
        </p:nvSpPr>
        <p:spPr>
          <a:xfrm>
            <a:off x="8567961" y="246417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0" name="GUNDAL 1:4">
            <a:extLst>
              <a:ext uri="{FF2B5EF4-FFF2-40B4-BE49-F238E27FC236}">
                <a16:creationId xmlns:a16="http://schemas.microsoft.com/office/drawing/2014/main" id="{6E854A14-EE1B-4197-2319-2680EFAF3746}"/>
              </a:ext>
            </a:extLst>
          </p:cNvPr>
          <p:cNvSpPr/>
          <p:nvPr/>
        </p:nvSpPr>
        <p:spPr>
          <a:xfrm>
            <a:off x="8219602" y="677155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1" name="GUNDAL 1:4">
            <a:extLst>
              <a:ext uri="{FF2B5EF4-FFF2-40B4-BE49-F238E27FC236}">
                <a16:creationId xmlns:a16="http://schemas.microsoft.com/office/drawing/2014/main" id="{3F44A471-399F-919D-CD02-96D8F5020F4F}"/>
              </a:ext>
            </a:extLst>
          </p:cNvPr>
          <p:cNvSpPr/>
          <p:nvPr/>
        </p:nvSpPr>
        <p:spPr>
          <a:xfrm>
            <a:off x="7894839" y="335810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4" name="GUNDAL 1:4">
            <a:extLst>
              <a:ext uri="{FF2B5EF4-FFF2-40B4-BE49-F238E27FC236}">
                <a16:creationId xmlns:a16="http://schemas.microsoft.com/office/drawing/2014/main" id="{3DEE1F47-7D84-61D0-4A63-389C4EF66F7B}"/>
              </a:ext>
            </a:extLst>
          </p:cNvPr>
          <p:cNvSpPr/>
          <p:nvPr/>
        </p:nvSpPr>
        <p:spPr>
          <a:xfrm>
            <a:off x="8081415" y="34195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5" name="GUNDAL 1:4">
            <a:extLst>
              <a:ext uri="{FF2B5EF4-FFF2-40B4-BE49-F238E27FC236}">
                <a16:creationId xmlns:a16="http://schemas.microsoft.com/office/drawing/2014/main" id="{F5F986E0-05BE-00DC-AC18-27BD71B5A578}"/>
              </a:ext>
            </a:extLst>
          </p:cNvPr>
          <p:cNvSpPr/>
          <p:nvPr/>
        </p:nvSpPr>
        <p:spPr>
          <a:xfrm>
            <a:off x="9850671" y="564370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6" name="GUNDAL 1:4">
            <a:extLst>
              <a:ext uri="{FF2B5EF4-FFF2-40B4-BE49-F238E27FC236}">
                <a16:creationId xmlns:a16="http://schemas.microsoft.com/office/drawing/2014/main" id="{2EDC5A9F-31FA-F7C7-498E-FCEED6FDB72D}"/>
              </a:ext>
            </a:extLst>
          </p:cNvPr>
          <p:cNvSpPr/>
          <p:nvPr/>
        </p:nvSpPr>
        <p:spPr>
          <a:xfrm>
            <a:off x="7828143" y="543050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28" name="GUNDAL 1:4">
            <a:extLst>
              <a:ext uri="{FF2B5EF4-FFF2-40B4-BE49-F238E27FC236}">
                <a16:creationId xmlns:a16="http://schemas.microsoft.com/office/drawing/2014/main" id="{DFE777CD-1B62-8BB4-6CA2-A7BF8EB55FDA}"/>
              </a:ext>
            </a:extLst>
          </p:cNvPr>
          <p:cNvSpPr/>
          <p:nvPr/>
        </p:nvSpPr>
        <p:spPr>
          <a:xfrm>
            <a:off x="5043945" y="371009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0" name="GUNDAL 1:4">
            <a:extLst>
              <a:ext uri="{FF2B5EF4-FFF2-40B4-BE49-F238E27FC236}">
                <a16:creationId xmlns:a16="http://schemas.microsoft.com/office/drawing/2014/main" id="{9F1298B4-404E-36DC-A44C-58BE8D933B53}"/>
              </a:ext>
            </a:extLst>
          </p:cNvPr>
          <p:cNvSpPr/>
          <p:nvPr/>
        </p:nvSpPr>
        <p:spPr>
          <a:xfrm>
            <a:off x="5471596" y="219513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1" name="GUNDAL 1:4">
            <a:extLst>
              <a:ext uri="{FF2B5EF4-FFF2-40B4-BE49-F238E27FC236}">
                <a16:creationId xmlns:a16="http://schemas.microsoft.com/office/drawing/2014/main" id="{80F5F517-71E2-AD81-FFE0-F0019B4F9312}"/>
              </a:ext>
            </a:extLst>
          </p:cNvPr>
          <p:cNvSpPr/>
          <p:nvPr/>
        </p:nvSpPr>
        <p:spPr>
          <a:xfrm>
            <a:off x="5149783" y="38410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2" name="GUNDAL 1:4">
            <a:extLst>
              <a:ext uri="{FF2B5EF4-FFF2-40B4-BE49-F238E27FC236}">
                <a16:creationId xmlns:a16="http://schemas.microsoft.com/office/drawing/2014/main" id="{D4AF00B2-9808-8718-EF1B-81807DF96269}"/>
              </a:ext>
            </a:extLst>
          </p:cNvPr>
          <p:cNvSpPr/>
          <p:nvPr/>
        </p:nvSpPr>
        <p:spPr>
          <a:xfrm>
            <a:off x="9054625" y="647108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3" name="GUNDAL 1:4">
            <a:extLst>
              <a:ext uri="{FF2B5EF4-FFF2-40B4-BE49-F238E27FC236}">
                <a16:creationId xmlns:a16="http://schemas.microsoft.com/office/drawing/2014/main" id="{A538BA2D-DDAB-FB3B-BFBC-C2ADD1B233EA}"/>
              </a:ext>
            </a:extLst>
          </p:cNvPr>
          <p:cNvSpPr/>
          <p:nvPr/>
        </p:nvSpPr>
        <p:spPr>
          <a:xfrm>
            <a:off x="5380305" y="3647967"/>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4" name="GUNDAL 1:4">
            <a:extLst>
              <a:ext uri="{FF2B5EF4-FFF2-40B4-BE49-F238E27FC236}">
                <a16:creationId xmlns:a16="http://schemas.microsoft.com/office/drawing/2014/main" id="{43001AC8-06C6-7D70-9B93-5F44E16FE570}"/>
              </a:ext>
            </a:extLst>
          </p:cNvPr>
          <p:cNvSpPr/>
          <p:nvPr/>
        </p:nvSpPr>
        <p:spPr>
          <a:xfrm>
            <a:off x="5646656" y="113313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5" name="GUNDAL 1:4">
            <a:extLst>
              <a:ext uri="{FF2B5EF4-FFF2-40B4-BE49-F238E27FC236}">
                <a16:creationId xmlns:a16="http://schemas.microsoft.com/office/drawing/2014/main" id="{14B199EC-50A4-EE46-607C-70B5202EE8B8}"/>
              </a:ext>
            </a:extLst>
          </p:cNvPr>
          <p:cNvSpPr/>
          <p:nvPr/>
        </p:nvSpPr>
        <p:spPr>
          <a:xfrm>
            <a:off x="7948726" y="347134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7" name="GUNDAL 1:4">
            <a:extLst>
              <a:ext uri="{FF2B5EF4-FFF2-40B4-BE49-F238E27FC236}">
                <a16:creationId xmlns:a16="http://schemas.microsoft.com/office/drawing/2014/main" id="{D9E1D93D-E15A-6DCF-72F4-856EEFD9C575}"/>
              </a:ext>
            </a:extLst>
          </p:cNvPr>
          <p:cNvSpPr/>
          <p:nvPr/>
        </p:nvSpPr>
        <p:spPr>
          <a:xfrm>
            <a:off x="5218346" y="396019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8" name="GUNDAL 1:4">
            <a:extLst>
              <a:ext uri="{FF2B5EF4-FFF2-40B4-BE49-F238E27FC236}">
                <a16:creationId xmlns:a16="http://schemas.microsoft.com/office/drawing/2014/main" id="{F6C47ACF-5582-FAD7-ED6B-A5CC41DF80C9}"/>
              </a:ext>
            </a:extLst>
          </p:cNvPr>
          <p:cNvSpPr/>
          <p:nvPr/>
        </p:nvSpPr>
        <p:spPr>
          <a:xfrm>
            <a:off x="8189415" y="550891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39" name="GUNDAL 1:4">
            <a:extLst>
              <a:ext uri="{FF2B5EF4-FFF2-40B4-BE49-F238E27FC236}">
                <a16:creationId xmlns:a16="http://schemas.microsoft.com/office/drawing/2014/main" id="{8C21C361-B778-3A1D-C74F-352D94777E6D}"/>
              </a:ext>
            </a:extLst>
          </p:cNvPr>
          <p:cNvSpPr/>
          <p:nvPr/>
        </p:nvSpPr>
        <p:spPr>
          <a:xfrm>
            <a:off x="5558786" y="584973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0" name="GUNDAL 1:4">
            <a:extLst>
              <a:ext uri="{FF2B5EF4-FFF2-40B4-BE49-F238E27FC236}">
                <a16:creationId xmlns:a16="http://schemas.microsoft.com/office/drawing/2014/main" id="{FD90A871-6019-5C77-76F2-58E18368538E}"/>
              </a:ext>
            </a:extLst>
          </p:cNvPr>
          <p:cNvSpPr/>
          <p:nvPr/>
        </p:nvSpPr>
        <p:spPr>
          <a:xfrm>
            <a:off x="9450787" y="529291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1" name="GUNDAL 1:4">
            <a:extLst>
              <a:ext uri="{FF2B5EF4-FFF2-40B4-BE49-F238E27FC236}">
                <a16:creationId xmlns:a16="http://schemas.microsoft.com/office/drawing/2014/main" id="{FD890A46-C43B-3478-61AB-68151EE1B4F3}"/>
              </a:ext>
            </a:extLst>
          </p:cNvPr>
          <p:cNvSpPr/>
          <p:nvPr/>
        </p:nvSpPr>
        <p:spPr>
          <a:xfrm>
            <a:off x="10246222" y="6951379"/>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2" name="GUNDAL 1:4">
            <a:extLst>
              <a:ext uri="{FF2B5EF4-FFF2-40B4-BE49-F238E27FC236}">
                <a16:creationId xmlns:a16="http://schemas.microsoft.com/office/drawing/2014/main" id="{106B14CF-36F3-EFCD-6B2E-C36C89F1E194}"/>
              </a:ext>
            </a:extLst>
          </p:cNvPr>
          <p:cNvSpPr/>
          <p:nvPr/>
        </p:nvSpPr>
        <p:spPr>
          <a:xfrm>
            <a:off x="6938605" y="406781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3" name="GUNDAL 1:4">
            <a:extLst>
              <a:ext uri="{FF2B5EF4-FFF2-40B4-BE49-F238E27FC236}">
                <a16:creationId xmlns:a16="http://schemas.microsoft.com/office/drawing/2014/main" id="{DB85D17A-D45F-9F77-E8EE-926DF3E914C2}"/>
              </a:ext>
            </a:extLst>
          </p:cNvPr>
          <p:cNvSpPr/>
          <p:nvPr/>
        </p:nvSpPr>
        <p:spPr>
          <a:xfrm>
            <a:off x="4981600" y="167284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4" name="GUNDAL 1:4">
            <a:extLst>
              <a:ext uri="{FF2B5EF4-FFF2-40B4-BE49-F238E27FC236}">
                <a16:creationId xmlns:a16="http://schemas.microsoft.com/office/drawing/2014/main" id="{16B2841A-7D0F-3E96-4CDC-E7CA5C0B7812}"/>
              </a:ext>
            </a:extLst>
          </p:cNvPr>
          <p:cNvSpPr/>
          <p:nvPr/>
        </p:nvSpPr>
        <p:spPr>
          <a:xfrm>
            <a:off x="8066610" y="534907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6" name="GUNDAL 1:4">
            <a:extLst>
              <a:ext uri="{FF2B5EF4-FFF2-40B4-BE49-F238E27FC236}">
                <a16:creationId xmlns:a16="http://schemas.microsoft.com/office/drawing/2014/main" id="{51B6C02C-EA87-CEC4-92E3-C6CB2AC860E7}"/>
              </a:ext>
            </a:extLst>
          </p:cNvPr>
          <p:cNvSpPr/>
          <p:nvPr/>
        </p:nvSpPr>
        <p:spPr>
          <a:xfrm>
            <a:off x="8189415" y="490762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7" name="GUNDAL 1:4">
            <a:extLst>
              <a:ext uri="{FF2B5EF4-FFF2-40B4-BE49-F238E27FC236}">
                <a16:creationId xmlns:a16="http://schemas.microsoft.com/office/drawing/2014/main" id="{FAD61B58-E901-DD7F-3C71-E3902403AFED}"/>
              </a:ext>
            </a:extLst>
          </p:cNvPr>
          <p:cNvSpPr/>
          <p:nvPr/>
        </p:nvSpPr>
        <p:spPr>
          <a:xfrm>
            <a:off x="8404860" y="711644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8" name="GUNDAL 1:4">
            <a:extLst>
              <a:ext uri="{FF2B5EF4-FFF2-40B4-BE49-F238E27FC236}">
                <a16:creationId xmlns:a16="http://schemas.microsoft.com/office/drawing/2014/main" id="{E3DDF12F-A4D5-9F10-4EC1-102F844D8649}"/>
              </a:ext>
            </a:extLst>
          </p:cNvPr>
          <p:cNvSpPr/>
          <p:nvPr/>
        </p:nvSpPr>
        <p:spPr>
          <a:xfrm>
            <a:off x="9417112" y="678192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49" name="GUNDAL 1:4">
            <a:extLst>
              <a:ext uri="{FF2B5EF4-FFF2-40B4-BE49-F238E27FC236}">
                <a16:creationId xmlns:a16="http://schemas.microsoft.com/office/drawing/2014/main" id="{5645C338-47C2-930E-4436-BCAD8F31D7B4}"/>
              </a:ext>
            </a:extLst>
          </p:cNvPr>
          <p:cNvSpPr/>
          <p:nvPr/>
        </p:nvSpPr>
        <p:spPr>
          <a:xfrm>
            <a:off x="8207702" y="625422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50" name="GUNDAL 1:4">
            <a:extLst>
              <a:ext uri="{FF2B5EF4-FFF2-40B4-BE49-F238E27FC236}">
                <a16:creationId xmlns:a16="http://schemas.microsoft.com/office/drawing/2014/main" id="{600456DA-708B-EF92-EF05-6234B27F5C08}"/>
              </a:ext>
            </a:extLst>
          </p:cNvPr>
          <p:cNvSpPr/>
          <p:nvPr/>
        </p:nvSpPr>
        <p:spPr>
          <a:xfrm>
            <a:off x="7973415" y="502221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52" name="GUNDAL 1:4">
            <a:extLst>
              <a:ext uri="{FF2B5EF4-FFF2-40B4-BE49-F238E27FC236}">
                <a16:creationId xmlns:a16="http://schemas.microsoft.com/office/drawing/2014/main" id="{6697D2E4-26C6-8CE6-D17F-D091DF722921}"/>
              </a:ext>
            </a:extLst>
          </p:cNvPr>
          <p:cNvSpPr/>
          <p:nvPr/>
        </p:nvSpPr>
        <p:spPr>
          <a:xfrm>
            <a:off x="4631623" y="385749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53" name="GUNDAL 1:4">
            <a:extLst>
              <a:ext uri="{FF2B5EF4-FFF2-40B4-BE49-F238E27FC236}">
                <a16:creationId xmlns:a16="http://schemas.microsoft.com/office/drawing/2014/main" id="{673699E1-09DF-250A-DFAD-61F02E72723A}"/>
              </a:ext>
            </a:extLst>
          </p:cNvPr>
          <p:cNvSpPr/>
          <p:nvPr/>
        </p:nvSpPr>
        <p:spPr>
          <a:xfrm>
            <a:off x="7678839" y="606255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59" name="GUNDAL 1:4">
            <a:extLst>
              <a:ext uri="{FF2B5EF4-FFF2-40B4-BE49-F238E27FC236}">
                <a16:creationId xmlns:a16="http://schemas.microsoft.com/office/drawing/2014/main" id="{013E9FCE-FE6C-A2D2-62A2-7935BFD99E52}"/>
              </a:ext>
            </a:extLst>
          </p:cNvPr>
          <p:cNvSpPr/>
          <p:nvPr/>
        </p:nvSpPr>
        <p:spPr>
          <a:xfrm>
            <a:off x="5768226" y="420414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0" name="GUNDAL 1:4">
            <a:extLst>
              <a:ext uri="{FF2B5EF4-FFF2-40B4-BE49-F238E27FC236}">
                <a16:creationId xmlns:a16="http://schemas.microsoft.com/office/drawing/2014/main" id="{BEC20D10-1A34-9BBE-B4F5-8C1E3A2A6F7B}"/>
              </a:ext>
            </a:extLst>
          </p:cNvPr>
          <p:cNvSpPr/>
          <p:nvPr/>
        </p:nvSpPr>
        <p:spPr>
          <a:xfrm>
            <a:off x="5463896" y="492393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1" name="GUNDAL 1:4">
            <a:extLst>
              <a:ext uri="{FF2B5EF4-FFF2-40B4-BE49-F238E27FC236}">
                <a16:creationId xmlns:a16="http://schemas.microsoft.com/office/drawing/2014/main" id="{37C5D7FB-47DD-2661-0462-F60434DF6CDB}"/>
              </a:ext>
            </a:extLst>
          </p:cNvPr>
          <p:cNvSpPr/>
          <p:nvPr/>
        </p:nvSpPr>
        <p:spPr>
          <a:xfrm>
            <a:off x="8918984" y="207916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2" name="GUNDAL 1:4">
            <a:extLst>
              <a:ext uri="{FF2B5EF4-FFF2-40B4-BE49-F238E27FC236}">
                <a16:creationId xmlns:a16="http://schemas.microsoft.com/office/drawing/2014/main" id="{B5434711-5AB4-498D-61AA-81402583E13A}"/>
              </a:ext>
            </a:extLst>
          </p:cNvPr>
          <p:cNvSpPr/>
          <p:nvPr/>
        </p:nvSpPr>
        <p:spPr>
          <a:xfrm>
            <a:off x="8100291" y="90120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3" name="GUNDAL 1:4">
            <a:extLst>
              <a:ext uri="{FF2B5EF4-FFF2-40B4-BE49-F238E27FC236}">
                <a16:creationId xmlns:a16="http://schemas.microsoft.com/office/drawing/2014/main" id="{FD14669F-BC95-2464-68C0-6CE5E11584FE}"/>
              </a:ext>
            </a:extLst>
          </p:cNvPr>
          <p:cNvSpPr/>
          <p:nvPr/>
        </p:nvSpPr>
        <p:spPr>
          <a:xfrm>
            <a:off x="8200032" y="6516208"/>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4" name="GUNDAL 1:4">
            <a:extLst>
              <a:ext uri="{FF2B5EF4-FFF2-40B4-BE49-F238E27FC236}">
                <a16:creationId xmlns:a16="http://schemas.microsoft.com/office/drawing/2014/main" id="{12649AF7-93E4-8AD1-986A-7F550E005712}"/>
              </a:ext>
            </a:extLst>
          </p:cNvPr>
          <p:cNvSpPr/>
          <p:nvPr/>
        </p:nvSpPr>
        <p:spPr>
          <a:xfrm>
            <a:off x="7718395" y="3384861"/>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7" name="GUNDAL 1:4">
            <a:extLst>
              <a:ext uri="{FF2B5EF4-FFF2-40B4-BE49-F238E27FC236}">
                <a16:creationId xmlns:a16="http://schemas.microsoft.com/office/drawing/2014/main" id="{1FCDB682-A6FF-D58A-DD6A-4DD5830BD858}"/>
              </a:ext>
            </a:extLst>
          </p:cNvPr>
          <p:cNvSpPr/>
          <p:nvPr/>
        </p:nvSpPr>
        <p:spPr>
          <a:xfrm>
            <a:off x="5119462" y="522431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8" name="GUNDAL 1:4">
            <a:extLst>
              <a:ext uri="{FF2B5EF4-FFF2-40B4-BE49-F238E27FC236}">
                <a16:creationId xmlns:a16="http://schemas.microsoft.com/office/drawing/2014/main" id="{F8E19089-1315-98F4-808E-C12540372962}"/>
              </a:ext>
            </a:extLst>
          </p:cNvPr>
          <p:cNvSpPr/>
          <p:nvPr/>
        </p:nvSpPr>
        <p:spPr>
          <a:xfrm>
            <a:off x="7168462" y="104484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69" name="GUNDAL 1:4">
            <a:extLst>
              <a:ext uri="{FF2B5EF4-FFF2-40B4-BE49-F238E27FC236}">
                <a16:creationId xmlns:a16="http://schemas.microsoft.com/office/drawing/2014/main" id="{B7142E05-F979-CA1E-6D73-BB9D3FDC75FC}"/>
              </a:ext>
            </a:extLst>
          </p:cNvPr>
          <p:cNvSpPr/>
          <p:nvPr/>
        </p:nvSpPr>
        <p:spPr>
          <a:xfrm>
            <a:off x="8813539" y="452707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0" name="GUNDAL 1:4">
            <a:extLst>
              <a:ext uri="{FF2B5EF4-FFF2-40B4-BE49-F238E27FC236}">
                <a16:creationId xmlns:a16="http://schemas.microsoft.com/office/drawing/2014/main" id="{BDA682B5-73F5-075A-2305-F98D61CD9416}"/>
              </a:ext>
            </a:extLst>
          </p:cNvPr>
          <p:cNvSpPr/>
          <p:nvPr/>
        </p:nvSpPr>
        <p:spPr>
          <a:xfrm>
            <a:off x="8327602" y="637698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1" name="GUNDAL 1:4">
            <a:extLst>
              <a:ext uri="{FF2B5EF4-FFF2-40B4-BE49-F238E27FC236}">
                <a16:creationId xmlns:a16="http://schemas.microsoft.com/office/drawing/2014/main" id="{4DDBC8AC-0B34-FF7A-7EA6-43821BFEAECA}"/>
              </a:ext>
            </a:extLst>
          </p:cNvPr>
          <p:cNvSpPr/>
          <p:nvPr/>
        </p:nvSpPr>
        <p:spPr>
          <a:xfrm>
            <a:off x="8560291" y="68520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3" name="GUNDAL 1:4">
            <a:extLst>
              <a:ext uri="{FF2B5EF4-FFF2-40B4-BE49-F238E27FC236}">
                <a16:creationId xmlns:a16="http://schemas.microsoft.com/office/drawing/2014/main" id="{62F89289-C09E-F30D-F793-CA6568A28CC7}"/>
              </a:ext>
            </a:extLst>
          </p:cNvPr>
          <p:cNvSpPr/>
          <p:nvPr/>
        </p:nvSpPr>
        <p:spPr>
          <a:xfrm>
            <a:off x="7907611" y="2430817"/>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4" name="GUNDAL 1:4">
            <a:extLst>
              <a:ext uri="{FF2B5EF4-FFF2-40B4-BE49-F238E27FC236}">
                <a16:creationId xmlns:a16="http://schemas.microsoft.com/office/drawing/2014/main" id="{48E5CEA3-B289-F07F-D687-B3A2A30A5736}"/>
              </a:ext>
            </a:extLst>
          </p:cNvPr>
          <p:cNvSpPr/>
          <p:nvPr/>
        </p:nvSpPr>
        <p:spPr>
          <a:xfrm>
            <a:off x="8276028" y="523821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5" name="GUNDAL 1:4">
            <a:extLst>
              <a:ext uri="{FF2B5EF4-FFF2-40B4-BE49-F238E27FC236}">
                <a16:creationId xmlns:a16="http://schemas.microsoft.com/office/drawing/2014/main" id="{19BECF72-0BE0-A7AA-B813-76490C3B6464}"/>
              </a:ext>
            </a:extLst>
          </p:cNvPr>
          <p:cNvSpPr/>
          <p:nvPr/>
        </p:nvSpPr>
        <p:spPr>
          <a:xfrm>
            <a:off x="7870125" y="1499227"/>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6" name="GUNDAL 1:4">
            <a:extLst>
              <a:ext uri="{FF2B5EF4-FFF2-40B4-BE49-F238E27FC236}">
                <a16:creationId xmlns:a16="http://schemas.microsoft.com/office/drawing/2014/main" id="{C59F6E9D-60A0-5D7F-C139-5471BFA5A4CC}"/>
              </a:ext>
            </a:extLst>
          </p:cNvPr>
          <p:cNvSpPr/>
          <p:nvPr/>
        </p:nvSpPr>
        <p:spPr>
          <a:xfrm>
            <a:off x="8315702" y="7014685"/>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7" name="GUNDAL 1:4">
            <a:extLst>
              <a:ext uri="{FF2B5EF4-FFF2-40B4-BE49-F238E27FC236}">
                <a16:creationId xmlns:a16="http://schemas.microsoft.com/office/drawing/2014/main" id="{5CCF84EF-EDD7-0318-9241-60B82B2ACA87}"/>
              </a:ext>
            </a:extLst>
          </p:cNvPr>
          <p:cNvSpPr/>
          <p:nvPr/>
        </p:nvSpPr>
        <p:spPr>
          <a:xfrm>
            <a:off x="9138057" y="6534664"/>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8" name="GUNDAL 1:4">
            <a:extLst>
              <a:ext uri="{FF2B5EF4-FFF2-40B4-BE49-F238E27FC236}">
                <a16:creationId xmlns:a16="http://schemas.microsoft.com/office/drawing/2014/main" id="{BD4CA74E-3398-E2ED-5247-22476CD30747}"/>
              </a:ext>
            </a:extLst>
          </p:cNvPr>
          <p:cNvSpPr/>
          <p:nvPr/>
        </p:nvSpPr>
        <p:spPr>
          <a:xfrm>
            <a:off x="8585222" y="7116446"/>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79" name="GUNDAL 1:4">
            <a:extLst>
              <a:ext uri="{FF2B5EF4-FFF2-40B4-BE49-F238E27FC236}">
                <a16:creationId xmlns:a16="http://schemas.microsoft.com/office/drawing/2014/main" id="{EACC9E29-3637-B96F-D671-D0059CC35E52}"/>
              </a:ext>
            </a:extLst>
          </p:cNvPr>
          <p:cNvSpPr/>
          <p:nvPr/>
        </p:nvSpPr>
        <p:spPr>
          <a:xfrm>
            <a:off x="8811813" y="114252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81" name="GUNDAL 1:4">
            <a:extLst>
              <a:ext uri="{FF2B5EF4-FFF2-40B4-BE49-F238E27FC236}">
                <a16:creationId xmlns:a16="http://schemas.microsoft.com/office/drawing/2014/main" id="{E1845A55-CE17-F23A-1B86-6485DECA5E4C}"/>
              </a:ext>
            </a:extLst>
          </p:cNvPr>
          <p:cNvSpPr/>
          <p:nvPr/>
        </p:nvSpPr>
        <p:spPr>
          <a:xfrm>
            <a:off x="7853263" y="1186850"/>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282" name="GUNDAL 1:4">
            <a:extLst>
              <a:ext uri="{FF2B5EF4-FFF2-40B4-BE49-F238E27FC236}">
                <a16:creationId xmlns:a16="http://schemas.microsoft.com/office/drawing/2014/main" id="{775CCBDE-7333-090D-4C96-E377A4338405}"/>
              </a:ext>
            </a:extLst>
          </p:cNvPr>
          <p:cNvSpPr/>
          <p:nvPr/>
        </p:nvSpPr>
        <p:spPr>
          <a:xfrm>
            <a:off x="6870042" y="3909032"/>
            <a:ext cx="108000" cy="108000"/>
          </a:xfrm>
          <a:prstGeom prst="flowChartConnector">
            <a:avLst/>
          </a:prstGeom>
          <a:solidFill>
            <a:srgbClr val="DC005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graphicFrame>
        <p:nvGraphicFramePr>
          <p:cNvPr id="5" name="Platshållare för innehåll 4">
            <a:extLst>
              <a:ext uri="{FF2B5EF4-FFF2-40B4-BE49-F238E27FC236}">
                <a16:creationId xmlns:a16="http://schemas.microsoft.com/office/drawing/2014/main" id="{F97B8B03-9235-B929-4B79-8AB1E2180525}"/>
              </a:ext>
            </a:extLst>
          </p:cNvPr>
          <p:cNvGraphicFramePr>
            <a:graphicFrameLocks noGrp="1"/>
          </p:cNvGraphicFramePr>
          <p:nvPr>
            <p:ph idx="1"/>
            <p:extLst>
              <p:ext uri="{D42A27DB-BD31-4B8C-83A1-F6EECF244321}">
                <p14:modId xmlns:p14="http://schemas.microsoft.com/office/powerpoint/2010/main" val="3988138074"/>
              </p:ext>
            </p:extLst>
          </p:nvPr>
        </p:nvGraphicFramePr>
        <p:xfrm>
          <a:off x="908917" y="2121958"/>
          <a:ext cx="3321576" cy="22608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Platshållare för innehåll 4">
            <a:extLst>
              <a:ext uri="{FF2B5EF4-FFF2-40B4-BE49-F238E27FC236}">
                <a16:creationId xmlns:a16="http://schemas.microsoft.com/office/drawing/2014/main" id="{DFB6CB5F-53B7-37F4-DE71-6D4DDFB7F82F}"/>
              </a:ext>
            </a:extLst>
          </p:cNvPr>
          <p:cNvGraphicFramePr>
            <a:graphicFrameLocks/>
          </p:cNvGraphicFramePr>
          <p:nvPr>
            <p:extLst>
              <p:ext uri="{D42A27DB-BD31-4B8C-83A1-F6EECF244321}">
                <p14:modId xmlns:p14="http://schemas.microsoft.com/office/powerpoint/2010/main" val="290091748"/>
              </p:ext>
            </p:extLst>
          </p:nvPr>
        </p:nvGraphicFramePr>
        <p:xfrm>
          <a:off x="908917" y="4975249"/>
          <a:ext cx="3321576" cy="22608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Platshållare för innehåll 4">
            <a:extLst>
              <a:ext uri="{FF2B5EF4-FFF2-40B4-BE49-F238E27FC236}">
                <a16:creationId xmlns:a16="http://schemas.microsoft.com/office/drawing/2014/main" id="{6F101B40-7F56-1D2A-72B8-96C2746CCAF3}"/>
              </a:ext>
            </a:extLst>
          </p:cNvPr>
          <p:cNvGraphicFramePr>
            <a:graphicFrameLocks/>
          </p:cNvGraphicFramePr>
          <p:nvPr>
            <p:extLst>
              <p:ext uri="{D42A27DB-BD31-4B8C-83A1-F6EECF244321}">
                <p14:modId xmlns:p14="http://schemas.microsoft.com/office/powerpoint/2010/main" val="2837060441"/>
              </p:ext>
            </p:extLst>
          </p:nvPr>
        </p:nvGraphicFramePr>
        <p:xfrm>
          <a:off x="10744885" y="2121959"/>
          <a:ext cx="3321576" cy="22608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Platshållare för innehåll 4">
            <a:extLst>
              <a:ext uri="{FF2B5EF4-FFF2-40B4-BE49-F238E27FC236}">
                <a16:creationId xmlns:a16="http://schemas.microsoft.com/office/drawing/2014/main" id="{1298B582-FEB6-BD84-9385-F184AC9E5665}"/>
              </a:ext>
            </a:extLst>
          </p:cNvPr>
          <p:cNvGraphicFramePr>
            <a:graphicFrameLocks/>
          </p:cNvGraphicFramePr>
          <p:nvPr>
            <p:extLst>
              <p:ext uri="{D42A27DB-BD31-4B8C-83A1-F6EECF244321}">
                <p14:modId xmlns:p14="http://schemas.microsoft.com/office/powerpoint/2010/main" val="2622373002"/>
              </p:ext>
            </p:extLst>
          </p:nvPr>
        </p:nvGraphicFramePr>
        <p:xfrm>
          <a:off x="10744308" y="4969016"/>
          <a:ext cx="3321576" cy="2260832"/>
        </p:xfrm>
        <a:graphic>
          <a:graphicData uri="http://schemas.openxmlformats.org/drawingml/2006/chart">
            <c:chart xmlns:c="http://schemas.openxmlformats.org/drawingml/2006/chart" xmlns:r="http://schemas.openxmlformats.org/officeDocument/2006/relationships" r:id="rId7"/>
          </a:graphicData>
        </a:graphic>
      </p:graphicFrame>
      <p:sp>
        <p:nvSpPr>
          <p:cNvPr id="2" name="Rubrik 1">
            <a:extLst>
              <a:ext uri="{FF2B5EF4-FFF2-40B4-BE49-F238E27FC236}">
                <a16:creationId xmlns:a16="http://schemas.microsoft.com/office/drawing/2014/main" id="{EB4DDB72-E33F-4098-39A3-605C58E5549B}"/>
              </a:ext>
            </a:extLst>
          </p:cNvPr>
          <p:cNvSpPr>
            <a:spLocks noGrp="1"/>
          </p:cNvSpPr>
          <p:nvPr>
            <p:ph type="title"/>
          </p:nvPr>
        </p:nvSpPr>
        <p:spPr>
          <a:xfrm>
            <a:off x="1766185" y="43654"/>
            <a:ext cx="11964987" cy="1293812"/>
          </a:xfrm>
        </p:spPr>
        <p:txBody>
          <a:bodyPr/>
          <a:lstStyle/>
          <a:p>
            <a:r>
              <a:rPr lang="sv-SE" dirty="0"/>
              <a:t>Överblick förhandsbesked – utanför ort</a:t>
            </a:r>
          </a:p>
        </p:txBody>
      </p:sp>
      <p:sp>
        <p:nvSpPr>
          <p:cNvPr id="3" name="Rubrik 3">
            <a:extLst>
              <a:ext uri="{FF2B5EF4-FFF2-40B4-BE49-F238E27FC236}">
                <a16:creationId xmlns:a16="http://schemas.microsoft.com/office/drawing/2014/main" id="{4FA0875C-312E-4660-D21D-E7E23419D371}"/>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pic>
        <p:nvPicPr>
          <p:cNvPr id="4" name="Bildobjekt 3">
            <a:extLst>
              <a:ext uri="{FF2B5EF4-FFF2-40B4-BE49-F238E27FC236}">
                <a16:creationId xmlns:a16="http://schemas.microsoft.com/office/drawing/2014/main" id="{441F17B5-1623-C7FC-EC87-2C132932FC78}"/>
              </a:ext>
            </a:extLst>
          </p:cNvPr>
          <p:cNvPicPr>
            <a:picLocks noChangeAspect="1"/>
          </p:cNvPicPr>
          <p:nvPr/>
        </p:nvPicPr>
        <p:blipFill>
          <a:blip r:embed="rId8"/>
          <a:srcRect l="2805" t="50749" r="90692" b="29722"/>
          <a:stretch/>
        </p:blipFill>
        <p:spPr>
          <a:xfrm>
            <a:off x="1579411" y="2134575"/>
            <a:ext cx="406106" cy="381116"/>
          </a:xfrm>
          <a:prstGeom prst="rect">
            <a:avLst/>
          </a:prstGeom>
        </p:spPr>
      </p:pic>
      <p:pic>
        <p:nvPicPr>
          <p:cNvPr id="8" name="Bildobjekt 7">
            <a:extLst>
              <a:ext uri="{FF2B5EF4-FFF2-40B4-BE49-F238E27FC236}">
                <a16:creationId xmlns:a16="http://schemas.microsoft.com/office/drawing/2014/main" id="{F15D9C6F-3E1C-4655-54F1-2D2A8E10F751}"/>
              </a:ext>
            </a:extLst>
          </p:cNvPr>
          <p:cNvPicPr>
            <a:picLocks noChangeAspect="1"/>
          </p:cNvPicPr>
          <p:nvPr/>
        </p:nvPicPr>
        <p:blipFill>
          <a:blip r:embed="rId8"/>
          <a:srcRect l="3190" t="29611" r="90307" b="50860"/>
          <a:stretch/>
        </p:blipFill>
        <p:spPr>
          <a:xfrm>
            <a:off x="1536551" y="4996150"/>
            <a:ext cx="406106" cy="381116"/>
          </a:xfrm>
          <a:prstGeom prst="rect">
            <a:avLst/>
          </a:prstGeom>
        </p:spPr>
      </p:pic>
      <p:pic>
        <p:nvPicPr>
          <p:cNvPr id="18" name="Bildobjekt 17">
            <a:extLst>
              <a:ext uri="{FF2B5EF4-FFF2-40B4-BE49-F238E27FC236}">
                <a16:creationId xmlns:a16="http://schemas.microsoft.com/office/drawing/2014/main" id="{B4C20C8B-A9E4-6E89-2D2E-2836C19CDD86}"/>
              </a:ext>
            </a:extLst>
          </p:cNvPr>
          <p:cNvPicPr>
            <a:picLocks noChangeAspect="1"/>
          </p:cNvPicPr>
          <p:nvPr/>
        </p:nvPicPr>
        <p:blipFill>
          <a:blip r:embed="rId8"/>
          <a:srcRect l="2611" t="7622" r="90886" b="72849"/>
          <a:stretch/>
        </p:blipFill>
        <p:spPr>
          <a:xfrm>
            <a:off x="10824160" y="2145222"/>
            <a:ext cx="406106" cy="381116"/>
          </a:xfrm>
          <a:prstGeom prst="rect">
            <a:avLst/>
          </a:prstGeom>
        </p:spPr>
      </p:pic>
      <p:pic>
        <p:nvPicPr>
          <p:cNvPr id="20" name="Bildobjekt 19">
            <a:extLst>
              <a:ext uri="{FF2B5EF4-FFF2-40B4-BE49-F238E27FC236}">
                <a16:creationId xmlns:a16="http://schemas.microsoft.com/office/drawing/2014/main" id="{13F79708-A70A-CBD8-4B02-B61D49E5F41E}"/>
              </a:ext>
            </a:extLst>
          </p:cNvPr>
          <p:cNvPicPr>
            <a:picLocks noChangeAspect="1"/>
          </p:cNvPicPr>
          <p:nvPr/>
        </p:nvPicPr>
        <p:blipFill>
          <a:blip r:embed="rId9"/>
          <a:srcRect l="31619" t="8485" r="-1"/>
          <a:stretch/>
        </p:blipFill>
        <p:spPr>
          <a:xfrm>
            <a:off x="10953678" y="5009515"/>
            <a:ext cx="311383" cy="377033"/>
          </a:xfrm>
          <a:prstGeom prst="rect">
            <a:avLst/>
          </a:prstGeom>
        </p:spPr>
      </p:pic>
    </p:spTree>
    <p:extLst>
      <p:ext uri="{BB962C8B-B14F-4D97-AF65-F5344CB8AC3E}">
        <p14:creationId xmlns:p14="http://schemas.microsoft.com/office/powerpoint/2010/main" val="140584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2C3B6A8-4D63-A21C-D841-14D5BEA7DAD9}"/>
              </a:ext>
            </a:extLst>
          </p:cNvPr>
          <p:cNvSpPr>
            <a:spLocks noGrp="1"/>
          </p:cNvSpPr>
          <p:nvPr>
            <p:ph type="title"/>
          </p:nvPr>
        </p:nvSpPr>
        <p:spPr>
          <a:xfrm>
            <a:off x="627724" y="557561"/>
            <a:ext cx="11963564" cy="1292846"/>
          </a:xfrm>
        </p:spPr>
        <p:txBody>
          <a:bodyPr anchor="ctr">
            <a:normAutofit/>
          </a:bodyPr>
          <a:lstStyle/>
          <a:p>
            <a:r>
              <a:rPr lang="sv-SE"/>
              <a:t>Agenda</a:t>
            </a:r>
          </a:p>
        </p:txBody>
      </p:sp>
      <p:sp>
        <p:nvSpPr>
          <p:cNvPr id="16" name="Platshållare för innehåll 2">
            <a:extLst>
              <a:ext uri="{FF2B5EF4-FFF2-40B4-BE49-F238E27FC236}">
                <a16:creationId xmlns:a16="http://schemas.microsoft.com/office/drawing/2014/main" id="{682C85FA-3942-EF46-55EF-C5803BB4763F}"/>
              </a:ext>
            </a:extLst>
          </p:cNvPr>
          <p:cNvSpPr>
            <a:spLocks noGrp="1"/>
          </p:cNvSpPr>
          <p:nvPr>
            <p:ph sz="quarter" idx="10"/>
          </p:nvPr>
        </p:nvSpPr>
        <p:spPr>
          <a:xfrm>
            <a:off x="627724" y="2214000"/>
            <a:ext cx="13325526" cy="5400000"/>
          </a:xfrm>
        </p:spPr>
        <p:txBody>
          <a:bodyPr wrap="square" anchor="t">
            <a:normAutofit lnSpcReduction="10000"/>
          </a:bodyPr>
          <a:lstStyle/>
          <a:p>
            <a:r>
              <a:rPr lang="sv-SE" dirty="0"/>
              <a:t>Syfte med ÖP-uppföljning</a:t>
            </a:r>
          </a:p>
          <a:p>
            <a:r>
              <a:rPr lang="sv-SE" dirty="0"/>
              <a:t>Uppskattning</a:t>
            </a:r>
          </a:p>
          <a:p>
            <a:pPr lvl="1"/>
            <a:r>
              <a:rPr lang="sv-SE" dirty="0"/>
              <a:t>Planbesked, beviljade/avslag </a:t>
            </a:r>
          </a:p>
          <a:p>
            <a:pPr lvl="1"/>
            <a:r>
              <a:rPr lang="sv-SE" dirty="0"/>
              <a:t>Planprogram </a:t>
            </a:r>
          </a:p>
          <a:p>
            <a:r>
              <a:rPr lang="sv-SE" dirty="0"/>
              <a:t>Prognos</a:t>
            </a:r>
          </a:p>
          <a:p>
            <a:pPr lvl="1"/>
            <a:r>
              <a:rPr lang="sv-SE" dirty="0"/>
              <a:t>Pågående detaljplaner</a:t>
            </a:r>
          </a:p>
          <a:p>
            <a:pPr lvl="1"/>
            <a:r>
              <a:rPr lang="sv-SE" dirty="0"/>
              <a:t>Planreserv</a:t>
            </a:r>
          </a:p>
          <a:p>
            <a:pPr lvl="1"/>
            <a:r>
              <a:rPr lang="sv-SE" dirty="0"/>
              <a:t>Förhandsbesked, beviljade/avslag </a:t>
            </a:r>
          </a:p>
          <a:p>
            <a:r>
              <a:rPr lang="sv-SE" dirty="0"/>
              <a:t>Utfall</a:t>
            </a:r>
          </a:p>
          <a:p>
            <a:pPr lvl="1"/>
            <a:r>
              <a:rPr lang="sv-SE" dirty="0"/>
              <a:t>Nybyggnation trend och byggt i nyare planer</a:t>
            </a:r>
          </a:p>
          <a:p>
            <a:r>
              <a:rPr lang="sv-SE" dirty="0"/>
              <a:t>Slutsatser och diskussion – 5 bilder</a:t>
            </a:r>
          </a:p>
          <a:p>
            <a:endParaRPr lang="sv-SE" dirty="0"/>
          </a:p>
          <a:p>
            <a:endParaRPr lang="sv-SE" dirty="0"/>
          </a:p>
          <a:p>
            <a:endParaRPr lang="sv-SE" dirty="0"/>
          </a:p>
          <a:p>
            <a:endParaRPr lang="sv-SE" dirty="0"/>
          </a:p>
        </p:txBody>
      </p:sp>
    </p:spTree>
    <p:extLst>
      <p:ext uri="{BB962C8B-B14F-4D97-AF65-F5344CB8AC3E}">
        <p14:creationId xmlns:p14="http://schemas.microsoft.com/office/powerpoint/2010/main" val="62086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objekt 10">
            <a:extLst>
              <a:ext uri="{FF2B5EF4-FFF2-40B4-BE49-F238E27FC236}">
                <a16:creationId xmlns:a16="http://schemas.microsoft.com/office/drawing/2014/main" id="{8E202326-1891-8DB3-E001-DDD45EEC967E}"/>
              </a:ext>
            </a:extLst>
          </p:cNvPr>
          <p:cNvPicPr>
            <a:picLocks noChangeAspect="1"/>
          </p:cNvPicPr>
          <p:nvPr/>
        </p:nvPicPr>
        <p:blipFill>
          <a:blip r:embed="rId3"/>
          <a:stretch>
            <a:fillRect/>
          </a:stretch>
        </p:blipFill>
        <p:spPr>
          <a:xfrm>
            <a:off x="2573175" y="18295"/>
            <a:ext cx="10482736" cy="8229600"/>
          </a:xfrm>
          <a:prstGeom prst="rect">
            <a:avLst/>
          </a:prstGeom>
        </p:spPr>
      </p:pic>
      <p:sp>
        <p:nvSpPr>
          <p:cNvPr id="2" name="Rubrik 1">
            <a:extLst>
              <a:ext uri="{FF2B5EF4-FFF2-40B4-BE49-F238E27FC236}">
                <a16:creationId xmlns:a16="http://schemas.microsoft.com/office/drawing/2014/main" id="{46BEEC21-9ADC-409F-2E3A-4B893C1CA980}"/>
              </a:ext>
            </a:extLst>
          </p:cNvPr>
          <p:cNvSpPr>
            <a:spLocks noGrp="1"/>
          </p:cNvSpPr>
          <p:nvPr>
            <p:ph type="title"/>
          </p:nvPr>
        </p:nvSpPr>
        <p:spPr>
          <a:xfrm>
            <a:off x="513989" y="6815747"/>
            <a:ext cx="5235375" cy="1128094"/>
          </a:xfrm>
          <a:solidFill>
            <a:schemeClr val="bg1"/>
          </a:solidFill>
          <a:ln>
            <a:solidFill>
              <a:schemeClr val="tx1"/>
            </a:solidFill>
          </a:ln>
        </p:spPr>
        <p:txBody>
          <a:bodyPr>
            <a:noAutofit/>
          </a:bodyPr>
          <a:lstStyle/>
          <a:p>
            <a:pPr marL="457200" indent="-457200">
              <a:buFont typeface="Arial" panose="020B0604020202020204" pitchFamily="34" charset="0"/>
              <a:buChar char="•"/>
            </a:pPr>
            <a:r>
              <a:rPr lang="sv-SE" sz="2000" b="0" dirty="0"/>
              <a:t>Lokaliseringsstudier som resulterat i positivt förhandsbesked</a:t>
            </a:r>
            <a:br>
              <a:rPr lang="sv-SE" sz="2000" b="0" dirty="0"/>
            </a:br>
            <a:r>
              <a:rPr lang="sv-SE" sz="2000" b="0" dirty="0"/>
              <a:t>(fr o m juli 2024)</a:t>
            </a:r>
            <a:endParaRPr lang="sv-SE" sz="2400" dirty="0">
              <a:solidFill>
                <a:srgbClr val="FF0000"/>
              </a:solidFill>
            </a:endParaRPr>
          </a:p>
        </p:txBody>
      </p:sp>
      <p:sp>
        <p:nvSpPr>
          <p:cNvPr id="5" name="GUNDAL 1:4">
            <a:extLst>
              <a:ext uri="{FF2B5EF4-FFF2-40B4-BE49-F238E27FC236}">
                <a16:creationId xmlns:a16="http://schemas.microsoft.com/office/drawing/2014/main" id="{27CD5F5C-158F-ADFA-689B-BEA4289EDF3A}"/>
              </a:ext>
            </a:extLst>
          </p:cNvPr>
          <p:cNvSpPr/>
          <p:nvPr/>
        </p:nvSpPr>
        <p:spPr>
          <a:xfrm>
            <a:off x="4910302" y="1987445"/>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6" name="GUNDAL 1:4">
            <a:extLst>
              <a:ext uri="{FF2B5EF4-FFF2-40B4-BE49-F238E27FC236}">
                <a16:creationId xmlns:a16="http://schemas.microsoft.com/office/drawing/2014/main" id="{9B4DD078-2BA5-A632-2EE0-5CE50D1F634E}"/>
              </a:ext>
            </a:extLst>
          </p:cNvPr>
          <p:cNvSpPr/>
          <p:nvPr/>
        </p:nvSpPr>
        <p:spPr>
          <a:xfrm>
            <a:off x="5534944" y="2996848"/>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7" name="GUNDAL 1:4">
            <a:extLst>
              <a:ext uri="{FF2B5EF4-FFF2-40B4-BE49-F238E27FC236}">
                <a16:creationId xmlns:a16="http://schemas.microsoft.com/office/drawing/2014/main" id="{00B04599-9676-6AB1-AD07-1344F1E04F0D}"/>
              </a:ext>
            </a:extLst>
          </p:cNvPr>
          <p:cNvSpPr/>
          <p:nvPr/>
        </p:nvSpPr>
        <p:spPr>
          <a:xfrm>
            <a:off x="5730480" y="5016754"/>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8" name="GUNDAL 1:4">
            <a:extLst>
              <a:ext uri="{FF2B5EF4-FFF2-40B4-BE49-F238E27FC236}">
                <a16:creationId xmlns:a16="http://schemas.microsoft.com/office/drawing/2014/main" id="{B0C4287F-79DE-1B4E-5F99-ED2B2CC2719B}"/>
              </a:ext>
            </a:extLst>
          </p:cNvPr>
          <p:cNvSpPr/>
          <p:nvPr/>
        </p:nvSpPr>
        <p:spPr>
          <a:xfrm>
            <a:off x="6212618" y="4501364"/>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9" name="GUNDAL 1:4">
            <a:extLst>
              <a:ext uri="{FF2B5EF4-FFF2-40B4-BE49-F238E27FC236}">
                <a16:creationId xmlns:a16="http://schemas.microsoft.com/office/drawing/2014/main" id="{301B3987-92D4-7710-5567-16B1BA2448CC}"/>
              </a:ext>
            </a:extLst>
          </p:cNvPr>
          <p:cNvSpPr/>
          <p:nvPr/>
        </p:nvSpPr>
        <p:spPr>
          <a:xfrm>
            <a:off x="7820537" y="6294539"/>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0" name="GUNDAL 1:4">
            <a:extLst>
              <a:ext uri="{FF2B5EF4-FFF2-40B4-BE49-F238E27FC236}">
                <a16:creationId xmlns:a16="http://schemas.microsoft.com/office/drawing/2014/main" id="{EFC8802B-F50A-E11A-2A39-2649F94F4B77}"/>
              </a:ext>
            </a:extLst>
          </p:cNvPr>
          <p:cNvSpPr/>
          <p:nvPr/>
        </p:nvSpPr>
        <p:spPr>
          <a:xfrm>
            <a:off x="5256078" y="2252022"/>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4" name="GUNDAL 1:4">
            <a:extLst>
              <a:ext uri="{FF2B5EF4-FFF2-40B4-BE49-F238E27FC236}">
                <a16:creationId xmlns:a16="http://schemas.microsoft.com/office/drawing/2014/main" id="{A055A17C-80E9-77A5-B049-323F7A9E3B16}"/>
              </a:ext>
            </a:extLst>
          </p:cNvPr>
          <p:cNvSpPr/>
          <p:nvPr/>
        </p:nvSpPr>
        <p:spPr>
          <a:xfrm>
            <a:off x="603286" y="6923340"/>
            <a:ext cx="216000" cy="216000"/>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520"/>
          </a:p>
        </p:txBody>
      </p:sp>
      <p:sp>
        <p:nvSpPr>
          <p:cNvPr id="14" name="Rubrik 3">
            <a:extLst>
              <a:ext uri="{FF2B5EF4-FFF2-40B4-BE49-F238E27FC236}">
                <a16:creationId xmlns:a16="http://schemas.microsoft.com/office/drawing/2014/main" id="{2C7786BF-CF4F-7447-E9A1-18DE46EBD59A}"/>
              </a:ext>
            </a:extLst>
          </p:cNvPr>
          <p:cNvSpPr txBox="1">
            <a:spLocks/>
          </p:cNvSpPr>
          <p:nvPr/>
        </p:nvSpPr>
        <p:spPr>
          <a:xfrm>
            <a:off x="11935326" y="7533227"/>
            <a:ext cx="2695074" cy="417095"/>
          </a:xfrm>
          <a:prstGeom prst="rect">
            <a:avLst/>
          </a:prstGeom>
          <a:solidFill>
            <a:srgbClr val="F7BDA3">
              <a:alpha val="47059"/>
            </a:srgb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PROGNOS </a:t>
            </a:r>
          </a:p>
        </p:txBody>
      </p:sp>
      <p:sp>
        <p:nvSpPr>
          <p:cNvPr id="15" name="Rubrik 1">
            <a:extLst>
              <a:ext uri="{FF2B5EF4-FFF2-40B4-BE49-F238E27FC236}">
                <a16:creationId xmlns:a16="http://schemas.microsoft.com/office/drawing/2014/main" id="{ECF921EA-A2D0-94C7-D074-8650C2BEE907}"/>
              </a:ext>
            </a:extLst>
          </p:cNvPr>
          <p:cNvSpPr txBox="1">
            <a:spLocks/>
          </p:cNvSpPr>
          <p:nvPr/>
        </p:nvSpPr>
        <p:spPr>
          <a:xfrm>
            <a:off x="171725" y="43654"/>
            <a:ext cx="13559447" cy="1293812"/>
          </a:xfrm>
          <a:prstGeom prst="rect">
            <a:avLst/>
          </a:prstGeom>
        </p:spPr>
        <p:txBody>
          <a:bodyPr vert="horz" lIns="91440" tIns="45720" rIns="91440" bIns="45720" rtlCol="0" anchor="ctr">
            <a:normAutofit/>
          </a:bodyPr>
          <a:lstStyle>
            <a:lvl1pPr algn="l" defTabSz="1096963" rtl="0" eaLnBrk="1" fontAlgn="base" hangingPunct="1">
              <a:lnSpc>
                <a:spcPct val="90000"/>
              </a:lnSpc>
              <a:spcBef>
                <a:spcPct val="0"/>
              </a:spcBef>
              <a:spcAft>
                <a:spcPct val="0"/>
              </a:spcAft>
              <a:defRPr sz="4300" b="1" kern="1200">
                <a:solidFill>
                  <a:schemeClr val="tx1"/>
                </a:solidFill>
                <a:latin typeface="+mj-lt"/>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r>
              <a:rPr lang="sv-SE" dirty="0"/>
              <a:t>Nytt - Lokaliseringsstudier inom utvecklingsort </a:t>
            </a:r>
          </a:p>
        </p:txBody>
      </p:sp>
    </p:spTree>
    <p:extLst>
      <p:ext uri="{BB962C8B-B14F-4D97-AF65-F5344CB8AC3E}">
        <p14:creationId xmlns:p14="http://schemas.microsoft.com/office/powerpoint/2010/main" val="168624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AD6C6A67-45B2-FD04-D728-EC37F6E5401F}"/>
              </a:ext>
            </a:extLst>
          </p:cNvPr>
          <p:cNvSpPr>
            <a:spLocks noGrp="1"/>
          </p:cNvSpPr>
          <p:nvPr>
            <p:ph type="ctrTitle"/>
          </p:nvPr>
        </p:nvSpPr>
        <p:spPr>
          <a:xfrm>
            <a:off x="1005840" y="2441687"/>
            <a:ext cx="12637008" cy="1854287"/>
          </a:xfrm>
        </p:spPr>
        <p:txBody>
          <a:bodyPr>
            <a:normAutofit/>
          </a:bodyPr>
          <a:lstStyle/>
          <a:p>
            <a:pPr algn="ctr"/>
            <a:r>
              <a:rPr lang="sv-SE" sz="7200">
                <a:solidFill>
                  <a:schemeClr val="accent4">
                    <a:lumMod val="75000"/>
                  </a:schemeClr>
                </a:solidFill>
                <a:effectLst>
                  <a:outerShdw blurRad="38100" dist="38100" dir="2700000" algn="tl">
                    <a:srgbClr val="000000">
                      <a:alpha val="43137"/>
                    </a:srgbClr>
                  </a:outerShdw>
                </a:effectLst>
              </a:rPr>
              <a:t>UTFALL</a:t>
            </a:r>
          </a:p>
        </p:txBody>
      </p:sp>
      <p:sp>
        <p:nvSpPr>
          <p:cNvPr id="7" name="textruta 6">
            <a:extLst>
              <a:ext uri="{FF2B5EF4-FFF2-40B4-BE49-F238E27FC236}">
                <a16:creationId xmlns:a16="http://schemas.microsoft.com/office/drawing/2014/main" id="{F38FDCAD-A522-09BD-C4CB-C4144FA2B65B}"/>
              </a:ext>
            </a:extLst>
          </p:cNvPr>
          <p:cNvSpPr txBox="1"/>
          <p:nvPr/>
        </p:nvSpPr>
        <p:spPr>
          <a:xfrm>
            <a:off x="0" y="4114800"/>
            <a:ext cx="14630400" cy="830997"/>
          </a:xfrm>
          <a:prstGeom prst="rect">
            <a:avLst/>
          </a:prstGeom>
          <a:noFill/>
        </p:spPr>
        <p:txBody>
          <a:bodyPr wrap="square">
            <a:spAutoFit/>
          </a:bodyPr>
          <a:lstStyle/>
          <a:p>
            <a:pPr algn="ctr"/>
            <a:r>
              <a:rPr lang="sv-SE" sz="2400">
                <a:solidFill>
                  <a:schemeClr val="accent4">
                    <a:lumMod val="75000"/>
                  </a:schemeClr>
                </a:solidFill>
                <a:effectLst>
                  <a:outerShdw blurRad="38100" dist="38100" dir="2700000" algn="tl">
                    <a:srgbClr val="000000">
                      <a:alpha val="43137"/>
                    </a:srgbClr>
                  </a:outerShdw>
                </a:effectLst>
              </a:rPr>
              <a:t>Bygglov</a:t>
            </a:r>
          </a:p>
          <a:p>
            <a:pPr algn="ctr"/>
            <a:r>
              <a:rPr lang="sv-SE" sz="2400">
                <a:solidFill>
                  <a:schemeClr val="accent4">
                    <a:lumMod val="75000"/>
                  </a:schemeClr>
                </a:solidFill>
                <a:effectLst>
                  <a:outerShdw blurRad="38100" dist="38100" dir="2700000" algn="tl">
                    <a:srgbClr val="000000">
                      <a:alpha val="43137"/>
                    </a:srgbClr>
                  </a:outerShdw>
                </a:effectLst>
              </a:rPr>
              <a:t>Slutbesked  </a:t>
            </a:r>
          </a:p>
        </p:txBody>
      </p:sp>
    </p:spTree>
    <p:extLst>
      <p:ext uri="{BB962C8B-B14F-4D97-AF65-F5344CB8AC3E}">
        <p14:creationId xmlns:p14="http://schemas.microsoft.com/office/powerpoint/2010/main" val="41229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9F9CF0A-B11F-8054-32F8-654D0D942018}"/>
              </a:ext>
            </a:extLst>
          </p:cNvPr>
          <p:cNvSpPr>
            <a:spLocks noGrp="1"/>
          </p:cNvSpPr>
          <p:nvPr>
            <p:ph type="title"/>
          </p:nvPr>
        </p:nvSpPr>
        <p:spPr>
          <a:xfrm>
            <a:off x="627724" y="-104177"/>
            <a:ext cx="11963564" cy="1292846"/>
          </a:xfrm>
        </p:spPr>
        <p:txBody>
          <a:bodyPr/>
          <a:lstStyle/>
          <a:p>
            <a:r>
              <a:rPr lang="sv-SE"/>
              <a:t>Nybyggnationen har minskat</a:t>
            </a:r>
          </a:p>
        </p:txBody>
      </p:sp>
      <p:sp>
        <p:nvSpPr>
          <p:cNvPr id="3" name="Platshållare för innehåll 2">
            <a:extLst>
              <a:ext uri="{FF2B5EF4-FFF2-40B4-BE49-F238E27FC236}">
                <a16:creationId xmlns:a16="http://schemas.microsoft.com/office/drawing/2014/main" id="{64F883E0-82B3-0F6D-28CB-590DDDC596BC}"/>
              </a:ext>
            </a:extLst>
          </p:cNvPr>
          <p:cNvSpPr>
            <a:spLocks noGrp="1"/>
          </p:cNvSpPr>
          <p:nvPr>
            <p:ph sz="quarter" idx="11"/>
          </p:nvPr>
        </p:nvSpPr>
        <p:spPr>
          <a:xfrm>
            <a:off x="14746060" y="4122048"/>
            <a:ext cx="6408000" cy="5402868"/>
          </a:xfrm>
        </p:spPr>
        <p:txBody>
          <a:bodyPr/>
          <a:lstStyle/>
          <a:p>
            <a:pPr marL="0" indent="0">
              <a:buNone/>
            </a:pPr>
            <a:r>
              <a:rPr lang="sv-SE" sz="1800" b="1"/>
              <a:t>Färdigt</a:t>
            </a:r>
          </a:p>
          <a:p>
            <a:r>
              <a:rPr lang="sv-SE" sz="1800" err="1">
                <a:solidFill>
                  <a:srgbClr val="FF0000"/>
                </a:solidFill>
              </a:rPr>
              <a:t>Tingberget</a:t>
            </a:r>
            <a:r>
              <a:rPr lang="sv-SE" sz="1800">
                <a:solidFill>
                  <a:srgbClr val="FF0000"/>
                </a:solidFill>
              </a:rPr>
              <a:t> – 80 bostäder</a:t>
            </a:r>
          </a:p>
          <a:p>
            <a:r>
              <a:rPr lang="sv-SE" sz="1800">
                <a:solidFill>
                  <a:srgbClr val="FF0000"/>
                </a:solidFill>
              </a:rPr>
              <a:t>Björkris etapp 2a – 600 bostäder</a:t>
            </a:r>
          </a:p>
          <a:p>
            <a:r>
              <a:rPr lang="sv-SE" sz="1800"/>
              <a:t>Kolla</a:t>
            </a:r>
          </a:p>
          <a:p>
            <a:pPr marL="0" indent="0">
              <a:buNone/>
            </a:pPr>
            <a:endParaRPr lang="sv-SE" sz="1800"/>
          </a:p>
          <a:p>
            <a:pPr marL="0" indent="0">
              <a:buNone/>
            </a:pPr>
            <a:endParaRPr lang="sv-SE" sz="1800"/>
          </a:p>
          <a:p>
            <a:r>
              <a:rPr lang="sv-SE" sz="1800" b="1" err="1"/>
              <a:t>Duvehed</a:t>
            </a:r>
            <a:r>
              <a:rPr lang="sv-SE" sz="1800" b="1"/>
              <a:t> verksamhetsområde</a:t>
            </a:r>
          </a:p>
          <a:p>
            <a:r>
              <a:rPr lang="sv-SE" sz="1800" b="1"/>
              <a:t>Äskatorp verksamhetsområde</a:t>
            </a:r>
          </a:p>
        </p:txBody>
      </p:sp>
      <p:pic>
        <p:nvPicPr>
          <p:cNvPr id="8" name="Platshållare för innehåll 7">
            <a:extLst>
              <a:ext uri="{FF2B5EF4-FFF2-40B4-BE49-F238E27FC236}">
                <a16:creationId xmlns:a16="http://schemas.microsoft.com/office/drawing/2014/main" id="{9EF0FE6E-CAC9-EFF3-9E2C-A87583246932}"/>
              </a:ext>
            </a:extLst>
          </p:cNvPr>
          <p:cNvPicPr>
            <a:picLocks noGrp="1" noChangeAspect="1"/>
          </p:cNvPicPr>
          <p:nvPr>
            <p:ph sz="quarter" idx="12"/>
          </p:nvPr>
        </p:nvPicPr>
        <p:blipFill rotWithShape="1">
          <a:blip r:embed="rId3"/>
          <a:srcRect t="2990"/>
          <a:stretch/>
        </p:blipFill>
        <p:spPr>
          <a:xfrm>
            <a:off x="7423738" y="1295561"/>
            <a:ext cx="7206662" cy="6934227"/>
          </a:xfrm>
        </p:spPr>
      </p:pic>
      <p:pic>
        <p:nvPicPr>
          <p:cNvPr id="6" name="Bildobjekt 5">
            <a:extLst>
              <a:ext uri="{FF2B5EF4-FFF2-40B4-BE49-F238E27FC236}">
                <a16:creationId xmlns:a16="http://schemas.microsoft.com/office/drawing/2014/main" id="{44F247D4-B4CB-2EE8-D7E2-5174AFEB1595}"/>
              </a:ext>
            </a:extLst>
          </p:cNvPr>
          <p:cNvPicPr>
            <a:picLocks noChangeAspect="1"/>
          </p:cNvPicPr>
          <p:nvPr/>
        </p:nvPicPr>
        <p:blipFill>
          <a:blip r:embed="rId4"/>
          <a:stretch>
            <a:fillRect/>
          </a:stretch>
        </p:blipFill>
        <p:spPr>
          <a:xfrm>
            <a:off x="0" y="1296522"/>
            <a:ext cx="7206662" cy="6924968"/>
          </a:xfrm>
          <a:prstGeom prst="rect">
            <a:avLst/>
          </a:prstGeom>
        </p:spPr>
      </p:pic>
      <p:sp>
        <p:nvSpPr>
          <p:cNvPr id="9" name="textruta 8">
            <a:extLst>
              <a:ext uri="{FF2B5EF4-FFF2-40B4-BE49-F238E27FC236}">
                <a16:creationId xmlns:a16="http://schemas.microsoft.com/office/drawing/2014/main" id="{773CCD91-6266-D00B-A646-4244CB737F3D}"/>
              </a:ext>
            </a:extLst>
          </p:cNvPr>
          <p:cNvSpPr txBox="1"/>
          <p:nvPr/>
        </p:nvSpPr>
        <p:spPr>
          <a:xfrm>
            <a:off x="0" y="880063"/>
            <a:ext cx="2332690" cy="415498"/>
          </a:xfrm>
          <a:prstGeom prst="rect">
            <a:avLst/>
          </a:prstGeom>
          <a:noFill/>
        </p:spPr>
        <p:txBody>
          <a:bodyPr wrap="none" rtlCol="0">
            <a:spAutoFit/>
          </a:bodyPr>
          <a:lstStyle/>
          <a:p>
            <a:r>
              <a:rPr lang="sv-SE"/>
              <a:t>Byggt 2018-2021</a:t>
            </a:r>
          </a:p>
        </p:txBody>
      </p:sp>
      <p:sp>
        <p:nvSpPr>
          <p:cNvPr id="10" name="textruta 9">
            <a:extLst>
              <a:ext uri="{FF2B5EF4-FFF2-40B4-BE49-F238E27FC236}">
                <a16:creationId xmlns:a16="http://schemas.microsoft.com/office/drawing/2014/main" id="{A3CBD39A-BC86-E258-0798-F9924BAB91BC}"/>
              </a:ext>
            </a:extLst>
          </p:cNvPr>
          <p:cNvSpPr txBox="1"/>
          <p:nvPr/>
        </p:nvSpPr>
        <p:spPr>
          <a:xfrm>
            <a:off x="7315200" y="880063"/>
            <a:ext cx="2417650" cy="415498"/>
          </a:xfrm>
          <a:prstGeom prst="rect">
            <a:avLst/>
          </a:prstGeom>
          <a:noFill/>
        </p:spPr>
        <p:txBody>
          <a:bodyPr wrap="none" rtlCol="0">
            <a:spAutoFit/>
          </a:bodyPr>
          <a:lstStyle/>
          <a:p>
            <a:r>
              <a:rPr lang="sv-SE"/>
              <a:t>Byggt 2022-2025</a:t>
            </a:r>
          </a:p>
        </p:txBody>
      </p:sp>
    </p:spTree>
    <p:extLst>
      <p:ext uri="{BB962C8B-B14F-4D97-AF65-F5344CB8AC3E}">
        <p14:creationId xmlns:p14="http://schemas.microsoft.com/office/powerpoint/2010/main" val="1346566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9F9CF0A-B11F-8054-32F8-654D0D942018}"/>
              </a:ext>
            </a:extLst>
          </p:cNvPr>
          <p:cNvSpPr>
            <a:spLocks noGrp="1"/>
          </p:cNvSpPr>
          <p:nvPr>
            <p:ph type="title"/>
          </p:nvPr>
        </p:nvSpPr>
        <p:spPr>
          <a:xfrm>
            <a:off x="551333" y="424518"/>
            <a:ext cx="10674129" cy="1292846"/>
          </a:xfrm>
        </p:spPr>
        <p:txBody>
          <a:bodyPr>
            <a:normAutofit/>
          </a:bodyPr>
          <a:lstStyle/>
          <a:p>
            <a:r>
              <a:rPr lang="sv-SE" dirty="0"/>
              <a:t>Nybyggnation 2022-2025 inom planer fastställda tidigast 2014</a:t>
            </a:r>
          </a:p>
        </p:txBody>
      </p:sp>
      <p:pic>
        <p:nvPicPr>
          <p:cNvPr id="25" name="Bildobjekt 24">
            <a:extLst>
              <a:ext uri="{FF2B5EF4-FFF2-40B4-BE49-F238E27FC236}">
                <a16:creationId xmlns:a16="http://schemas.microsoft.com/office/drawing/2014/main" id="{95190B70-582E-A617-8E54-840C27665466}"/>
              </a:ext>
            </a:extLst>
          </p:cNvPr>
          <p:cNvPicPr>
            <a:picLocks noChangeAspect="1"/>
          </p:cNvPicPr>
          <p:nvPr/>
        </p:nvPicPr>
        <p:blipFill>
          <a:blip r:embed="rId3"/>
          <a:stretch>
            <a:fillRect/>
          </a:stretch>
        </p:blipFill>
        <p:spPr>
          <a:xfrm>
            <a:off x="11158005" y="0"/>
            <a:ext cx="3478400" cy="8229600"/>
          </a:xfrm>
          <a:prstGeom prst="rect">
            <a:avLst/>
          </a:prstGeom>
        </p:spPr>
      </p:pic>
      <p:sp>
        <p:nvSpPr>
          <p:cNvPr id="26" name="Ellips 25">
            <a:extLst>
              <a:ext uri="{FF2B5EF4-FFF2-40B4-BE49-F238E27FC236}">
                <a16:creationId xmlns:a16="http://schemas.microsoft.com/office/drawing/2014/main" id="{5029D9AD-6556-8EF9-AAB3-3BF28C5F3F9D}"/>
              </a:ext>
            </a:extLst>
          </p:cNvPr>
          <p:cNvSpPr/>
          <p:nvPr/>
        </p:nvSpPr>
        <p:spPr>
          <a:xfrm>
            <a:off x="13870678" y="0"/>
            <a:ext cx="288758" cy="288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Ellips 26">
            <a:extLst>
              <a:ext uri="{FF2B5EF4-FFF2-40B4-BE49-F238E27FC236}">
                <a16:creationId xmlns:a16="http://schemas.microsoft.com/office/drawing/2014/main" id="{DE080D3B-ED82-C687-8723-6E63DC390B3F}"/>
              </a:ext>
            </a:extLst>
          </p:cNvPr>
          <p:cNvSpPr/>
          <p:nvPr/>
        </p:nvSpPr>
        <p:spPr>
          <a:xfrm rot="19446902">
            <a:off x="13785378" y="-101610"/>
            <a:ext cx="411827" cy="9250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Ellips 27">
            <a:extLst>
              <a:ext uri="{FF2B5EF4-FFF2-40B4-BE49-F238E27FC236}">
                <a16:creationId xmlns:a16="http://schemas.microsoft.com/office/drawing/2014/main" id="{C3FEA4D4-A861-1C03-8A3D-9B3E7A5FD31D}"/>
              </a:ext>
            </a:extLst>
          </p:cNvPr>
          <p:cNvSpPr/>
          <p:nvPr/>
        </p:nvSpPr>
        <p:spPr>
          <a:xfrm>
            <a:off x="13674891" y="6459998"/>
            <a:ext cx="437148" cy="4371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Ellips 28">
            <a:extLst>
              <a:ext uri="{FF2B5EF4-FFF2-40B4-BE49-F238E27FC236}">
                <a16:creationId xmlns:a16="http://schemas.microsoft.com/office/drawing/2014/main" id="{320358EA-A489-760D-AE71-DFE60B7005E3}"/>
              </a:ext>
            </a:extLst>
          </p:cNvPr>
          <p:cNvSpPr/>
          <p:nvPr/>
        </p:nvSpPr>
        <p:spPr>
          <a:xfrm>
            <a:off x="12046289" y="7822836"/>
            <a:ext cx="393782" cy="3937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Ellips 29">
            <a:extLst>
              <a:ext uri="{FF2B5EF4-FFF2-40B4-BE49-F238E27FC236}">
                <a16:creationId xmlns:a16="http://schemas.microsoft.com/office/drawing/2014/main" id="{C25EDCA8-C9E2-7518-46F6-D7DC8D15E37D}"/>
              </a:ext>
            </a:extLst>
          </p:cNvPr>
          <p:cNvSpPr/>
          <p:nvPr/>
        </p:nvSpPr>
        <p:spPr>
          <a:xfrm>
            <a:off x="12431923" y="5573882"/>
            <a:ext cx="376528" cy="3937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Ellips 30">
            <a:extLst>
              <a:ext uri="{FF2B5EF4-FFF2-40B4-BE49-F238E27FC236}">
                <a16:creationId xmlns:a16="http://schemas.microsoft.com/office/drawing/2014/main" id="{02DD9F84-9AA8-C1D8-CD9F-B42C7EB1ECC3}"/>
              </a:ext>
            </a:extLst>
          </p:cNvPr>
          <p:cNvSpPr/>
          <p:nvPr/>
        </p:nvSpPr>
        <p:spPr>
          <a:xfrm>
            <a:off x="13389785" y="5657799"/>
            <a:ext cx="288758" cy="2887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Ellips 31">
            <a:extLst>
              <a:ext uri="{FF2B5EF4-FFF2-40B4-BE49-F238E27FC236}">
                <a16:creationId xmlns:a16="http://schemas.microsoft.com/office/drawing/2014/main" id="{D7282843-B25B-9871-737F-A38A8E7F637E}"/>
              </a:ext>
            </a:extLst>
          </p:cNvPr>
          <p:cNvSpPr/>
          <p:nvPr/>
        </p:nvSpPr>
        <p:spPr>
          <a:xfrm>
            <a:off x="11581076" y="2488023"/>
            <a:ext cx="288758" cy="2887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Ellips 32">
            <a:extLst>
              <a:ext uri="{FF2B5EF4-FFF2-40B4-BE49-F238E27FC236}">
                <a16:creationId xmlns:a16="http://schemas.microsoft.com/office/drawing/2014/main" id="{EF2A1B79-E05E-BF1A-52C8-35491F3DFAA3}"/>
              </a:ext>
            </a:extLst>
          </p:cNvPr>
          <p:cNvSpPr/>
          <p:nvPr/>
        </p:nvSpPr>
        <p:spPr>
          <a:xfrm>
            <a:off x="12808451" y="2804980"/>
            <a:ext cx="288758" cy="2887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Ellips 33">
            <a:extLst>
              <a:ext uri="{FF2B5EF4-FFF2-40B4-BE49-F238E27FC236}">
                <a16:creationId xmlns:a16="http://schemas.microsoft.com/office/drawing/2014/main" id="{F6560367-AEC9-69BC-A927-3C430E07A9F8}"/>
              </a:ext>
            </a:extLst>
          </p:cNvPr>
          <p:cNvSpPr/>
          <p:nvPr/>
        </p:nvSpPr>
        <p:spPr>
          <a:xfrm>
            <a:off x="14258096" y="4280494"/>
            <a:ext cx="288758" cy="2887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textruta 56">
            <a:extLst>
              <a:ext uri="{FF2B5EF4-FFF2-40B4-BE49-F238E27FC236}">
                <a16:creationId xmlns:a16="http://schemas.microsoft.com/office/drawing/2014/main" id="{3E9CDC54-674A-DD64-03DD-4E1EEC7C8F83}"/>
              </a:ext>
            </a:extLst>
          </p:cNvPr>
          <p:cNvSpPr txBox="1"/>
          <p:nvPr/>
        </p:nvSpPr>
        <p:spPr>
          <a:xfrm>
            <a:off x="2516023" y="2017145"/>
            <a:ext cx="3773213" cy="1323439"/>
          </a:xfrm>
          <a:prstGeom prst="rect">
            <a:avLst/>
          </a:prstGeom>
          <a:noFill/>
        </p:spPr>
        <p:txBody>
          <a:bodyPr wrap="square" rtlCol="0">
            <a:spAutoFit/>
          </a:bodyPr>
          <a:lstStyle/>
          <a:p>
            <a:r>
              <a:rPr lang="sv-SE" sz="2000" b="1" dirty="0"/>
              <a:t>Fjärås</a:t>
            </a:r>
            <a:endParaRPr lang="sv-SE" sz="2000" dirty="0"/>
          </a:p>
          <a:p>
            <a:r>
              <a:rPr lang="sv-SE" sz="2000" dirty="0"/>
              <a:t>Vallbyvägen</a:t>
            </a:r>
          </a:p>
          <a:p>
            <a:r>
              <a:rPr lang="sv-SE" sz="2000" dirty="0"/>
              <a:t>61 småhus </a:t>
            </a:r>
          </a:p>
          <a:p>
            <a:r>
              <a:rPr lang="sv-SE" sz="2000" dirty="0"/>
              <a:t>44 </a:t>
            </a:r>
            <a:r>
              <a:rPr lang="sv-SE" sz="2000" dirty="0" err="1"/>
              <a:t>lgh</a:t>
            </a:r>
            <a:endParaRPr lang="sv-SE" sz="2000" dirty="0"/>
          </a:p>
        </p:txBody>
      </p:sp>
      <p:grpSp>
        <p:nvGrpSpPr>
          <p:cNvPr id="51" name="Grupp 50">
            <a:extLst>
              <a:ext uri="{FF2B5EF4-FFF2-40B4-BE49-F238E27FC236}">
                <a16:creationId xmlns:a16="http://schemas.microsoft.com/office/drawing/2014/main" id="{92FBFEED-AF76-9990-ABD1-FFE9A80E84FB}"/>
              </a:ext>
            </a:extLst>
          </p:cNvPr>
          <p:cNvGrpSpPr/>
          <p:nvPr/>
        </p:nvGrpSpPr>
        <p:grpSpPr>
          <a:xfrm>
            <a:off x="615903" y="5727276"/>
            <a:ext cx="3302868" cy="2149283"/>
            <a:chOff x="855257" y="4374952"/>
            <a:chExt cx="4787565" cy="3115423"/>
          </a:xfrm>
        </p:grpSpPr>
        <p:pic>
          <p:nvPicPr>
            <p:cNvPr id="45" name="Bildobjekt 44">
              <a:extLst>
                <a:ext uri="{FF2B5EF4-FFF2-40B4-BE49-F238E27FC236}">
                  <a16:creationId xmlns:a16="http://schemas.microsoft.com/office/drawing/2014/main" id="{1181D79F-C3F8-325F-332D-B3480CAD4E0F}"/>
                </a:ext>
              </a:extLst>
            </p:cNvPr>
            <p:cNvPicPr>
              <a:picLocks noChangeAspect="1"/>
            </p:cNvPicPr>
            <p:nvPr/>
          </p:nvPicPr>
          <p:blipFill>
            <a:blip r:embed="rId4"/>
            <a:srcRect t="11397" r="11478" b="20717"/>
            <a:stretch/>
          </p:blipFill>
          <p:spPr>
            <a:xfrm>
              <a:off x="855257" y="4374952"/>
              <a:ext cx="4787565" cy="3115423"/>
            </a:xfrm>
            <a:prstGeom prst="rect">
              <a:avLst/>
            </a:prstGeom>
          </p:spPr>
        </p:pic>
        <p:sp>
          <p:nvSpPr>
            <p:cNvPr id="48" name="Ellips 47">
              <a:extLst>
                <a:ext uri="{FF2B5EF4-FFF2-40B4-BE49-F238E27FC236}">
                  <a16:creationId xmlns:a16="http://schemas.microsoft.com/office/drawing/2014/main" id="{84CDDC53-790B-5D9B-A6A3-1390B98028C5}"/>
                </a:ext>
              </a:extLst>
            </p:cNvPr>
            <p:cNvSpPr/>
            <p:nvPr/>
          </p:nvSpPr>
          <p:spPr>
            <a:xfrm>
              <a:off x="4677646" y="5945414"/>
              <a:ext cx="872613" cy="872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Ellips 48">
              <a:extLst>
                <a:ext uri="{FF2B5EF4-FFF2-40B4-BE49-F238E27FC236}">
                  <a16:creationId xmlns:a16="http://schemas.microsoft.com/office/drawing/2014/main" id="{4274C035-AF5C-C181-CE56-8C9A60D65944}"/>
                </a:ext>
              </a:extLst>
            </p:cNvPr>
            <p:cNvSpPr/>
            <p:nvPr/>
          </p:nvSpPr>
          <p:spPr>
            <a:xfrm>
              <a:off x="2848269" y="5478507"/>
              <a:ext cx="385854" cy="3858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4" name="Grupp 53">
            <a:extLst>
              <a:ext uri="{FF2B5EF4-FFF2-40B4-BE49-F238E27FC236}">
                <a16:creationId xmlns:a16="http://schemas.microsoft.com/office/drawing/2014/main" id="{15F3F3BB-BFBC-F1B4-7594-7B24BA47D179}"/>
              </a:ext>
            </a:extLst>
          </p:cNvPr>
          <p:cNvGrpSpPr/>
          <p:nvPr/>
        </p:nvGrpSpPr>
        <p:grpSpPr>
          <a:xfrm>
            <a:off x="646695" y="3866047"/>
            <a:ext cx="2688314" cy="1769630"/>
            <a:chOff x="7114152" y="5832303"/>
            <a:chExt cx="3245120" cy="2136158"/>
          </a:xfrm>
        </p:grpSpPr>
        <p:pic>
          <p:nvPicPr>
            <p:cNvPr id="42" name="Bildobjekt 41">
              <a:extLst>
                <a:ext uri="{FF2B5EF4-FFF2-40B4-BE49-F238E27FC236}">
                  <a16:creationId xmlns:a16="http://schemas.microsoft.com/office/drawing/2014/main" id="{0BB1E775-24EF-B7F0-F4B4-F839DB7788DD}"/>
                </a:ext>
              </a:extLst>
            </p:cNvPr>
            <p:cNvPicPr>
              <a:picLocks noChangeAspect="1"/>
            </p:cNvPicPr>
            <p:nvPr/>
          </p:nvPicPr>
          <p:blipFill>
            <a:blip r:embed="rId5"/>
            <a:stretch>
              <a:fillRect/>
            </a:stretch>
          </p:blipFill>
          <p:spPr>
            <a:xfrm>
              <a:off x="7114152" y="5832303"/>
              <a:ext cx="3245120" cy="2136158"/>
            </a:xfrm>
            <a:prstGeom prst="rect">
              <a:avLst/>
            </a:prstGeom>
          </p:spPr>
        </p:pic>
        <p:sp>
          <p:nvSpPr>
            <p:cNvPr id="37" name="Ellips 36">
              <a:extLst>
                <a:ext uri="{FF2B5EF4-FFF2-40B4-BE49-F238E27FC236}">
                  <a16:creationId xmlns:a16="http://schemas.microsoft.com/office/drawing/2014/main" id="{4F5E814A-DE63-7822-520A-417DCE816257}"/>
                </a:ext>
              </a:extLst>
            </p:cNvPr>
            <p:cNvSpPr/>
            <p:nvPr/>
          </p:nvSpPr>
          <p:spPr>
            <a:xfrm>
              <a:off x="8944249" y="6125179"/>
              <a:ext cx="1403984" cy="140398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Ellips 42">
              <a:extLst>
                <a:ext uri="{FF2B5EF4-FFF2-40B4-BE49-F238E27FC236}">
                  <a16:creationId xmlns:a16="http://schemas.microsoft.com/office/drawing/2014/main" id="{3F40447A-8FE8-A15D-7EF8-5D64684F209D}"/>
                </a:ext>
              </a:extLst>
            </p:cNvPr>
            <p:cNvSpPr/>
            <p:nvPr/>
          </p:nvSpPr>
          <p:spPr>
            <a:xfrm>
              <a:off x="7454748" y="6008378"/>
              <a:ext cx="1196246" cy="11962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5" name="Grupp 54">
            <a:extLst>
              <a:ext uri="{FF2B5EF4-FFF2-40B4-BE49-F238E27FC236}">
                <a16:creationId xmlns:a16="http://schemas.microsoft.com/office/drawing/2014/main" id="{9B0314A3-1A08-6E22-624B-A872C5F47829}"/>
              </a:ext>
            </a:extLst>
          </p:cNvPr>
          <p:cNvGrpSpPr/>
          <p:nvPr/>
        </p:nvGrpSpPr>
        <p:grpSpPr>
          <a:xfrm>
            <a:off x="645862" y="2017145"/>
            <a:ext cx="1870161" cy="1749894"/>
            <a:chOff x="6470772" y="1679724"/>
            <a:chExt cx="3888500" cy="3638436"/>
          </a:xfrm>
        </p:grpSpPr>
        <p:pic>
          <p:nvPicPr>
            <p:cNvPr id="40" name="Bildobjekt 39">
              <a:extLst>
                <a:ext uri="{FF2B5EF4-FFF2-40B4-BE49-F238E27FC236}">
                  <a16:creationId xmlns:a16="http://schemas.microsoft.com/office/drawing/2014/main" id="{12100AD7-2EDA-ED19-DCC1-A293BD6A5E46}"/>
                </a:ext>
              </a:extLst>
            </p:cNvPr>
            <p:cNvPicPr>
              <a:picLocks noChangeAspect="1"/>
            </p:cNvPicPr>
            <p:nvPr/>
          </p:nvPicPr>
          <p:blipFill>
            <a:blip r:embed="rId6"/>
            <a:stretch>
              <a:fillRect/>
            </a:stretch>
          </p:blipFill>
          <p:spPr>
            <a:xfrm>
              <a:off x="6470772" y="1679724"/>
              <a:ext cx="3888500" cy="3638436"/>
            </a:xfrm>
            <a:prstGeom prst="rect">
              <a:avLst/>
            </a:prstGeom>
          </p:spPr>
        </p:pic>
        <p:sp>
          <p:nvSpPr>
            <p:cNvPr id="52" name="Ellips 51">
              <a:extLst>
                <a:ext uri="{FF2B5EF4-FFF2-40B4-BE49-F238E27FC236}">
                  <a16:creationId xmlns:a16="http://schemas.microsoft.com/office/drawing/2014/main" id="{B027508E-5D9C-F6BA-5092-3BA9552CC1A3}"/>
                </a:ext>
              </a:extLst>
            </p:cNvPr>
            <p:cNvSpPr/>
            <p:nvPr/>
          </p:nvSpPr>
          <p:spPr>
            <a:xfrm>
              <a:off x="7286779" y="4077112"/>
              <a:ext cx="1014092" cy="101409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56" name="textruta 55">
            <a:extLst>
              <a:ext uri="{FF2B5EF4-FFF2-40B4-BE49-F238E27FC236}">
                <a16:creationId xmlns:a16="http://schemas.microsoft.com/office/drawing/2014/main" id="{06C1225C-EEFD-30ED-B63A-6CE96BF21A20}"/>
              </a:ext>
            </a:extLst>
          </p:cNvPr>
          <p:cNvSpPr txBox="1"/>
          <p:nvPr/>
        </p:nvSpPr>
        <p:spPr>
          <a:xfrm>
            <a:off x="3940727" y="5663491"/>
            <a:ext cx="2954227" cy="1323439"/>
          </a:xfrm>
          <a:prstGeom prst="rect">
            <a:avLst/>
          </a:prstGeom>
          <a:noFill/>
        </p:spPr>
        <p:txBody>
          <a:bodyPr wrap="square" rtlCol="0">
            <a:spAutoFit/>
          </a:bodyPr>
          <a:lstStyle/>
          <a:p>
            <a:r>
              <a:rPr lang="sv-SE" sz="2000" b="1" dirty="0"/>
              <a:t>Frillesås</a:t>
            </a:r>
          </a:p>
          <a:p>
            <a:r>
              <a:rPr lang="sv-SE" sz="2000" dirty="0" err="1"/>
              <a:t>Vallersviksvägen</a:t>
            </a:r>
            <a:endParaRPr lang="sv-SE" sz="2000" dirty="0"/>
          </a:p>
          <a:p>
            <a:r>
              <a:rPr lang="sv-SE" sz="2000" dirty="0"/>
              <a:t>Bostället</a:t>
            </a:r>
          </a:p>
          <a:p>
            <a:r>
              <a:rPr lang="sv-SE" sz="2000" dirty="0"/>
              <a:t>20 + 50 bostäder</a:t>
            </a:r>
          </a:p>
        </p:txBody>
      </p:sp>
      <p:sp>
        <p:nvSpPr>
          <p:cNvPr id="58" name="textruta 57">
            <a:extLst>
              <a:ext uri="{FF2B5EF4-FFF2-40B4-BE49-F238E27FC236}">
                <a16:creationId xmlns:a16="http://schemas.microsoft.com/office/drawing/2014/main" id="{4A4C99A6-542F-16AE-C72B-3FA81FBEBC2B}"/>
              </a:ext>
            </a:extLst>
          </p:cNvPr>
          <p:cNvSpPr txBox="1"/>
          <p:nvPr/>
        </p:nvSpPr>
        <p:spPr>
          <a:xfrm>
            <a:off x="3335009" y="3754670"/>
            <a:ext cx="3460969" cy="1323439"/>
          </a:xfrm>
          <a:prstGeom prst="rect">
            <a:avLst/>
          </a:prstGeom>
          <a:noFill/>
        </p:spPr>
        <p:txBody>
          <a:bodyPr wrap="square" rtlCol="0">
            <a:spAutoFit/>
          </a:bodyPr>
          <a:lstStyle/>
          <a:p>
            <a:r>
              <a:rPr lang="sv-SE" sz="2000" b="1" dirty="0"/>
              <a:t>Fjärås stationssamhälle</a:t>
            </a:r>
          </a:p>
          <a:p>
            <a:r>
              <a:rPr lang="sv-SE" sz="2000" dirty="0"/>
              <a:t>Äskatorp</a:t>
            </a:r>
          </a:p>
          <a:p>
            <a:r>
              <a:rPr lang="sv-SE" sz="2000" dirty="0" err="1"/>
              <a:t>Duvehed</a:t>
            </a:r>
            <a:endParaRPr lang="sv-SE" sz="2000" dirty="0"/>
          </a:p>
          <a:p>
            <a:r>
              <a:rPr lang="sv-SE" sz="2000" dirty="0"/>
              <a:t>18 564 kvm </a:t>
            </a:r>
          </a:p>
        </p:txBody>
      </p:sp>
      <p:sp>
        <p:nvSpPr>
          <p:cNvPr id="60" name="textruta 59">
            <a:extLst>
              <a:ext uri="{FF2B5EF4-FFF2-40B4-BE49-F238E27FC236}">
                <a16:creationId xmlns:a16="http://schemas.microsoft.com/office/drawing/2014/main" id="{9CC551EE-BD18-5505-3F11-241FADF92D66}"/>
              </a:ext>
            </a:extLst>
          </p:cNvPr>
          <p:cNvSpPr txBox="1"/>
          <p:nvPr/>
        </p:nvSpPr>
        <p:spPr>
          <a:xfrm>
            <a:off x="7125817" y="1993711"/>
            <a:ext cx="3933536" cy="4401205"/>
          </a:xfrm>
          <a:prstGeom prst="rect">
            <a:avLst/>
          </a:prstGeom>
          <a:noFill/>
        </p:spPr>
        <p:txBody>
          <a:bodyPr wrap="square" rtlCol="0">
            <a:spAutoFit/>
          </a:bodyPr>
          <a:lstStyle/>
          <a:p>
            <a:pPr>
              <a:spcAft>
                <a:spcPts val="1200"/>
              </a:spcAft>
            </a:pPr>
            <a:r>
              <a:rPr lang="sv-SE" sz="2000" b="1" dirty="0"/>
              <a:t>Kungsbacka stad</a:t>
            </a:r>
          </a:p>
          <a:p>
            <a:pPr>
              <a:spcAft>
                <a:spcPts val="1200"/>
              </a:spcAft>
            </a:pPr>
            <a:r>
              <a:rPr lang="sv-SE" sz="2000" b="1" dirty="0"/>
              <a:t>Bostäder</a:t>
            </a:r>
          </a:p>
          <a:p>
            <a:pPr marL="457200" indent="-457200">
              <a:buFont typeface="+mj-lt"/>
              <a:buAutoNum type="arabicPeriod"/>
            </a:pPr>
            <a:r>
              <a:rPr lang="sv-SE" sz="2000" dirty="0"/>
              <a:t>Vårdboende, 120 </a:t>
            </a:r>
            <a:r>
              <a:rPr lang="sv-SE" sz="2000" dirty="0" err="1"/>
              <a:t>lgh</a:t>
            </a:r>
            <a:endParaRPr lang="sv-SE" sz="2000" dirty="0"/>
          </a:p>
          <a:p>
            <a:pPr marL="457200" indent="-457200">
              <a:buFont typeface="+mj-lt"/>
              <a:buAutoNum type="arabicPeriod"/>
            </a:pPr>
            <a:r>
              <a:rPr lang="sv-SE" sz="2000" dirty="0"/>
              <a:t>Björkris, 62 </a:t>
            </a:r>
            <a:r>
              <a:rPr lang="sv-SE" sz="2000" dirty="0" err="1"/>
              <a:t>lgh</a:t>
            </a:r>
            <a:endParaRPr lang="sv-SE" sz="2000" dirty="0"/>
          </a:p>
          <a:p>
            <a:pPr marL="457200" indent="-457200">
              <a:buFont typeface="+mj-lt"/>
              <a:buAutoNum type="arabicPeriod"/>
            </a:pPr>
            <a:r>
              <a:rPr lang="sv-SE" sz="2000" dirty="0"/>
              <a:t>Tölö, 8 </a:t>
            </a:r>
            <a:r>
              <a:rPr lang="sv-SE" sz="2000" dirty="0" err="1"/>
              <a:t>lgh</a:t>
            </a:r>
            <a:r>
              <a:rPr lang="sv-SE" sz="2000" dirty="0"/>
              <a:t> + 4 småhus</a:t>
            </a:r>
          </a:p>
          <a:p>
            <a:pPr marL="457200" indent="-457200">
              <a:buFont typeface="+mj-lt"/>
              <a:buAutoNum type="arabicPeriod"/>
            </a:pPr>
            <a:r>
              <a:rPr lang="sv-SE" sz="2000" dirty="0" err="1"/>
              <a:t>Tingberget</a:t>
            </a:r>
            <a:r>
              <a:rPr lang="sv-SE" sz="2000" dirty="0"/>
              <a:t>, 80 </a:t>
            </a:r>
            <a:r>
              <a:rPr lang="sv-SE" sz="2000" dirty="0" err="1"/>
              <a:t>lgh</a:t>
            </a:r>
            <a:endParaRPr lang="sv-SE" sz="2000" dirty="0"/>
          </a:p>
          <a:p>
            <a:pPr marL="457200" indent="-457200">
              <a:buFont typeface="+mj-lt"/>
              <a:buAutoNum type="arabicPeriod"/>
            </a:pPr>
            <a:r>
              <a:rPr lang="sv-SE" sz="2000" dirty="0"/>
              <a:t>Valand, 51 </a:t>
            </a:r>
            <a:r>
              <a:rPr lang="sv-SE" sz="2000" dirty="0" err="1"/>
              <a:t>lgh</a:t>
            </a:r>
            <a:endParaRPr lang="sv-SE" sz="2000" dirty="0"/>
          </a:p>
          <a:p>
            <a:pPr marL="457200" indent="-457200">
              <a:buFont typeface="+mj-lt"/>
              <a:buAutoNum type="arabicPeriod"/>
            </a:pPr>
            <a:r>
              <a:rPr lang="sv-SE" sz="2000" dirty="0"/>
              <a:t>Söderstaden, 275 </a:t>
            </a:r>
            <a:r>
              <a:rPr lang="sv-SE" sz="2000" dirty="0" err="1"/>
              <a:t>lgh</a:t>
            </a:r>
            <a:endParaRPr lang="sv-SE" sz="2000" dirty="0"/>
          </a:p>
          <a:p>
            <a:pPr>
              <a:spcBef>
                <a:spcPts val="1200"/>
              </a:spcBef>
            </a:pPr>
            <a:r>
              <a:rPr lang="sv-SE" sz="2000" b="1" dirty="0"/>
              <a:t>Verksamheter</a:t>
            </a:r>
          </a:p>
          <a:p>
            <a:pPr marL="514350" indent="-514350">
              <a:spcBef>
                <a:spcPts val="1200"/>
              </a:spcBef>
              <a:buFont typeface="+mj-lt"/>
              <a:buAutoNum type="romanUcPeriod"/>
            </a:pPr>
            <a:r>
              <a:rPr lang="sv-SE" sz="2000" dirty="0"/>
              <a:t>Västra Varla, 1600 kvm</a:t>
            </a:r>
          </a:p>
          <a:p>
            <a:pPr marL="514350" indent="-514350">
              <a:spcBef>
                <a:spcPts val="0"/>
              </a:spcBef>
              <a:buFont typeface="+mj-lt"/>
              <a:buAutoNum type="romanUcPeriod"/>
            </a:pPr>
            <a:r>
              <a:rPr lang="sv-SE" sz="2000" dirty="0"/>
              <a:t>Stenhuggeriet, 150 kvm</a:t>
            </a:r>
          </a:p>
          <a:p>
            <a:pPr marL="514350" indent="-514350">
              <a:spcBef>
                <a:spcPts val="0"/>
              </a:spcBef>
              <a:buFont typeface="+mj-lt"/>
              <a:buAutoNum type="romanUcPeriod"/>
            </a:pPr>
            <a:r>
              <a:rPr lang="sv-SE" sz="2000" dirty="0"/>
              <a:t>Kolla </a:t>
            </a:r>
            <a:r>
              <a:rPr lang="sv-SE" sz="2000" dirty="0" err="1"/>
              <a:t>parkstad</a:t>
            </a:r>
            <a:r>
              <a:rPr lang="sv-SE" sz="2000" dirty="0"/>
              <a:t>, 4414 kvm</a:t>
            </a:r>
          </a:p>
        </p:txBody>
      </p:sp>
      <p:sp>
        <p:nvSpPr>
          <p:cNvPr id="61" name="textruta 60">
            <a:extLst>
              <a:ext uri="{FF2B5EF4-FFF2-40B4-BE49-F238E27FC236}">
                <a16:creationId xmlns:a16="http://schemas.microsoft.com/office/drawing/2014/main" id="{D3391510-7AE7-9872-0F96-6D683D1400B9}"/>
              </a:ext>
            </a:extLst>
          </p:cNvPr>
          <p:cNvSpPr txBox="1"/>
          <p:nvPr/>
        </p:nvSpPr>
        <p:spPr>
          <a:xfrm>
            <a:off x="13553335" y="424518"/>
            <a:ext cx="668773" cy="830997"/>
          </a:xfrm>
          <a:prstGeom prst="rect">
            <a:avLst/>
          </a:prstGeom>
          <a:noFill/>
        </p:spPr>
        <p:txBody>
          <a:bodyPr wrap="none" rtlCol="0">
            <a:spAutoFit/>
          </a:bodyPr>
          <a:lstStyle/>
          <a:p>
            <a:r>
              <a:rPr lang="sv-SE" sz="2000" b="1" dirty="0"/>
              <a:t>2.</a:t>
            </a:r>
            <a:br>
              <a:rPr lang="sv-SE" sz="2000" b="1" dirty="0"/>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TP75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2021</a:t>
            </a:r>
            <a:endParaRPr lang="sv-SE" sz="2000" b="1" dirty="0"/>
          </a:p>
        </p:txBody>
      </p:sp>
      <p:sp>
        <p:nvSpPr>
          <p:cNvPr id="62" name="textruta 61">
            <a:extLst>
              <a:ext uri="{FF2B5EF4-FFF2-40B4-BE49-F238E27FC236}">
                <a16:creationId xmlns:a16="http://schemas.microsoft.com/office/drawing/2014/main" id="{D2F9E65F-1F2F-C16A-EF4A-433553B18100}"/>
              </a:ext>
            </a:extLst>
          </p:cNvPr>
          <p:cNvSpPr txBox="1"/>
          <p:nvPr/>
        </p:nvSpPr>
        <p:spPr>
          <a:xfrm>
            <a:off x="14135312" y="-112110"/>
            <a:ext cx="673582" cy="830997"/>
          </a:xfrm>
          <a:prstGeom prst="rect">
            <a:avLst/>
          </a:prstGeom>
          <a:noFill/>
        </p:spPr>
        <p:txBody>
          <a:bodyPr wrap="none" rtlCol="0">
            <a:spAutoFit/>
          </a:bodyPr>
          <a:lstStyle/>
          <a:p>
            <a:r>
              <a:rPr lang="sv-SE" sz="2000" b="1" dirty="0"/>
              <a:t>1. </a:t>
            </a:r>
            <a:br>
              <a:rPr lang="sv-SE" sz="2000" b="1" dirty="0"/>
            </a:br>
            <a:r>
              <a:rPr lang="sv-SE" sz="1400" dirty="0"/>
              <a:t>TP74 </a:t>
            </a:r>
            <a:br>
              <a:rPr lang="sv-SE" sz="1400" dirty="0"/>
            </a:br>
            <a:r>
              <a:rPr lang="sv-SE" sz="1400" dirty="0"/>
              <a:t>2020</a:t>
            </a:r>
            <a:endParaRPr lang="sv-SE" sz="2000" dirty="0"/>
          </a:p>
        </p:txBody>
      </p:sp>
      <p:sp>
        <p:nvSpPr>
          <p:cNvPr id="63" name="textruta 62">
            <a:extLst>
              <a:ext uri="{FF2B5EF4-FFF2-40B4-BE49-F238E27FC236}">
                <a16:creationId xmlns:a16="http://schemas.microsoft.com/office/drawing/2014/main" id="{4B34664F-F510-9B41-BBDB-2A7E8D370AAC}"/>
              </a:ext>
            </a:extLst>
          </p:cNvPr>
          <p:cNvSpPr txBox="1"/>
          <p:nvPr/>
        </p:nvSpPr>
        <p:spPr>
          <a:xfrm>
            <a:off x="11820630" y="2292291"/>
            <a:ext cx="665567" cy="830997"/>
          </a:xfrm>
          <a:prstGeom prst="rect">
            <a:avLst/>
          </a:prstGeom>
          <a:noFill/>
        </p:spPr>
        <p:txBody>
          <a:bodyPr wrap="none" rtlCol="0">
            <a:spAutoFit/>
          </a:bodyPr>
          <a:lstStyle/>
          <a:p>
            <a:r>
              <a:rPr lang="sv-SE" sz="2000" b="1" dirty="0"/>
              <a:t>I.</a:t>
            </a:r>
            <a:br>
              <a:rPr lang="sv-SE" sz="2000" b="1" dirty="0"/>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TP77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2021</a:t>
            </a:r>
            <a:endParaRPr lang="sv-SE" sz="2000" b="1" dirty="0"/>
          </a:p>
        </p:txBody>
      </p:sp>
      <p:sp>
        <p:nvSpPr>
          <p:cNvPr id="64" name="textruta 63">
            <a:extLst>
              <a:ext uri="{FF2B5EF4-FFF2-40B4-BE49-F238E27FC236}">
                <a16:creationId xmlns:a16="http://schemas.microsoft.com/office/drawing/2014/main" id="{4F700C48-0207-F64B-2A3E-4DB1760D318E}"/>
              </a:ext>
            </a:extLst>
          </p:cNvPr>
          <p:cNvSpPr txBox="1"/>
          <p:nvPr/>
        </p:nvSpPr>
        <p:spPr>
          <a:xfrm>
            <a:off x="12625943" y="2949359"/>
            <a:ext cx="676788" cy="830997"/>
          </a:xfrm>
          <a:prstGeom prst="rect">
            <a:avLst/>
          </a:prstGeom>
          <a:noFill/>
        </p:spPr>
        <p:txBody>
          <a:bodyPr wrap="none" rtlCol="0">
            <a:spAutoFit/>
          </a:bodyPr>
          <a:lstStyle/>
          <a:p>
            <a:r>
              <a:rPr lang="sv-SE" sz="2000" b="1" dirty="0"/>
              <a:t>II.</a:t>
            </a:r>
          </a:p>
          <a:p>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TP79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2024</a:t>
            </a:r>
            <a:endParaRPr lang="sv-SE" sz="2000" b="1" dirty="0"/>
          </a:p>
        </p:txBody>
      </p:sp>
      <p:sp>
        <p:nvSpPr>
          <p:cNvPr id="65" name="textruta 64">
            <a:extLst>
              <a:ext uri="{FF2B5EF4-FFF2-40B4-BE49-F238E27FC236}">
                <a16:creationId xmlns:a16="http://schemas.microsoft.com/office/drawing/2014/main" id="{77C4B347-5BAD-0343-1979-2B08FB520F24}"/>
              </a:ext>
            </a:extLst>
          </p:cNvPr>
          <p:cNvSpPr txBox="1"/>
          <p:nvPr/>
        </p:nvSpPr>
        <p:spPr>
          <a:xfrm>
            <a:off x="13942806" y="4224168"/>
            <a:ext cx="668773" cy="830997"/>
          </a:xfrm>
          <a:prstGeom prst="rect">
            <a:avLst/>
          </a:prstGeom>
          <a:noFill/>
        </p:spPr>
        <p:txBody>
          <a:bodyPr wrap="none" rtlCol="0">
            <a:spAutoFit/>
          </a:bodyPr>
          <a:lstStyle/>
          <a:p>
            <a:r>
              <a:rPr lang="sv-SE" sz="2000" b="1" dirty="0"/>
              <a:t>3.</a:t>
            </a:r>
          </a:p>
          <a:p>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TP72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2019</a:t>
            </a:r>
            <a:endParaRPr lang="sv-SE" sz="2000" b="1" dirty="0"/>
          </a:p>
        </p:txBody>
      </p:sp>
      <p:sp>
        <p:nvSpPr>
          <p:cNvPr id="66" name="textruta 65">
            <a:extLst>
              <a:ext uri="{FF2B5EF4-FFF2-40B4-BE49-F238E27FC236}">
                <a16:creationId xmlns:a16="http://schemas.microsoft.com/office/drawing/2014/main" id="{DD45CD67-EA80-C743-23D3-BFF87CD13391}"/>
              </a:ext>
            </a:extLst>
          </p:cNvPr>
          <p:cNvSpPr txBox="1"/>
          <p:nvPr/>
        </p:nvSpPr>
        <p:spPr>
          <a:xfrm>
            <a:off x="12075187" y="5662327"/>
            <a:ext cx="750526" cy="830997"/>
          </a:xfrm>
          <a:prstGeom prst="rect">
            <a:avLst/>
          </a:prstGeom>
          <a:noFill/>
        </p:spPr>
        <p:txBody>
          <a:bodyPr wrap="none" rtlCol="0">
            <a:spAutoFit/>
          </a:bodyPr>
          <a:lstStyle/>
          <a:p>
            <a:r>
              <a:rPr lang="sv-SE" sz="2000" b="1" dirty="0"/>
              <a:t>4.</a:t>
            </a:r>
          </a:p>
          <a:p>
            <a:r>
              <a:rPr lang="sv-SE" sz="1400" dirty="0">
                <a:solidFill>
                  <a:prstClr val="black"/>
                </a:solidFill>
              </a:rPr>
              <a:t>K</a:t>
            </a: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P127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2017</a:t>
            </a:r>
            <a:endParaRPr lang="sv-SE" sz="2000" b="1" dirty="0"/>
          </a:p>
        </p:txBody>
      </p:sp>
      <p:sp>
        <p:nvSpPr>
          <p:cNvPr id="67" name="textruta 66">
            <a:extLst>
              <a:ext uri="{FF2B5EF4-FFF2-40B4-BE49-F238E27FC236}">
                <a16:creationId xmlns:a16="http://schemas.microsoft.com/office/drawing/2014/main" id="{2C18EEFB-0A32-AC39-986C-B4C25B573A45}"/>
              </a:ext>
            </a:extLst>
          </p:cNvPr>
          <p:cNvSpPr txBox="1"/>
          <p:nvPr/>
        </p:nvSpPr>
        <p:spPr>
          <a:xfrm>
            <a:off x="13079725" y="5629001"/>
            <a:ext cx="753732" cy="830997"/>
          </a:xfrm>
          <a:prstGeom prst="rect">
            <a:avLst/>
          </a:prstGeom>
          <a:noFill/>
        </p:spPr>
        <p:txBody>
          <a:bodyPr wrap="none" rtlCol="0">
            <a:spAutoFit/>
          </a:bodyPr>
          <a:lstStyle/>
          <a:p>
            <a:r>
              <a:rPr lang="sv-SE" sz="2000" b="1" dirty="0"/>
              <a:t>5.</a:t>
            </a:r>
          </a:p>
          <a:p>
            <a:pPr marL="0" marR="0" lvl="0" indent="0" algn="l" defTabSz="1096963" rtl="0" eaLnBrk="0" fontAlgn="base" latinLnBrk="0" hangingPunct="0">
              <a:lnSpc>
                <a:spcPct val="100000"/>
              </a:lnSpc>
              <a:spcBef>
                <a:spcPct val="0"/>
              </a:spcBef>
              <a:spcAft>
                <a:spcPct val="0"/>
              </a:spcAft>
              <a:buClrTx/>
              <a:buSzTx/>
              <a:buFontTx/>
              <a:buNone/>
              <a:tabLst/>
              <a:defRPr/>
            </a:pP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KP125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2014</a:t>
            </a:r>
            <a:endParaRPr kumimoji="0" lang="sv-SE" sz="2000" b="1" i="0" u="none" strike="noStrike" kern="1200" cap="none" spc="0" normalizeH="0" baseline="0" noProof="0" dirty="0">
              <a:ln>
                <a:noFill/>
              </a:ln>
              <a:solidFill>
                <a:prstClr val="black"/>
              </a:solidFill>
              <a:effectLst/>
              <a:uLnTx/>
              <a:uFillTx/>
              <a:latin typeface="Work Sans" panose="00000500000000000000" pitchFamily="50" charset="0"/>
              <a:ea typeface="+mn-ea"/>
              <a:cs typeface="+mn-cs"/>
            </a:endParaRPr>
          </a:p>
        </p:txBody>
      </p:sp>
      <p:sp>
        <p:nvSpPr>
          <p:cNvPr id="68" name="textruta 67">
            <a:extLst>
              <a:ext uri="{FF2B5EF4-FFF2-40B4-BE49-F238E27FC236}">
                <a16:creationId xmlns:a16="http://schemas.microsoft.com/office/drawing/2014/main" id="{2B084918-5629-190C-B274-EDC70AC5F52A}"/>
              </a:ext>
            </a:extLst>
          </p:cNvPr>
          <p:cNvSpPr txBox="1"/>
          <p:nvPr/>
        </p:nvSpPr>
        <p:spPr>
          <a:xfrm>
            <a:off x="13466340" y="6820742"/>
            <a:ext cx="723275" cy="830997"/>
          </a:xfrm>
          <a:prstGeom prst="rect">
            <a:avLst/>
          </a:prstGeom>
          <a:noFill/>
        </p:spPr>
        <p:txBody>
          <a:bodyPr wrap="none" rtlCol="0">
            <a:spAutoFit/>
          </a:bodyPr>
          <a:lstStyle/>
          <a:p>
            <a:r>
              <a:rPr lang="sv-SE" sz="2000" b="1" dirty="0"/>
              <a:t>6.</a:t>
            </a:r>
          </a:p>
          <a:p>
            <a:pPr marL="0" marR="0" lvl="0" indent="0" algn="l" defTabSz="1096963" rtl="0" eaLnBrk="0" fontAlgn="base" latinLnBrk="0" hangingPunct="0">
              <a:lnSpc>
                <a:spcPct val="100000"/>
              </a:lnSpc>
              <a:spcBef>
                <a:spcPct val="0"/>
              </a:spcBef>
              <a:spcAft>
                <a:spcPct val="0"/>
              </a:spcAft>
              <a:buClrTx/>
              <a:buSzTx/>
              <a:buFontTx/>
              <a:buNone/>
              <a:tabLst/>
              <a:defRPr/>
            </a:pP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KP131 </a:t>
            </a:r>
            <a:b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br>
            <a:r>
              <a:rPr kumimoji="0" lang="sv-SE" sz="1400" b="0" i="0" u="none" strike="noStrike" kern="1200" cap="none" spc="0" normalizeH="0" baseline="0" noProof="0" dirty="0">
                <a:ln>
                  <a:noFill/>
                </a:ln>
                <a:solidFill>
                  <a:prstClr val="black"/>
                </a:solidFill>
                <a:effectLst/>
                <a:uLnTx/>
                <a:uFillTx/>
                <a:latin typeface="Work Sans" panose="00000500000000000000" pitchFamily="50" charset="0"/>
                <a:ea typeface="+mn-ea"/>
                <a:cs typeface="+mn-cs"/>
              </a:rPr>
              <a:t>2019</a:t>
            </a:r>
            <a:endParaRPr kumimoji="0" lang="sv-SE" sz="2000" b="1" i="0" u="none" strike="noStrike" kern="1200" cap="none" spc="0" normalizeH="0" baseline="0" noProof="0" dirty="0">
              <a:ln>
                <a:noFill/>
              </a:ln>
              <a:solidFill>
                <a:prstClr val="black"/>
              </a:solidFill>
              <a:effectLst/>
              <a:uLnTx/>
              <a:uFillTx/>
              <a:latin typeface="Work Sans" panose="00000500000000000000" pitchFamily="50" charset="0"/>
              <a:ea typeface="+mn-ea"/>
              <a:cs typeface="+mn-cs"/>
            </a:endParaRPr>
          </a:p>
        </p:txBody>
      </p:sp>
      <p:sp>
        <p:nvSpPr>
          <p:cNvPr id="69" name="textruta 68">
            <a:extLst>
              <a:ext uri="{FF2B5EF4-FFF2-40B4-BE49-F238E27FC236}">
                <a16:creationId xmlns:a16="http://schemas.microsoft.com/office/drawing/2014/main" id="{D879A3D9-AFE6-42DD-2BDA-4C4882D3ECBD}"/>
              </a:ext>
            </a:extLst>
          </p:cNvPr>
          <p:cNvSpPr txBox="1"/>
          <p:nvPr/>
        </p:nvSpPr>
        <p:spPr>
          <a:xfrm>
            <a:off x="12418930" y="7434136"/>
            <a:ext cx="853119" cy="830997"/>
          </a:xfrm>
          <a:prstGeom prst="rect">
            <a:avLst/>
          </a:prstGeom>
          <a:noFill/>
        </p:spPr>
        <p:txBody>
          <a:bodyPr wrap="none" rtlCol="0">
            <a:spAutoFit/>
          </a:bodyPr>
          <a:lstStyle/>
          <a:p>
            <a:r>
              <a:rPr lang="sv-SE" sz="2000" b="1" dirty="0"/>
              <a:t>III.</a:t>
            </a:r>
          </a:p>
          <a:p>
            <a:r>
              <a:rPr lang="sv-SE" sz="1400" dirty="0">
                <a:solidFill>
                  <a:prstClr val="black"/>
                </a:solidFill>
              </a:rPr>
              <a:t>KP118C </a:t>
            </a:r>
            <a:br>
              <a:rPr lang="sv-SE" sz="1400" dirty="0">
                <a:solidFill>
                  <a:prstClr val="black"/>
                </a:solidFill>
              </a:rPr>
            </a:br>
            <a:r>
              <a:rPr lang="sv-SE" sz="1400" dirty="0">
                <a:solidFill>
                  <a:prstClr val="black"/>
                </a:solidFill>
              </a:rPr>
              <a:t>2014</a:t>
            </a:r>
            <a:endParaRPr lang="sv-SE" sz="2000" b="1" dirty="0"/>
          </a:p>
        </p:txBody>
      </p:sp>
      <p:sp>
        <p:nvSpPr>
          <p:cNvPr id="4" name="Rubrik 3">
            <a:extLst>
              <a:ext uri="{FF2B5EF4-FFF2-40B4-BE49-F238E27FC236}">
                <a16:creationId xmlns:a16="http://schemas.microsoft.com/office/drawing/2014/main" id="{4EE3B0B9-384B-DCB8-3609-13B387579EA3}"/>
              </a:ext>
            </a:extLst>
          </p:cNvPr>
          <p:cNvSpPr txBox="1">
            <a:spLocks/>
          </p:cNvSpPr>
          <p:nvPr/>
        </p:nvSpPr>
        <p:spPr>
          <a:xfrm>
            <a:off x="8562208" y="7566608"/>
            <a:ext cx="2695074" cy="417095"/>
          </a:xfrm>
          <a:prstGeom prst="rect">
            <a:avLst/>
          </a:prstGeom>
          <a:solidFill>
            <a:schemeClr val="accent6">
              <a:lumMod val="20000"/>
              <a:lumOff val="80000"/>
              <a:alpha val="47059"/>
            </a:schemeClr>
          </a:solidFill>
        </p:spPr>
        <p:txBody>
          <a:bodyPr vert="horz" lIns="91440" tIns="45720" rIns="324000" bIns="45720" rtlCol="0" anchor="ctr">
            <a:normAutofit lnSpcReduction="100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UTFALL </a:t>
            </a:r>
          </a:p>
        </p:txBody>
      </p:sp>
      <p:sp>
        <p:nvSpPr>
          <p:cNvPr id="6" name="textruta 5">
            <a:extLst>
              <a:ext uri="{FF2B5EF4-FFF2-40B4-BE49-F238E27FC236}">
                <a16:creationId xmlns:a16="http://schemas.microsoft.com/office/drawing/2014/main" id="{B49FD850-F79C-C880-4D33-BFF28F2AE308}"/>
              </a:ext>
            </a:extLst>
          </p:cNvPr>
          <p:cNvSpPr txBox="1"/>
          <p:nvPr/>
        </p:nvSpPr>
        <p:spPr>
          <a:xfrm>
            <a:off x="1919842" y="6734643"/>
            <a:ext cx="1055025" cy="738664"/>
          </a:xfrm>
          <a:prstGeom prst="rect">
            <a:avLst/>
          </a:prstGeom>
          <a:noFill/>
        </p:spPr>
        <p:txBody>
          <a:bodyPr wrap="square">
            <a:spAutoFit/>
          </a:bodyPr>
          <a:lstStyle/>
          <a:p>
            <a:r>
              <a:rPr lang="sv-SE" sz="1400" dirty="0"/>
              <a:t>LFP48 2020</a:t>
            </a:r>
          </a:p>
          <a:p>
            <a:endParaRPr lang="sv-SE" sz="1400" dirty="0"/>
          </a:p>
        </p:txBody>
      </p:sp>
      <p:sp>
        <p:nvSpPr>
          <p:cNvPr id="7" name="textruta 6">
            <a:extLst>
              <a:ext uri="{FF2B5EF4-FFF2-40B4-BE49-F238E27FC236}">
                <a16:creationId xmlns:a16="http://schemas.microsoft.com/office/drawing/2014/main" id="{BC004D6C-4167-52FC-5B53-11EAD0197A00}"/>
              </a:ext>
            </a:extLst>
          </p:cNvPr>
          <p:cNvSpPr txBox="1"/>
          <p:nvPr/>
        </p:nvSpPr>
        <p:spPr>
          <a:xfrm>
            <a:off x="2885702" y="7053365"/>
            <a:ext cx="1055025" cy="738664"/>
          </a:xfrm>
          <a:prstGeom prst="rect">
            <a:avLst/>
          </a:prstGeom>
          <a:noFill/>
        </p:spPr>
        <p:txBody>
          <a:bodyPr wrap="square">
            <a:spAutoFit/>
          </a:bodyPr>
          <a:lstStyle/>
          <a:p>
            <a:r>
              <a:rPr lang="sv-SE" sz="1400" dirty="0"/>
              <a:t>LFP50 2022</a:t>
            </a:r>
          </a:p>
          <a:p>
            <a:endParaRPr lang="sv-SE" sz="1400" dirty="0"/>
          </a:p>
        </p:txBody>
      </p:sp>
      <p:sp>
        <p:nvSpPr>
          <p:cNvPr id="9" name="textruta 8">
            <a:extLst>
              <a:ext uri="{FF2B5EF4-FFF2-40B4-BE49-F238E27FC236}">
                <a16:creationId xmlns:a16="http://schemas.microsoft.com/office/drawing/2014/main" id="{BDD57AF4-5628-4578-98BA-05CD4DC9E831}"/>
              </a:ext>
            </a:extLst>
          </p:cNvPr>
          <p:cNvSpPr txBox="1"/>
          <p:nvPr/>
        </p:nvSpPr>
        <p:spPr>
          <a:xfrm>
            <a:off x="1310078" y="2901876"/>
            <a:ext cx="946969" cy="553998"/>
          </a:xfrm>
          <a:prstGeom prst="rect">
            <a:avLst/>
          </a:prstGeom>
          <a:noFill/>
        </p:spPr>
        <p:txBody>
          <a:bodyPr wrap="square">
            <a:spAutoFit/>
          </a:bodyPr>
          <a:lstStyle/>
          <a:p>
            <a:r>
              <a:rPr lang="sv-SE" sz="1400" dirty="0"/>
              <a:t>FJP31</a:t>
            </a:r>
            <a:r>
              <a:rPr lang="sv-SE" sz="1600" dirty="0"/>
              <a:t> </a:t>
            </a:r>
            <a:r>
              <a:rPr lang="sv-SE" sz="1400" dirty="0"/>
              <a:t>2020</a:t>
            </a:r>
            <a:endParaRPr lang="sv-SE" sz="1600" dirty="0"/>
          </a:p>
        </p:txBody>
      </p:sp>
      <p:sp>
        <p:nvSpPr>
          <p:cNvPr id="11" name="textruta 10">
            <a:extLst>
              <a:ext uri="{FF2B5EF4-FFF2-40B4-BE49-F238E27FC236}">
                <a16:creationId xmlns:a16="http://schemas.microsoft.com/office/drawing/2014/main" id="{63075B30-9933-469C-9E9F-19E05F9D2D2D}"/>
              </a:ext>
            </a:extLst>
          </p:cNvPr>
          <p:cNvSpPr txBox="1"/>
          <p:nvPr/>
        </p:nvSpPr>
        <p:spPr>
          <a:xfrm>
            <a:off x="2680760" y="4646286"/>
            <a:ext cx="811293" cy="523220"/>
          </a:xfrm>
          <a:prstGeom prst="rect">
            <a:avLst/>
          </a:prstGeom>
          <a:noFill/>
        </p:spPr>
        <p:txBody>
          <a:bodyPr wrap="square">
            <a:spAutoFit/>
          </a:bodyPr>
          <a:lstStyle/>
          <a:p>
            <a:r>
              <a:rPr lang="sv-SE" sz="1400" dirty="0"/>
              <a:t>FJP32 2020 </a:t>
            </a:r>
          </a:p>
        </p:txBody>
      </p:sp>
      <p:sp>
        <p:nvSpPr>
          <p:cNvPr id="15" name="textruta 14">
            <a:extLst>
              <a:ext uri="{FF2B5EF4-FFF2-40B4-BE49-F238E27FC236}">
                <a16:creationId xmlns:a16="http://schemas.microsoft.com/office/drawing/2014/main" id="{DB78F4D2-CC86-0110-E5F5-3BEFC263D791}"/>
              </a:ext>
            </a:extLst>
          </p:cNvPr>
          <p:cNvSpPr txBox="1"/>
          <p:nvPr/>
        </p:nvSpPr>
        <p:spPr>
          <a:xfrm>
            <a:off x="1377915" y="4116447"/>
            <a:ext cx="811293" cy="523220"/>
          </a:xfrm>
          <a:prstGeom prst="rect">
            <a:avLst/>
          </a:prstGeom>
          <a:noFill/>
        </p:spPr>
        <p:txBody>
          <a:bodyPr wrap="square">
            <a:spAutoFit/>
          </a:bodyPr>
          <a:lstStyle/>
          <a:p>
            <a:r>
              <a:rPr lang="sv-SE" sz="1400" dirty="0"/>
              <a:t>FJP35 2024</a:t>
            </a:r>
          </a:p>
        </p:txBody>
      </p:sp>
    </p:spTree>
    <p:extLst>
      <p:ext uri="{BB962C8B-B14F-4D97-AF65-F5344CB8AC3E}">
        <p14:creationId xmlns:p14="http://schemas.microsoft.com/office/powerpoint/2010/main" val="1563380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0F9D0EF6-2CC8-13DB-998D-668750F9B7A0}"/>
              </a:ext>
            </a:extLst>
          </p:cNvPr>
          <p:cNvSpPr>
            <a:spLocks noGrp="1"/>
          </p:cNvSpPr>
          <p:nvPr>
            <p:ph type="ctrTitle"/>
          </p:nvPr>
        </p:nvSpPr>
        <p:spPr>
          <a:xfrm>
            <a:off x="996696" y="3187656"/>
            <a:ext cx="12637008" cy="2499466"/>
          </a:xfrm>
          <a:effectLst>
            <a:outerShdw blurRad="50800" dist="38100" dir="2700000" algn="tl" rotWithShape="0">
              <a:prstClr val="black">
                <a:alpha val="40000"/>
              </a:prstClr>
            </a:outerShdw>
          </a:effectLst>
        </p:spPr>
        <p:txBody>
          <a:bodyPr>
            <a:normAutofit/>
          </a:bodyPr>
          <a:lstStyle/>
          <a:p>
            <a:pPr algn="ctr"/>
            <a:r>
              <a:rPr lang="sv-SE" sz="7200" dirty="0">
                <a:solidFill>
                  <a:schemeClr val="accent4">
                    <a:lumMod val="50000"/>
                  </a:schemeClr>
                </a:solidFill>
              </a:rPr>
              <a:t>SLUTSATSER</a:t>
            </a:r>
          </a:p>
        </p:txBody>
      </p:sp>
    </p:spTree>
    <p:extLst>
      <p:ext uri="{BB962C8B-B14F-4D97-AF65-F5344CB8AC3E}">
        <p14:creationId xmlns:p14="http://schemas.microsoft.com/office/powerpoint/2010/main" val="1952385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532355C-6295-089F-6D1C-8D64C4F0EBD9}"/>
              </a:ext>
            </a:extLst>
          </p:cNvPr>
          <p:cNvSpPr>
            <a:spLocks noGrp="1"/>
          </p:cNvSpPr>
          <p:nvPr>
            <p:ph type="title"/>
          </p:nvPr>
        </p:nvSpPr>
        <p:spPr>
          <a:xfrm>
            <a:off x="382137" y="150128"/>
            <a:ext cx="5827594" cy="1092944"/>
          </a:xfrm>
        </p:spPr>
        <p:txBody>
          <a:bodyPr>
            <a:normAutofit/>
          </a:bodyPr>
          <a:lstStyle/>
          <a:p>
            <a:r>
              <a:rPr lang="sv-SE"/>
              <a:t>Överblick bostäder</a:t>
            </a:r>
          </a:p>
        </p:txBody>
      </p:sp>
      <p:graphicFrame>
        <p:nvGraphicFramePr>
          <p:cNvPr id="4" name="Tabell 3">
            <a:extLst>
              <a:ext uri="{FF2B5EF4-FFF2-40B4-BE49-F238E27FC236}">
                <a16:creationId xmlns:a16="http://schemas.microsoft.com/office/drawing/2014/main" id="{4CD855F3-F86A-8130-A64A-8EEC5BF796C4}"/>
              </a:ext>
            </a:extLst>
          </p:cNvPr>
          <p:cNvGraphicFramePr>
            <a:graphicFrameLocks noGrp="1"/>
          </p:cNvGraphicFramePr>
          <p:nvPr>
            <p:extLst>
              <p:ext uri="{D42A27DB-BD31-4B8C-83A1-F6EECF244321}">
                <p14:modId xmlns:p14="http://schemas.microsoft.com/office/powerpoint/2010/main" val="3722344285"/>
              </p:ext>
            </p:extLst>
          </p:nvPr>
        </p:nvGraphicFramePr>
        <p:xfrm>
          <a:off x="6563420" y="380538"/>
          <a:ext cx="7943399" cy="2334260"/>
        </p:xfrm>
        <a:graphic>
          <a:graphicData uri="http://schemas.openxmlformats.org/drawingml/2006/table">
            <a:tbl>
              <a:tblPr firstRow="1" bandRow="1">
                <a:tableStyleId>{5C22544A-7EE6-4342-B048-85BDC9FD1C3A}</a:tableStyleId>
              </a:tblPr>
              <a:tblGrid>
                <a:gridCol w="2428523">
                  <a:extLst>
                    <a:ext uri="{9D8B030D-6E8A-4147-A177-3AD203B41FA5}">
                      <a16:colId xmlns:a16="http://schemas.microsoft.com/office/drawing/2014/main" val="2532229344"/>
                    </a:ext>
                  </a:extLst>
                </a:gridCol>
                <a:gridCol w="1284818">
                  <a:extLst>
                    <a:ext uri="{9D8B030D-6E8A-4147-A177-3AD203B41FA5}">
                      <a16:colId xmlns:a16="http://schemas.microsoft.com/office/drawing/2014/main" val="3981589447"/>
                    </a:ext>
                  </a:extLst>
                </a:gridCol>
                <a:gridCol w="4230058">
                  <a:extLst>
                    <a:ext uri="{9D8B030D-6E8A-4147-A177-3AD203B41FA5}">
                      <a16:colId xmlns:a16="http://schemas.microsoft.com/office/drawing/2014/main" val="2968502939"/>
                    </a:ext>
                  </a:extLst>
                </a:gridCol>
              </a:tblGrid>
              <a:tr h="370840">
                <a:tc>
                  <a:txBody>
                    <a:bodyPr/>
                    <a:lstStyle/>
                    <a:p>
                      <a:endParaRPr lang="sv-SE" sz="1800">
                        <a:solidFill>
                          <a:schemeClr val="tx1"/>
                        </a:solidFill>
                      </a:endParaRPr>
                    </a:p>
                  </a:txBody>
                  <a:tcPr>
                    <a:solidFill>
                      <a:schemeClr val="accent6">
                        <a:lumMod val="60000"/>
                        <a:lumOff val="40000"/>
                      </a:schemeClr>
                    </a:solidFill>
                  </a:tcPr>
                </a:tc>
                <a:tc>
                  <a:txBody>
                    <a:bodyPr/>
                    <a:lstStyle/>
                    <a:p>
                      <a:r>
                        <a:rPr lang="sv-SE" sz="1150" b="0">
                          <a:solidFill>
                            <a:schemeClr val="tx1"/>
                          </a:solidFill>
                        </a:rPr>
                        <a:t>Antal bostäder</a:t>
                      </a:r>
                    </a:p>
                  </a:txBody>
                  <a:tcPr>
                    <a:solidFill>
                      <a:schemeClr val="accent6">
                        <a:lumMod val="60000"/>
                        <a:lumOff val="40000"/>
                      </a:schemeClr>
                    </a:solidFill>
                  </a:tcPr>
                </a:tc>
                <a:tc>
                  <a:txBody>
                    <a:bodyPr/>
                    <a:lstStyle/>
                    <a:p>
                      <a:r>
                        <a:rPr lang="sv-SE" sz="1400" b="0">
                          <a:solidFill>
                            <a:schemeClr val="tx1"/>
                          </a:solidFill>
                        </a:rPr>
                        <a:t>Bostadsförsörjningsplan</a:t>
                      </a:r>
                    </a:p>
                    <a:p>
                      <a:r>
                        <a:rPr lang="sv-SE" sz="1150" b="0">
                          <a:solidFill>
                            <a:schemeClr val="tx1"/>
                          </a:solidFill>
                        </a:rPr>
                        <a:t>500 bostäder/år i plan, 50 förhandsbesked/år</a:t>
                      </a:r>
                    </a:p>
                  </a:txBody>
                  <a:tcPr>
                    <a:solidFill>
                      <a:schemeClr val="accent6">
                        <a:lumMod val="60000"/>
                        <a:lumOff val="40000"/>
                      </a:schemeClr>
                    </a:solidFill>
                  </a:tcPr>
                </a:tc>
                <a:extLst>
                  <a:ext uri="{0D108BD9-81ED-4DB2-BD59-A6C34878D82A}">
                    <a16:rowId xmlns:a16="http://schemas.microsoft.com/office/drawing/2014/main" val="442494581"/>
                  </a:ext>
                </a:extLst>
              </a:tr>
              <a:tr h="370840">
                <a:tc>
                  <a:txBody>
                    <a:bodyPr/>
                    <a:lstStyle/>
                    <a:p>
                      <a:r>
                        <a:rPr lang="sv-SE" sz="1800"/>
                        <a:t>Kungsbacka stad </a:t>
                      </a:r>
                    </a:p>
                  </a:txBody>
                  <a:tcPr>
                    <a:solidFill>
                      <a:schemeClr val="bg2"/>
                    </a:solidFill>
                  </a:tcPr>
                </a:tc>
                <a:tc>
                  <a:txBody>
                    <a:bodyPr/>
                    <a:lstStyle/>
                    <a:p>
                      <a:pPr algn="r"/>
                      <a:r>
                        <a:rPr lang="sv-SE" sz="1800"/>
                        <a:t>600</a:t>
                      </a:r>
                    </a:p>
                  </a:txBody>
                  <a:tcPr>
                    <a:solidFill>
                      <a:schemeClr val="bg2"/>
                    </a:solidFill>
                  </a:tcPr>
                </a:tc>
                <a:tc>
                  <a:txBody>
                    <a:bodyPr/>
                    <a:lstStyle/>
                    <a:p>
                      <a:pPr algn="l"/>
                      <a:r>
                        <a:rPr lang="sv-SE" sz="1800"/>
                        <a:t>900</a:t>
                      </a:r>
                    </a:p>
                  </a:txBody>
                  <a:tcPr>
                    <a:solidFill>
                      <a:schemeClr val="bg2"/>
                    </a:solidFill>
                  </a:tcPr>
                </a:tc>
                <a:extLst>
                  <a:ext uri="{0D108BD9-81ED-4DB2-BD59-A6C34878D82A}">
                    <a16:rowId xmlns:a16="http://schemas.microsoft.com/office/drawing/2014/main" val="486693864"/>
                  </a:ext>
                </a:extLst>
              </a:tr>
              <a:tr h="370840">
                <a:tc>
                  <a:txBody>
                    <a:bodyPr/>
                    <a:lstStyle/>
                    <a:p>
                      <a:r>
                        <a:rPr lang="sv-SE" sz="1800"/>
                        <a:t>Åsa</a:t>
                      </a:r>
                    </a:p>
                  </a:txBody>
                  <a:tcPr>
                    <a:solidFill>
                      <a:schemeClr val="bg1"/>
                    </a:solidFill>
                  </a:tcPr>
                </a:tc>
                <a:tc>
                  <a:txBody>
                    <a:bodyPr/>
                    <a:lstStyle/>
                    <a:p>
                      <a:pPr algn="r"/>
                      <a:r>
                        <a:rPr lang="sv-SE" sz="1800"/>
                        <a:t>-</a:t>
                      </a:r>
                    </a:p>
                  </a:txBody>
                  <a:tcPr>
                    <a:solidFill>
                      <a:schemeClr val="bg1"/>
                    </a:solidFill>
                  </a:tcPr>
                </a:tc>
                <a:tc>
                  <a:txBody>
                    <a:bodyPr/>
                    <a:lstStyle/>
                    <a:p>
                      <a:pPr algn="l"/>
                      <a:r>
                        <a:rPr lang="sv-SE" sz="1800"/>
                        <a:t>150</a:t>
                      </a:r>
                    </a:p>
                  </a:txBody>
                  <a:tcPr>
                    <a:solidFill>
                      <a:schemeClr val="bg1"/>
                    </a:solidFill>
                  </a:tcPr>
                </a:tc>
                <a:extLst>
                  <a:ext uri="{0D108BD9-81ED-4DB2-BD59-A6C34878D82A}">
                    <a16:rowId xmlns:a16="http://schemas.microsoft.com/office/drawing/2014/main" val="3136665073"/>
                  </a:ext>
                </a:extLst>
              </a:tr>
              <a:tr h="370840">
                <a:tc>
                  <a:txBody>
                    <a:bodyPr/>
                    <a:lstStyle/>
                    <a:p>
                      <a:r>
                        <a:rPr lang="sv-SE" sz="1800"/>
                        <a:t>Anneberg</a:t>
                      </a:r>
                    </a:p>
                  </a:txBody>
                  <a:tcPr>
                    <a:solidFill>
                      <a:schemeClr val="bg2"/>
                    </a:solidFill>
                  </a:tcPr>
                </a:tc>
                <a:tc>
                  <a:txBody>
                    <a:bodyPr/>
                    <a:lstStyle/>
                    <a:p>
                      <a:pPr algn="r"/>
                      <a:r>
                        <a:rPr lang="sv-SE" sz="1800"/>
                        <a:t>-</a:t>
                      </a:r>
                    </a:p>
                  </a:txBody>
                  <a:tcPr>
                    <a:solidFill>
                      <a:schemeClr val="bg2"/>
                    </a:solidFill>
                  </a:tcPr>
                </a:tc>
                <a:tc>
                  <a:txBody>
                    <a:bodyPr/>
                    <a:lstStyle/>
                    <a:p>
                      <a:pPr algn="l"/>
                      <a:r>
                        <a:rPr lang="sv-SE" sz="1800"/>
                        <a:t>75</a:t>
                      </a:r>
                    </a:p>
                  </a:txBody>
                  <a:tcPr>
                    <a:solidFill>
                      <a:schemeClr val="bg2"/>
                    </a:solidFill>
                  </a:tcPr>
                </a:tc>
                <a:extLst>
                  <a:ext uri="{0D108BD9-81ED-4DB2-BD59-A6C34878D82A}">
                    <a16:rowId xmlns:a16="http://schemas.microsoft.com/office/drawing/2014/main" val="987206759"/>
                  </a:ext>
                </a:extLst>
              </a:tr>
              <a:tr h="370840">
                <a:tc>
                  <a:txBody>
                    <a:bodyPr/>
                    <a:lstStyle/>
                    <a:p>
                      <a:r>
                        <a:rPr lang="sv-SE" sz="1800"/>
                        <a:t>Övriga orter 6 orter</a:t>
                      </a:r>
                    </a:p>
                  </a:txBody>
                  <a:tcPr>
                    <a:solidFill>
                      <a:schemeClr val="bg1"/>
                    </a:solidFill>
                  </a:tcPr>
                </a:tc>
                <a:tc>
                  <a:txBody>
                    <a:bodyPr/>
                    <a:lstStyle/>
                    <a:p>
                      <a:pPr algn="r"/>
                      <a:r>
                        <a:rPr lang="sv-SE" sz="1800"/>
                        <a:t>182</a:t>
                      </a:r>
                    </a:p>
                  </a:txBody>
                  <a:tcPr>
                    <a:solidFill>
                      <a:schemeClr val="bg1"/>
                    </a:solidFill>
                  </a:tcPr>
                </a:tc>
                <a:tc>
                  <a:txBody>
                    <a:bodyPr/>
                    <a:lstStyle/>
                    <a:p>
                      <a:pPr algn="l"/>
                      <a:r>
                        <a:rPr lang="sv-SE" sz="1800"/>
                        <a:t>375</a:t>
                      </a:r>
                    </a:p>
                  </a:txBody>
                  <a:tcPr>
                    <a:solidFill>
                      <a:schemeClr val="bg1"/>
                    </a:solidFill>
                  </a:tcPr>
                </a:tc>
                <a:extLst>
                  <a:ext uri="{0D108BD9-81ED-4DB2-BD59-A6C34878D82A}">
                    <a16:rowId xmlns:a16="http://schemas.microsoft.com/office/drawing/2014/main" val="1915920802"/>
                  </a:ext>
                </a:extLst>
              </a:tr>
              <a:tr h="370840">
                <a:tc>
                  <a:txBody>
                    <a:bodyPr/>
                    <a:lstStyle/>
                    <a:p>
                      <a:r>
                        <a:rPr lang="sv-SE" sz="1800"/>
                        <a:t>Övriga kommunen</a:t>
                      </a:r>
                    </a:p>
                  </a:txBody>
                  <a:tcPr>
                    <a:solidFill>
                      <a:schemeClr val="bg2"/>
                    </a:solidFill>
                  </a:tcPr>
                </a:tc>
                <a:tc>
                  <a:txBody>
                    <a:bodyPr/>
                    <a:lstStyle/>
                    <a:p>
                      <a:pPr algn="r"/>
                      <a:r>
                        <a:rPr lang="sv-SE" sz="1800"/>
                        <a:t>88</a:t>
                      </a:r>
                    </a:p>
                  </a:txBody>
                  <a:tcPr>
                    <a:solidFill>
                      <a:schemeClr val="bg2"/>
                    </a:solidFill>
                  </a:tcPr>
                </a:tc>
                <a:tc>
                  <a:txBody>
                    <a:bodyPr/>
                    <a:lstStyle/>
                    <a:p>
                      <a:pPr algn="l"/>
                      <a:r>
                        <a:rPr lang="sv-SE" sz="1800"/>
                        <a:t>150</a:t>
                      </a:r>
                    </a:p>
                  </a:txBody>
                  <a:tcPr>
                    <a:solidFill>
                      <a:schemeClr val="bg2"/>
                    </a:solidFill>
                  </a:tcPr>
                </a:tc>
                <a:extLst>
                  <a:ext uri="{0D108BD9-81ED-4DB2-BD59-A6C34878D82A}">
                    <a16:rowId xmlns:a16="http://schemas.microsoft.com/office/drawing/2014/main" val="937533945"/>
                  </a:ext>
                </a:extLst>
              </a:tr>
            </a:tbl>
          </a:graphicData>
        </a:graphic>
      </p:graphicFrame>
      <p:graphicFrame>
        <p:nvGraphicFramePr>
          <p:cNvPr id="8" name="Tabell 7">
            <a:extLst>
              <a:ext uri="{FF2B5EF4-FFF2-40B4-BE49-F238E27FC236}">
                <a16:creationId xmlns:a16="http://schemas.microsoft.com/office/drawing/2014/main" id="{84FBD2F1-6FCD-EDED-4E82-A13E8CEEE8B5}"/>
              </a:ext>
            </a:extLst>
          </p:cNvPr>
          <p:cNvGraphicFramePr>
            <a:graphicFrameLocks noGrp="1"/>
          </p:cNvGraphicFramePr>
          <p:nvPr>
            <p:extLst>
              <p:ext uri="{D42A27DB-BD31-4B8C-83A1-F6EECF244321}">
                <p14:modId xmlns:p14="http://schemas.microsoft.com/office/powerpoint/2010/main" val="3244240508"/>
              </p:ext>
            </p:extLst>
          </p:nvPr>
        </p:nvGraphicFramePr>
        <p:xfrm>
          <a:off x="6563419" y="5620044"/>
          <a:ext cx="7943399" cy="2334260"/>
        </p:xfrm>
        <a:graphic>
          <a:graphicData uri="http://schemas.openxmlformats.org/drawingml/2006/table">
            <a:tbl>
              <a:tblPr firstRow="1" bandRow="1">
                <a:tableStyleId>{5C22544A-7EE6-4342-B048-85BDC9FD1C3A}</a:tableStyleId>
              </a:tblPr>
              <a:tblGrid>
                <a:gridCol w="2403156">
                  <a:extLst>
                    <a:ext uri="{9D8B030D-6E8A-4147-A177-3AD203B41FA5}">
                      <a16:colId xmlns:a16="http://schemas.microsoft.com/office/drawing/2014/main" val="2532229344"/>
                    </a:ext>
                  </a:extLst>
                </a:gridCol>
                <a:gridCol w="1337485">
                  <a:extLst>
                    <a:ext uri="{9D8B030D-6E8A-4147-A177-3AD203B41FA5}">
                      <a16:colId xmlns:a16="http://schemas.microsoft.com/office/drawing/2014/main" val="3646979731"/>
                    </a:ext>
                  </a:extLst>
                </a:gridCol>
                <a:gridCol w="4202758">
                  <a:extLst>
                    <a:ext uri="{9D8B030D-6E8A-4147-A177-3AD203B41FA5}">
                      <a16:colId xmlns:a16="http://schemas.microsoft.com/office/drawing/2014/main" val="2968502939"/>
                    </a:ext>
                  </a:extLst>
                </a:gridCol>
              </a:tblGrid>
              <a:tr h="370840">
                <a:tc>
                  <a:txBody>
                    <a:bodyPr/>
                    <a:lstStyle/>
                    <a:p>
                      <a:endParaRPr lang="sv-SE" sz="1600">
                        <a:solidFill>
                          <a:schemeClr val="tx1"/>
                        </a:solidFill>
                      </a:endParaRPr>
                    </a:p>
                  </a:txBody>
                  <a:tcPr>
                    <a:solidFill>
                      <a:schemeClr val="accent6">
                        <a:lumMod val="20000"/>
                        <a:lumOff val="80000"/>
                      </a:schemeClr>
                    </a:solidFill>
                  </a:tcPr>
                </a:tc>
                <a:tc>
                  <a:txBody>
                    <a:bodyPr/>
                    <a:lstStyle/>
                    <a:p>
                      <a:r>
                        <a:rPr lang="sv-SE" sz="1400" b="0">
                          <a:solidFill>
                            <a:schemeClr val="tx1"/>
                          </a:solidFill>
                        </a:rPr>
                        <a:t>Planbesked </a:t>
                      </a:r>
                    </a:p>
                    <a:p>
                      <a:r>
                        <a:rPr lang="sv-SE" sz="1150" b="0">
                          <a:solidFill>
                            <a:schemeClr val="tx1"/>
                          </a:solidFill>
                        </a:rPr>
                        <a:t>(Antal) Andel</a:t>
                      </a:r>
                    </a:p>
                  </a:txBody>
                  <a:tcPr>
                    <a:solidFill>
                      <a:schemeClr val="accent6">
                        <a:lumMod val="20000"/>
                        <a:lumOff val="80000"/>
                      </a:schemeClr>
                    </a:solidFill>
                  </a:tcPr>
                </a:tc>
                <a:tc>
                  <a:txBody>
                    <a:bodyPr/>
                    <a:lstStyle/>
                    <a:p>
                      <a:r>
                        <a:rPr lang="sv-SE" sz="1400" b="0">
                          <a:solidFill>
                            <a:schemeClr val="tx1"/>
                          </a:solidFill>
                        </a:rPr>
                        <a:t>Bostadsförsörjningsplan</a:t>
                      </a:r>
                    </a:p>
                    <a:p>
                      <a:r>
                        <a:rPr lang="sv-SE" sz="1150" b="0">
                          <a:solidFill>
                            <a:schemeClr val="tx1"/>
                          </a:solidFill>
                        </a:rPr>
                        <a:t>500 bostäder/år i plan </a:t>
                      </a:r>
                    </a:p>
                  </a:txBody>
                  <a:tcPr>
                    <a:solidFill>
                      <a:schemeClr val="accent6">
                        <a:lumMod val="20000"/>
                        <a:lumOff val="80000"/>
                      </a:schemeClr>
                    </a:solidFill>
                  </a:tcPr>
                </a:tc>
                <a:extLst>
                  <a:ext uri="{0D108BD9-81ED-4DB2-BD59-A6C34878D82A}">
                    <a16:rowId xmlns:a16="http://schemas.microsoft.com/office/drawing/2014/main" val="442494581"/>
                  </a:ext>
                </a:extLst>
              </a:tr>
              <a:tr h="370840">
                <a:tc>
                  <a:txBody>
                    <a:bodyPr/>
                    <a:lstStyle/>
                    <a:p>
                      <a:r>
                        <a:rPr lang="sv-SE" sz="1800"/>
                        <a:t>Kungsbacka stad </a:t>
                      </a:r>
                    </a:p>
                  </a:txBody>
                  <a:tcPr>
                    <a:solidFill>
                      <a:schemeClr val="bg2"/>
                    </a:solidFill>
                  </a:tcPr>
                </a:tc>
                <a:tc>
                  <a:txBody>
                    <a:bodyPr/>
                    <a:lstStyle/>
                    <a:p>
                      <a:pPr algn="r"/>
                      <a:r>
                        <a:rPr lang="sv-SE" sz="1400"/>
                        <a:t>(14 </a:t>
                      </a:r>
                      <a:r>
                        <a:rPr lang="sv-SE" sz="1400" err="1"/>
                        <a:t>st</a:t>
                      </a:r>
                      <a:r>
                        <a:rPr lang="sv-SE" sz="1400"/>
                        <a:t>) </a:t>
                      </a:r>
                      <a:r>
                        <a:rPr lang="sv-SE" sz="1800"/>
                        <a:t>47%</a:t>
                      </a:r>
                    </a:p>
                  </a:txBody>
                  <a:tcPr>
                    <a:solidFill>
                      <a:schemeClr val="bg2"/>
                    </a:solidFill>
                  </a:tcPr>
                </a:tc>
                <a:tc>
                  <a:txBody>
                    <a:bodyPr/>
                    <a:lstStyle/>
                    <a:p>
                      <a:pPr algn="l"/>
                      <a:r>
                        <a:rPr lang="sv-SE" sz="1800"/>
                        <a:t>60%</a:t>
                      </a:r>
                    </a:p>
                  </a:txBody>
                  <a:tcPr>
                    <a:solidFill>
                      <a:schemeClr val="bg2"/>
                    </a:solidFill>
                  </a:tcPr>
                </a:tc>
                <a:extLst>
                  <a:ext uri="{0D108BD9-81ED-4DB2-BD59-A6C34878D82A}">
                    <a16:rowId xmlns:a16="http://schemas.microsoft.com/office/drawing/2014/main" val="486693864"/>
                  </a:ext>
                </a:extLst>
              </a:tr>
              <a:tr h="370840">
                <a:tc>
                  <a:txBody>
                    <a:bodyPr/>
                    <a:lstStyle/>
                    <a:p>
                      <a:r>
                        <a:rPr lang="sv-SE" sz="1800"/>
                        <a:t>Åsa</a:t>
                      </a:r>
                    </a:p>
                  </a:txBody>
                  <a:tcPr>
                    <a:solidFill>
                      <a:schemeClr val="bg1"/>
                    </a:solidFill>
                  </a:tcPr>
                </a:tc>
                <a:tc>
                  <a:txBody>
                    <a:bodyPr/>
                    <a:lstStyle/>
                    <a:p>
                      <a:pPr algn="r"/>
                      <a:r>
                        <a:rPr lang="sv-SE" sz="1400"/>
                        <a:t>(6 </a:t>
                      </a:r>
                      <a:r>
                        <a:rPr lang="sv-SE" sz="1400" err="1"/>
                        <a:t>st</a:t>
                      </a:r>
                      <a:r>
                        <a:rPr lang="sv-SE" sz="1400"/>
                        <a:t>) </a:t>
                      </a:r>
                      <a:r>
                        <a:rPr lang="sv-SE" sz="1800"/>
                        <a:t>20%</a:t>
                      </a:r>
                    </a:p>
                  </a:txBody>
                  <a:tcPr>
                    <a:solidFill>
                      <a:schemeClr val="bg1"/>
                    </a:solidFill>
                  </a:tcPr>
                </a:tc>
                <a:tc>
                  <a:txBody>
                    <a:bodyPr/>
                    <a:lstStyle/>
                    <a:p>
                      <a:pPr algn="l"/>
                      <a:r>
                        <a:rPr lang="sv-SE" sz="1800"/>
                        <a:t>10%</a:t>
                      </a:r>
                    </a:p>
                  </a:txBody>
                  <a:tcPr>
                    <a:solidFill>
                      <a:schemeClr val="bg1"/>
                    </a:solidFill>
                  </a:tcPr>
                </a:tc>
                <a:extLst>
                  <a:ext uri="{0D108BD9-81ED-4DB2-BD59-A6C34878D82A}">
                    <a16:rowId xmlns:a16="http://schemas.microsoft.com/office/drawing/2014/main" val="3136665073"/>
                  </a:ext>
                </a:extLst>
              </a:tr>
              <a:tr h="370840">
                <a:tc>
                  <a:txBody>
                    <a:bodyPr/>
                    <a:lstStyle/>
                    <a:p>
                      <a:r>
                        <a:rPr lang="sv-SE" sz="1800"/>
                        <a:t>Anneberg</a:t>
                      </a:r>
                    </a:p>
                  </a:txBody>
                  <a:tcPr>
                    <a:solidFill>
                      <a:schemeClr val="bg2"/>
                    </a:solidFill>
                  </a:tcPr>
                </a:tc>
                <a:tc>
                  <a:txBody>
                    <a:bodyPr/>
                    <a:lstStyle/>
                    <a:p>
                      <a:pPr algn="r"/>
                      <a:r>
                        <a:rPr lang="sv-SE" sz="1200"/>
                        <a:t>(3 </a:t>
                      </a:r>
                      <a:r>
                        <a:rPr lang="sv-SE" sz="1200" err="1"/>
                        <a:t>st</a:t>
                      </a:r>
                      <a:r>
                        <a:rPr lang="sv-SE" sz="1200"/>
                        <a:t>) </a:t>
                      </a:r>
                      <a:r>
                        <a:rPr lang="sv-SE" sz="1800"/>
                        <a:t>10%</a:t>
                      </a:r>
                    </a:p>
                  </a:txBody>
                  <a:tcPr>
                    <a:solidFill>
                      <a:schemeClr val="bg2"/>
                    </a:solidFill>
                  </a:tcPr>
                </a:tc>
                <a:tc>
                  <a:txBody>
                    <a:bodyPr/>
                    <a:lstStyle/>
                    <a:p>
                      <a:pPr algn="l"/>
                      <a:r>
                        <a:rPr lang="sv-SE" sz="1800"/>
                        <a:t>5%</a:t>
                      </a:r>
                    </a:p>
                  </a:txBody>
                  <a:tcPr>
                    <a:solidFill>
                      <a:schemeClr val="bg2"/>
                    </a:solidFill>
                  </a:tcPr>
                </a:tc>
                <a:extLst>
                  <a:ext uri="{0D108BD9-81ED-4DB2-BD59-A6C34878D82A}">
                    <a16:rowId xmlns:a16="http://schemas.microsoft.com/office/drawing/2014/main" val="987206759"/>
                  </a:ext>
                </a:extLst>
              </a:tr>
              <a:tr h="370840">
                <a:tc>
                  <a:txBody>
                    <a:bodyPr/>
                    <a:lstStyle/>
                    <a:p>
                      <a:r>
                        <a:rPr lang="sv-SE" sz="1800"/>
                        <a:t>Övriga orter 6 orter</a:t>
                      </a:r>
                    </a:p>
                  </a:txBody>
                  <a:tcPr>
                    <a:solidFill>
                      <a:schemeClr val="bg1"/>
                    </a:solidFill>
                  </a:tcPr>
                </a:tc>
                <a:tc>
                  <a:txBody>
                    <a:bodyPr/>
                    <a:lstStyle/>
                    <a:p>
                      <a:pPr algn="r"/>
                      <a:r>
                        <a:rPr lang="sv-SE" sz="1400"/>
                        <a:t>(7 </a:t>
                      </a:r>
                      <a:r>
                        <a:rPr lang="sv-SE" sz="1400" err="1"/>
                        <a:t>st</a:t>
                      </a:r>
                      <a:r>
                        <a:rPr lang="sv-SE" sz="1400"/>
                        <a:t>) </a:t>
                      </a:r>
                      <a:r>
                        <a:rPr lang="sv-SE" sz="1800"/>
                        <a:t>23%</a:t>
                      </a:r>
                    </a:p>
                  </a:txBody>
                  <a:tcPr>
                    <a:solidFill>
                      <a:schemeClr val="bg1"/>
                    </a:solidFill>
                  </a:tcPr>
                </a:tc>
                <a:tc>
                  <a:txBody>
                    <a:bodyPr/>
                    <a:lstStyle/>
                    <a:p>
                      <a:pPr algn="l"/>
                      <a:r>
                        <a:rPr lang="sv-SE" sz="1800"/>
                        <a:t>25%</a:t>
                      </a:r>
                    </a:p>
                  </a:txBody>
                  <a:tcPr>
                    <a:solidFill>
                      <a:schemeClr val="bg1"/>
                    </a:solidFill>
                  </a:tcPr>
                </a:tc>
                <a:extLst>
                  <a:ext uri="{0D108BD9-81ED-4DB2-BD59-A6C34878D82A}">
                    <a16:rowId xmlns:a16="http://schemas.microsoft.com/office/drawing/2014/main" val="1915920802"/>
                  </a:ext>
                </a:extLst>
              </a:tr>
              <a:tr h="370840">
                <a:tc>
                  <a:txBody>
                    <a:bodyPr/>
                    <a:lstStyle/>
                    <a:p>
                      <a:r>
                        <a:rPr lang="sv-SE" sz="1800"/>
                        <a:t>Övriga kommunen</a:t>
                      </a:r>
                    </a:p>
                  </a:txBody>
                  <a:tcPr>
                    <a:solidFill>
                      <a:schemeClr val="bg2"/>
                    </a:solidFill>
                  </a:tcPr>
                </a:tc>
                <a:tc>
                  <a:txBody>
                    <a:bodyPr/>
                    <a:lstStyle/>
                    <a:p>
                      <a:pPr algn="r"/>
                      <a:r>
                        <a:rPr lang="sv-SE" sz="1400">
                          <a:solidFill>
                            <a:srgbClr val="C00000"/>
                          </a:solidFill>
                        </a:rPr>
                        <a:t>(3 </a:t>
                      </a:r>
                      <a:r>
                        <a:rPr lang="sv-SE" sz="1400" err="1">
                          <a:solidFill>
                            <a:srgbClr val="C00000"/>
                          </a:solidFill>
                        </a:rPr>
                        <a:t>st</a:t>
                      </a:r>
                      <a:r>
                        <a:rPr lang="sv-SE" sz="1400">
                          <a:solidFill>
                            <a:srgbClr val="C00000"/>
                          </a:solidFill>
                        </a:rPr>
                        <a:t>)</a:t>
                      </a:r>
                    </a:p>
                  </a:txBody>
                  <a:tcPr>
                    <a:solidFill>
                      <a:schemeClr val="bg2"/>
                    </a:solidFill>
                  </a:tcPr>
                </a:tc>
                <a:tc>
                  <a:txBody>
                    <a:bodyPr/>
                    <a:lstStyle/>
                    <a:p>
                      <a:pPr algn="l"/>
                      <a:r>
                        <a:rPr lang="sv-SE" sz="1800"/>
                        <a:t>-</a:t>
                      </a:r>
                    </a:p>
                  </a:txBody>
                  <a:tcPr>
                    <a:solidFill>
                      <a:schemeClr val="bg2"/>
                    </a:solidFill>
                  </a:tcPr>
                </a:tc>
                <a:extLst>
                  <a:ext uri="{0D108BD9-81ED-4DB2-BD59-A6C34878D82A}">
                    <a16:rowId xmlns:a16="http://schemas.microsoft.com/office/drawing/2014/main" val="937533945"/>
                  </a:ext>
                </a:extLst>
              </a:tr>
            </a:tbl>
          </a:graphicData>
        </a:graphic>
      </p:graphicFrame>
      <p:graphicFrame>
        <p:nvGraphicFramePr>
          <p:cNvPr id="9" name="Tabell 8">
            <a:extLst>
              <a:ext uri="{FF2B5EF4-FFF2-40B4-BE49-F238E27FC236}">
                <a16:creationId xmlns:a16="http://schemas.microsoft.com/office/drawing/2014/main" id="{599E11A7-27CC-7E58-8926-A24DE9D68D19}"/>
              </a:ext>
            </a:extLst>
          </p:cNvPr>
          <p:cNvGraphicFramePr>
            <a:graphicFrameLocks noGrp="1"/>
          </p:cNvGraphicFramePr>
          <p:nvPr>
            <p:extLst>
              <p:ext uri="{D42A27DB-BD31-4B8C-83A1-F6EECF244321}">
                <p14:modId xmlns:p14="http://schemas.microsoft.com/office/powerpoint/2010/main" val="2961621544"/>
              </p:ext>
            </p:extLst>
          </p:nvPr>
        </p:nvGraphicFramePr>
        <p:xfrm>
          <a:off x="6563421" y="2877459"/>
          <a:ext cx="7943399" cy="2509520"/>
        </p:xfrm>
        <a:graphic>
          <a:graphicData uri="http://schemas.openxmlformats.org/drawingml/2006/table">
            <a:tbl>
              <a:tblPr firstRow="1" bandRow="1">
                <a:tableStyleId>{5C22544A-7EE6-4342-B048-85BDC9FD1C3A}</a:tableStyleId>
              </a:tblPr>
              <a:tblGrid>
                <a:gridCol w="2403156">
                  <a:extLst>
                    <a:ext uri="{9D8B030D-6E8A-4147-A177-3AD203B41FA5}">
                      <a16:colId xmlns:a16="http://schemas.microsoft.com/office/drawing/2014/main" val="2532229344"/>
                    </a:ext>
                  </a:extLst>
                </a:gridCol>
                <a:gridCol w="1309768">
                  <a:extLst>
                    <a:ext uri="{9D8B030D-6E8A-4147-A177-3AD203B41FA5}">
                      <a16:colId xmlns:a16="http://schemas.microsoft.com/office/drawing/2014/main" val="901964441"/>
                    </a:ext>
                  </a:extLst>
                </a:gridCol>
                <a:gridCol w="1553378">
                  <a:extLst>
                    <a:ext uri="{9D8B030D-6E8A-4147-A177-3AD203B41FA5}">
                      <a16:colId xmlns:a16="http://schemas.microsoft.com/office/drawing/2014/main" val="310479485"/>
                    </a:ext>
                  </a:extLst>
                </a:gridCol>
                <a:gridCol w="2677097">
                  <a:extLst>
                    <a:ext uri="{9D8B030D-6E8A-4147-A177-3AD203B41FA5}">
                      <a16:colId xmlns:a16="http://schemas.microsoft.com/office/drawing/2014/main" val="2968502939"/>
                    </a:ext>
                  </a:extLst>
                </a:gridCol>
              </a:tblGrid>
              <a:tr h="370840">
                <a:tc>
                  <a:txBody>
                    <a:bodyPr/>
                    <a:lstStyle/>
                    <a:p>
                      <a:endParaRPr lang="sv-SE" sz="1800">
                        <a:solidFill>
                          <a:schemeClr val="tx1"/>
                        </a:solidFill>
                      </a:endParaRPr>
                    </a:p>
                  </a:txBody>
                  <a:tcPr>
                    <a:solidFill>
                      <a:schemeClr val="accent6">
                        <a:lumMod val="40000"/>
                        <a:lumOff val="60000"/>
                      </a:schemeClr>
                    </a:solidFill>
                  </a:tcPr>
                </a:tc>
                <a:tc>
                  <a:txBody>
                    <a:bodyPr/>
                    <a:lstStyle/>
                    <a:p>
                      <a:r>
                        <a:rPr lang="sv-SE" sz="1400" b="0">
                          <a:solidFill>
                            <a:schemeClr val="tx1"/>
                          </a:solidFill>
                        </a:rPr>
                        <a:t>Aktiva DP</a:t>
                      </a:r>
                    </a:p>
                    <a:p>
                      <a:r>
                        <a:rPr lang="sv-SE" sz="1150" b="0">
                          <a:solidFill>
                            <a:schemeClr val="tx1"/>
                          </a:solidFill>
                        </a:rPr>
                        <a:t>Antal bostäder</a:t>
                      </a:r>
                    </a:p>
                  </a:txBody>
                  <a:tcPr>
                    <a:solidFill>
                      <a:schemeClr val="accent6">
                        <a:lumMod val="40000"/>
                        <a:lumOff val="60000"/>
                      </a:schemeClr>
                    </a:solidFill>
                  </a:tcPr>
                </a:tc>
                <a:tc>
                  <a:txBody>
                    <a:bodyPr/>
                    <a:lstStyle/>
                    <a:p>
                      <a:r>
                        <a:rPr lang="sv-SE" sz="1400" b="0">
                          <a:solidFill>
                            <a:schemeClr val="tx1"/>
                          </a:solidFill>
                        </a:rPr>
                        <a:t>Planreserv</a:t>
                      </a:r>
                    </a:p>
                    <a:p>
                      <a:pPr marL="0" marR="0" lvl="0" indent="0" algn="l" defTabSz="1097280" rtl="0" eaLnBrk="1" fontAlgn="auto" latinLnBrk="0" hangingPunct="1">
                        <a:lnSpc>
                          <a:spcPct val="100000"/>
                        </a:lnSpc>
                        <a:spcBef>
                          <a:spcPts val="0"/>
                        </a:spcBef>
                        <a:spcAft>
                          <a:spcPts val="0"/>
                        </a:spcAft>
                        <a:buClrTx/>
                        <a:buSzTx/>
                        <a:buFontTx/>
                        <a:buNone/>
                        <a:tabLst/>
                        <a:defRPr/>
                      </a:pPr>
                      <a:r>
                        <a:rPr lang="sv-SE" sz="1150" b="0">
                          <a:solidFill>
                            <a:schemeClr val="tx1"/>
                          </a:solidFill>
                        </a:rPr>
                        <a:t>Antal bostäder</a:t>
                      </a:r>
                    </a:p>
                  </a:txBody>
                  <a:tcPr>
                    <a:solidFill>
                      <a:schemeClr val="accent6">
                        <a:lumMod val="40000"/>
                        <a:lumOff val="60000"/>
                      </a:schemeClr>
                    </a:solidFill>
                  </a:tcPr>
                </a:tc>
                <a:tc>
                  <a:txBody>
                    <a:bodyPr/>
                    <a:lstStyle/>
                    <a:p>
                      <a:r>
                        <a:rPr lang="sv-SE" sz="1400" b="0">
                          <a:solidFill>
                            <a:schemeClr val="tx1"/>
                          </a:solidFill>
                        </a:rPr>
                        <a:t>Bostadsförsörjningsplan</a:t>
                      </a:r>
                    </a:p>
                    <a:p>
                      <a:r>
                        <a:rPr lang="sv-SE" sz="1150" b="0">
                          <a:solidFill>
                            <a:schemeClr val="tx1"/>
                          </a:solidFill>
                        </a:rPr>
                        <a:t>500 bostäder/år i plan </a:t>
                      </a:r>
                      <a:br>
                        <a:rPr lang="sv-SE" sz="1150" b="0">
                          <a:solidFill>
                            <a:schemeClr val="tx1"/>
                          </a:solidFill>
                        </a:rPr>
                      </a:br>
                      <a:r>
                        <a:rPr lang="sv-SE" sz="1150" b="0">
                          <a:solidFill>
                            <a:schemeClr val="tx1"/>
                          </a:solidFill>
                        </a:rPr>
                        <a:t>50 förhandsbesked/år</a:t>
                      </a:r>
                    </a:p>
                  </a:txBody>
                  <a:tcPr>
                    <a:solidFill>
                      <a:schemeClr val="accent6">
                        <a:lumMod val="40000"/>
                        <a:lumOff val="60000"/>
                      </a:schemeClr>
                    </a:solidFill>
                  </a:tcPr>
                </a:tc>
                <a:extLst>
                  <a:ext uri="{0D108BD9-81ED-4DB2-BD59-A6C34878D82A}">
                    <a16:rowId xmlns:a16="http://schemas.microsoft.com/office/drawing/2014/main" val="442494581"/>
                  </a:ext>
                </a:extLst>
              </a:tr>
              <a:tr h="370840">
                <a:tc>
                  <a:txBody>
                    <a:bodyPr/>
                    <a:lstStyle/>
                    <a:p>
                      <a:r>
                        <a:rPr lang="sv-SE" sz="1800"/>
                        <a:t>Kungsbacka stad </a:t>
                      </a:r>
                    </a:p>
                  </a:txBody>
                  <a:tcPr>
                    <a:solidFill>
                      <a:schemeClr val="bg2"/>
                    </a:solidFill>
                  </a:tcPr>
                </a:tc>
                <a:tc>
                  <a: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lang="sv-SE" sz="1800"/>
                        <a:t>2 500</a:t>
                      </a:r>
                    </a:p>
                  </a:txBody>
                  <a:tcPr>
                    <a:solidFill>
                      <a:schemeClr val="bg2"/>
                    </a:solidFill>
                  </a:tcPr>
                </a:tc>
                <a:tc>
                  <a: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lang="sv-SE" sz="1800"/>
                        <a:t>1 500</a:t>
                      </a:r>
                    </a:p>
                  </a:txBody>
                  <a:tcPr>
                    <a:solidFill>
                      <a:schemeClr val="bg2"/>
                    </a:solidFill>
                  </a:tcPr>
                </a:tc>
                <a:tc>
                  <a:txBody>
                    <a:bodyPr/>
                    <a:lstStyle/>
                    <a:p>
                      <a:pPr algn="l"/>
                      <a:r>
                        <a:rPr lang="sv-SE" sz="1800"/>
                        <a:t>900</a:t>
                      </a:r>
                    </a:p>
                  </a:txBody>
                  <a:tcPr>
                    <a:solidFill>
                      <a:schemeClr val="bg2"/>
                    </a:solidFill>
                  </a:tcPr>
                </a:tc>
                <a:extLst>
                  <a:ext uri="{0D108BD9-81ED-4DB2-BD59-A6C34878D82A}">
                    <a16:rowId xmlns:a16="http://schemas.microsoft.com/office/drawing/2014/main" val="486693864"/>
                  </a:ext>
                </a:extLst>
              </a:tr>
              <a:tr h="370840">
                <a:tc>
                  <a:txBody>
                    <a:bodyPr/>
                    <a:lstStyle/>
                    <a:p>
                      <a:r>
                        <a:rPr lang="sv-SE" sz="1800"/>
                        <a:t>Åsa</a:t>
                      </a:r>
                    </a:p>
                  </a:txBody>
                  <a:tcPr>
                    <a:solidFill>
                      <a:schemeClr val="bg1"/>
                    </a:solidFill>
                  </a:tcPr>
                </a:tc>
                <a:tc>
                  <a:txBody>
                    <a:bodyPr/>
                    <a:lstStyle/>
                    <a:p>
                      <a:pPr algn="r"/>
                      <a:r>
                        <a:rPr lang="sv-SE" sz="1800"/>
                        <a:t>290</a:t>
                      </a:r>
                    </a:p>
                  </a:txBody>
                  <a:tcPr>
                    <a:solidFill>
                      <a:schemeClr val="bg1"/>
                    </a:solidFill>
                  </a:tcPr>
                </a:tc>
                <a:tc>
                  <a:txBody>
                    <a:bodyPr/>
                    <a:lstStyle/>
                    <a:p>
                      <a:pPr algn="r"/>
                      <a:endParaRPr lang="sv-SE" sz="1800"/>
                    </a:p>
                  </a:txBody>
                  <a:tcPr>
                    <a:solidFill>
                      <a:schemeClr val="bg1"/>
                    </a:solidFill>
                  </a:tcPr>
                </a:tc>
                <a:tc>
                  <a:txBody>
                    <a:bodyPr/>
                    <a:lstStyle/>
                    <a:p>
                      <a:pPr algn="l"/>
                      <a:r>
                        <a:rPr lang="sv-SE" sz="1800"/>
                        <a:t>150</a:t>
                      </a:r>
                    </a:p>
                  </a:txBody>
                  <a:tcPr>
                    <a:solidFill>
                      <a:schemeClr val="bg1"/>
                    </a:solidFill>
                  </a:tcPr>
                </a:tc>
                <a:extLst>
                  <a:ext uri="{0D108BD9-81ED-4DB2-BD59-A6C34878D82A}">
                    <a16:rowId xmlns:a16="http://schemas.microsoft.com/office/drawing/2014/main" val="3136665073"/>
                  </a:ext>
                </a:extLst>
              </a:tr>
              <a:tr h="370840">
                <a:tc>
                  <a:txBody>
                    <a:bodyPr/>
                    <a:lstStyle/>
                    <a:p>
                      <a:r>
                        <a:rPr lang="sv-SE" sz="1800"/>
                        <a:t>Anneberg</a:t>
                      </a:r>
                    </a:p>
                  </a:txBody>
                  <a:tcPr>
                    <a:solidFill>
                      <a:schemeClr val="bg2"/>
                    </a:solidFill>
                  </a:tcPr>
                </a:tc>
                <a:tc>
                  <a:txBody>
                    <a:bodyPr/>
                    <a:lstStyle/>
                    <a:p>
                      <a:pPr algn="r"/>
                      <a:r>
                        <a:rPr lang="sv-SE" sz="1800"/>
                        <a:t>570</a:t>
                      </a:r>
                    </a:p>
                  </a:txBody>
                  <a:tcPr>
                    <a:solidFill>
                      <a:schemeClr val="bg2"/>
                    </a:solidFill>
                  </a:tcPr>
                </a:tc>
                <a:tc>
                  <a:txBody>
                    <a:bodyPr/>
                    <a:lstStyle/>
                    <a:p>
                      <a:pPr algn="r"/>
                      <a:endParaRPr lang="sv-SE" sz="1800"/>
                    </a:p>
                  </a:txBody>
                  <a:tcPr>
                    <a:solidFill>
                      <a:schemeClr val="bg2"/>
                    </a:solidFill>
                  </a:tcPr>
                </a:tc>
                <a:tc>
                  <a:txBody>
                    <a:bodyPr/>
                    <a:lstStyle/>
                    <a:p>
                      <a:pPr algn="l"/>
                      <a:r>
                        <a:rPr lang="sv-SE" sz="1800"/>
                        <a:t>75</a:t>
                      </a:r>
                    </a:p>
                  </a:txBody>
                  <a:tcPr>
                    <a:solidFill>
                      <a:schemeClr val="bg2"/>
                    </a:solidFill>
                  </a:tcPr>
                </a:tc>
                <a:extLst>
                  <a:ext uri="{0D108BD9-81ED-4DB2-BD59-A6C34878D82A}">
                    <a16:rowId xmlns:a16="http://schemas.microsoft.com/office/drawing/2014/main" val="987206759"/>
                  </a:ext>
                </a:extLst>
              </a:tr>
              <a:tr h="370840">
                <a:tc>
                  <a:txBody>
                    <a:bodyPr/>
                    <a:lstStyle/>
                    <a:p>
                      <a:r>
                        <a:rPr lang="sv-SE" sz="1800"/>
                        <a:t>Övriga orter 6 orter</a:t>
                      </a:r>
                    </a:p>
                  </a:txBody>
                  <a:tcPr>
                    <a:solidFill>
                      <a:schemeClr val="bg1"/>
                    </a:solidFill>
                  </a:tcPr>
                </a:tc>
                <a:tc>
                  <a:txBody>
                    <a:bodyPr/>
                    <a:lstStyle/>
                    <a:p>
                      <a:pPr algn="r"/>
                      <a:r>
                        <a:rPr lang="sv-SE" sz="1800"/>
                        <a:t>586</a:t>
                      </a:r>
                    </a:p>
                  </a:txBody>
                  <a:tcPr>
                    <a:solidFill>
                      <a:schemeClr val="bg1"/>
                    </a:solidFill>
                  </a:tcPr>
                </a:tc>
                <a:tc>
                  <a:txBody>
                    <a:bodyPr/>
                    <a:lstStyle/>
                    <a:p>
                      <a:pPr algn="r"/>
                      <a:r>
                        <a:rPr lang="sv-SE" sz="1800"/>
                        <a:t>100</a:t>
                      </a:r>
                    </a:p>
                  </a:txBody>
                  <a:tcPr>
                    <a:solidFill>
                      <a:schemeClr val="bg1"/>
                    </a:solidFill>
                  </a:tcPr>
                </a:tc>
                <a:tc>
                  <a:txBody>
                    <a:bodyPr/>
                    <a:lstStyle/>
                    <a:p>
                      <a:pPr algn="l"/>
                      <a:r>
                        <a:rPr lang="sv-SE" sz="1800"/>
                        <a:t>375</a:t>
                      </a:r>
                    </a:p>
                  </a:txBody>
                  <a:tcPr>
                    <a:solidFill>
                      <a:schemeClr val="bg1"/>
                    </a:solidFill>
                  </a:tcPr>
                </a:tc>
                <a:extLst>
                  <a:ext uri="{0D108BD9-81ED-4DB2-BD59-A6C34878D82A}">
                    <a16:rowId xmlns:a16="http://schemas.microsoft.com/office/drawing/2014/main" val="1915920802"/>
                  </a:ext>
                </a:extLst>
              </a:tr>
              <a:tr h="370840">
                <a:tc>
                  <a:txBody>
                    <a:bodyPr/>
                    <a:lstStyle/>
                    <a:p>
                      <a:r>
                        <a:rPr lang="sv-SE" sz="1800"/>
                        <a:t>Övriga kommunen </a:t>
                      </a:r>
                    </a:p>
                  </a:txBody>
                  <a:tcPr>
                    <a:solidFill>
                      <a:schemeClr val="bg2"/>
                    </a:solidFill>
                  </a:tcPr>
                </a:tc>
                <a:tc>
                  <a:txBody>
                    <a:bodyPr/>
                    <a:lstStyle/>
                    <a:p>
                      <a:pPr algn="r"/>
                      <a:r>
                        <a:rPr lang="sv-SE" sz="1800"/>
                        <a:t>-</a:t>
                      </a:r>
                    </a:p>
                  </a:txBody>
                  <a:tcPr>
                    <a:solidFill>
                      <a:schemeClr val="bg2"/>
                    </a:solidFill>
                  </a:tcPr>
                </a:tc>
                <a:tc>
                  <a:txBody>
                    <a:bodyPr/>
                    <a:lstStyle/>
                    <a:p>
                      <a:pPr algn="r"/>
                      <a:endParaRPr lang="sv-SE" sz="1800"/>
                    </a:p>
                  </a:txBody>
                  <a:tcPr>
                    <a:solidFill>
                      <a:schemeClr val="bg2"/>
                    </a:solidFill>
                  </a:tcPr>
                </a:tc>
                <a:tc>
                  <a:txBody>
                    <a:bodyPr/>
                    <a:lstStyle/>
                    <a:p>
                      <a:pPr algn="l"/>
                      <a:r>
                        <a:rPr lang="sv-SE" sz="1800"/>
                        <a:t>150</a:t>
                      </a:r>
                    </a:p>
                  </a:txBody>
                  <a:tcPr>
                    <a:solidFill>
                      <a:schemeClr val="bg2"/>
                    </a:solidFill>
                  </a:tcPr>
                </a:tc>
                <a:extLst>
                  <a:ext uri="{0D108BD9-81ED-4DB2-BD59-A6C34878D82A}">
                    <a16:rowId xmlns:a16="http://schemas.microsoft.com/office/drawing/2014/main" val="937533945"/>
                  </a:ext>
                </a:extLst>
              </a:tr>
            </a:tbl>
          </a:graphicData>
        </a:graphic>
      </p:graphicFrame>
      <p:sp>
        <p:nvSpPr>
          <p:cNvPr id="11" name="textruta 10">
            <a:extLst>
              <a:ext uri="{FF2B5EF4-FFF2-40B4-BE49-F238E27FC236}">
                <a16:creationId xmlns:a16="http://schemas.microsoft.com/office/drawing/2014/main" id="{84753F68-D381-D6C3-A932-C25386D8CB2D}"/>
              </a:ext>
            </a:extLst>
          </p:cNvPr>
          <p:cNvSpPr txBox="1"/>
          <p:nvPr/>
        </p:nvSpPr>
        <p:spPr>
          <a:xfrm>
            <a:off x="382137" y="1243072"/>
            <a:ext cx="5670650" cy="6986528"/>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sv-SE" sz="2800">
                <a:latin typeface="Work Sans"/>
              </a:rPr>
              <a:t>Lågt byggande under perioden </a:t>
            </a:r>
            <a:r>
              <a:rPr lang="sv-SE" sz="2800"/>
              <a:t>2022-april 2025</a:t>
            </a:r>
            <a:r>
              <a:rPr lang="sv-SE" sz="2800">
                <a:latin typeface="Work Sans"/>
              </a:rPr>
              <a:t> (utfall)</a:t>
            </a:r>
            <a:endParaRPr lang="sv-SE" sz="2800">
              <a:solidFill>
                <a:schemeClr val="tx1"/>
              </a:solidFill>
            </a:endParaRPr>
          </a:p>
          <a:p>
            <a:endParaRPr lang="sv-SE" sz="2800">
              <a:solidFill>
                <a:schemeClr val="tx1"/>
              </a:solidFill>
            </a:endParaRPr>
          </a:p>
          <a:p>
            <a:pPr marL="342900" indent="-342900">
              <a:buFont typeface="Arial" panose="020B0604020202020204" pitchFamily="34" charset="0"/>
              <a:buChar char="•"/>
            </a:pPr>
            <a:r>
              <a:rPr lang="sv-SE" sz="2800">
                <a:latin typeface="Work Sans"/>
              </a:rPr>
              <a:t>4 000 bostäder i staden motsvarar 13 år med 300 bostäder om året (prognos). </a:t>
            </a:r>
            <a:br>
              <a:rPr lang="sv-SE" sz="2800"/>
            </a:br>
            <a:r>
              <a:rPr lang="sv-SE" sz="2800">
                <a:latin typeface="Work Sans"/>
              </a:rPr>
              <a:t>Dessutom finns uppdrag för ca 9 pausade projekt</a:t>
            </a:r>
          </a:p>
          <a:p>
            <a:pPr marL="342900" indent="-342900">
              <a:buFont typeface="Arial" panose="020B0604020202020204" pitchFamily="34" charset="0"/>
              <a:buChar char="•"/>
            </a:pPr>
            <a:endParaRPr lang="sv-SE" sz="2800"/>
          </a:p>
          <a:p>
            <a:pPr marL="342900" indent="-342900">
              <a:buFont typeface="Arial" panose="020B0604020202020204" pitchFamily="34" charset="0"/>
              <a:buChar char="•"/>
            </a:pPr>
            <a:r>
              <a:rPr lang="sv-SE" sz="2800">
                <a:latin typeface="Work Sans"/>
              </a:rPr>
              <a:t>Går mot ett högre byggande i Anneberg och Åsa (uppskattning)</a:t>
            </a:r>
            <a:endParaRPr lang="sv-SE" sz="2800"/>
          </a:p>
          <a:p>
            <a:endParaRPr lang="sv-SE" sz="2800">
              <a:solidFill>
                <a:schemeClr val="tx1"/>
              </a:solidFill>
            </a:endParaRPr>
          </a:p>
          <a:p>
            <a:pPr marL="342900" indent="-342900">
              <a:buFont typeface="Arial" panose="020B0604020202020204" pitchFamily="34" charset="0"/>
              <a:buChar char="•"/>
            </a:pPr>
            <a:r>
              <a:rPr lang="sv-SE" sz="2800">
                <a:latin typeface="Work Sans"/>
              </a:rPr>
              <a:t>Tre planbesked strider mot ÖP</a:t>
            </a:r>
          </a:p>
        </p:txBody>
      </p:sp>
      <p:sp>
        <p:nvSpPr>
          <p:cNvPr id="12" name="textruta 11">
            <a:extLst>
              <a:ext uri="{FF2B5EF4-FFF2-40B4-BE49-F238E27FC236}">
                <a16:creationId xmlns:a16="http://schemas.microsoft.com/office/drawing/2014/main" id="{FC78922C-BB70-05C9-8C68-FB2EEBF9495A}"/>
              </a:ext>
            </a:extLst>
          </p:cNvPr>
          <p:cNvSpPr txBox="1"/>
          <p:nvPr/>
        </p:nvSpPr>
        <p:spPr>
          <a:xfrm rot="20834095">
            <a:off x="6326326" y="374529"/>
            <a:ext cx="1225015" cy="415498"/>
          </a:xfrm>
          <a:prstGeom prst="rect">
            <a:avLst/>
          </a:prstGeom>
          <a:noFill/>
          <a:ln>
            <a:solidFill>
              <a:srgbClr val="C00000"/>
            </a:solidFill>
          </a:ln>
        </p:spPr>
        <p:txBody>
          <a:bodyPr wrap="none" rtlCol="0">
            <a:spAutoFit/>
          </a:bodyPr>
          <a:lstStyle/>
          <a:p>
            <a:r>
              <a:rPr lang="sv-SE" b="1"/>
              <a:t>UTFALL</a:t>
            </a:r>
          </a:p>
        </p:txBody>
      </p:sp>
      <p:sp>
        <p:nvSpPr>
          <p:cNvPr id="13" name="textruta 12">
            <a:extLst>
              <a:ext uri="{FF2B5EF4-FFF2-40B4-BE49-F238E27FC236}">
                <a16:creationId xmlns:a16="http://schemas.microsoft.com/office/drawing/2014/main" id="{4D441CD8-1962-2B4E-47E6-4980B091B901}"/>
              </a:ext>
            </a:extLst>
          </p:cNvPr>
          <p:cNvSpPr txBox="1"/>
          <p:nvPr/>
        </p:nvSpPr>
        <p:spPr>
          <a:xfrm rot="20834095">
            <a:off x="6322760" y="2998162"/>
            <a:ext cx="1513556" cy="415498"/>
          </a:xfrm>
          <a:prstGeom prst="rect">
            <a:avLst/>
          </a:prstGeom>
          <a:noFill/>
          <a:ln>
            <a:solidFill>
              <a:srgbClr val="C00000"/>
            </a:solidFill>
          </a:ln>
        </p:spPr>
        <p:txBody>
          <a:bodyPr wrap="none" rtlCol="0">
            <a:spAutoFit/>
          </a:bodyPr>
          <a:lstStyle/>
          <a:p>
            <a:r>
              <a:rPr lang="sv-SE" b="1"/>
              <a:t>PROGNOS</a:t>
            </a:r>
          </a:p>
        </p:txBody>
      </p:sp>
      <p:sp>
        <p:nvSpPr>
          <p:cNvPr id="14" name="textruta 13">
            <a:extLst>
              <a:ext uri="{FF2B5EF4-FFF2-40B4-BE49-F238E27FC236}">
                <a16:creationId xmlns:a16="http://schemas.microsoft.com/office/drawing/2014/main" id="{E7A9C93E-0D37-971F-7193-50F03A32C89B}"/>
              </a:ext>
            </a:extLst>
          </p:cNvPr>
          <p:cNvSpPr txBox="1"/>
          <p:nvPr/>
        </p:nvSpPr>
        <p:spPr>
          <a:xfrm rot="20834095">
            <a:off x="6311558" y="5714216"/>
            <a:ext cx="2007281" cy="369332"/>
          </a:xfrm>
          <a:prstGeom prst="rect">
            <a:avLst/>
          </a:prstGeom>
          <a:noFill/>
          <a:ln>
            <a:solidFill>
              <a:srgbClr val="C00000"/>
            </a:solidFill>
          </a:ln>
        </p:spPr>
        <p:txBody>
          <a:bodyPr wrap="none" rtlCol="0">
            <a:spAutoFit/>
          </a:bodyPr>
          <a:lstStyle/>
          <a:p>
            <a:r>
              <a:rPr lang="sv-SE" sz="1800" b="1"/>
              <a:t>UPPSKATTNING</a:t>
            </a:r>
          </a:p>
        </p:txBody>
      </p:sp>
      <p:cxnSp>
        <p:nvCxnSpPr>
          <p:cNvPr id="16" name="Rak koppling 15">
            <a:extLst>
              <a:ext uri="{FF2B5EF4-FFF2-40B4-BE49-F238E27FC236}">
                <a16:creationId xmlns:a16="http://schemas.microsoft.com/office/drawing/2014/main" id="{6F185D63-40E8-B8BE-4AC8-16DF8CC506CF}"/>
              </a:ext>
            </a:extLst>
          </p:cNvPr>
          <p:cNvCxnSpPr>
            <a:cxnSpLocks/>
          </p:cNvCxnSpPr>
          <p:nvPr/>
        </p:nvCxnSpPr>
        <p:spPr>
          <a:xfrm>
            <a:off x="6563419" y="380803"/>
            <a:ext cx="7943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Rak koppling 17">
            <a:extLst>
              <a:ext uri="{FF2B5EF4-FFF2-40B4-BE49-F238E27FC236}">
                <a16:creationId xmlns:a16="http://schemas.microsoft.com/office/drawing/2014/main" id="{E04BE424-9F7D-14EA-AB88-5CD670C06C03}"/>
              </a:ext>
            </a:extLst>
          </p:cNvPr>
          <p:cNvCxnSpPr>
            <a:cxnSpLocks/>
          </p:cNvCxnSpPr>
          <p:nvPr/>
        </p:nvCxnSpPr>
        <p:spPr>
          <a:xfrm>
            <a:off x="6549771" y="2728786"/>
            <a:ext cx="7943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Rak koppling 18">
            <a:extLst>
              <a:ext uri="{FF2B5EF4-FFF2-40B4-BE49-F238E27FC236}">
                <a16:creationId xmlns:a16="http://schemas.microsoft.com/office/drawing/2014/main" id="{9B9D1789-040A-8963-6DB5-D33618C6A3B9}"/>
              </a:ext>
            </a:extLst>
          </p:cNvPr>
          <p:cNvCxnSpPr>
            <a:cxnSpLocks/>
          </p:cNvCxnSpPr>
          <p:nvPr/>
        </p:nvCxnSpPr>
        <p:spPr>
          <a:xfrm>
            <a:off x="6552043" y="2867538"/>
            <a:ext cx="7943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Rak koppling 19">
            <a:extLst>
              <a:ext uri="{FF2B5EF4-FFF2-40B4-BE49-F238E27FC236}">
                <a16:creationId xmlns:a16="http://schemas.microsoft.com/office/drawing/2014/main" id="{21306B27-0375-D71E-2AE9-925596B0ACB5}"/>
              </a:ext>
            </a:extLst>
          </p:cNvPr>
          <p:cNvCxnSpPr>
            <a:cxnSpLocks/>
          </p:cNvCxnSpPr>
          <p:nvPr/>
        </p:nvCxnSpPr>
        <p:spPr>
          <a:xfrm>
            <a:off x="6567963" y="5476542"/>
            <a:ext cx="7943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Rak koppling 20">
            <a:extLst>
              <a:ext uri="{FF2B5EF4-FFF2-40B4-BE49-F238E27FC236}">
                <a16:creationId xmlns:a16="http://schemas.microsoft.com/office/drawing/2014/main" id="{0F1ABBC7-4E8A-CF1D-AB08-316220C366E9}"/>
              </a:ext>
            </a:extLst>
          </p:cNvPr>
          <p:cNvCxnSpPr>
            <a:cxnSpLocks/>
          </p:cNvCxnSpPr>
          <p:nvPr/>
        </p:nvCxnSpPr>
        <p:spPr>
          <a:xfrm>
            <a:off x="6570237" y="5628942"/>
            <a:ext cx="7943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Rak koppling 21">
            <a:extLst>
              <a:ext uri="{FF2B5EF4-FFF2-40B4-BE49-F238E27FC236}">
                <a16:creationId xmlns:a16="http://schemas.microsoft.com/office/drawing/2014/main" id="{45C3C3DE-BE3B-2698-EAF9-9A7E5BDB76D9}"/>
              </a:ext>
            </a:extLst>
          </p:cNvPr>
          <p:cNvCxnSpPr>
            <a:cxnSpLocks/>
          </p:cNvCxnSpPr>
          <p:nvPr/>
        </p:nvCxnSpPr>
        <p:spPr>
          <a:xfrm>
            <a:off x="6545213" y="8019582"/>
            <a:ext cx="79433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42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ubrik 1">
            <a:extLst>
              <a:ext uri="{FF2B5EF4-FFF2-40B4-BE49-F238E27FC236}">
                <a16:creationId xmlns:a16="http://schemas.microsoft.com/office/drawing/2014/main" id="{5F853A6B-D4EA-F3E5-CFDD-5EBF44450F22}"/>
              </a:ext>
            </a:extLst>
          </p:cNvPr>
          <p:cNvSpPr>
            <a:spLocks noGrp="1"/>
          </p:cNvSpPr>
          <p:nvPr>
            <p:ph type="title"/>
          </p:nvPr>
        </p:nvSpPr>
        <p:spPr>
          <a:xfrm>
            <a:off x="627724" y="557561"/>
            <a:ext cx="8134139" cy="1292846"/>
          </a:xfrm>
        </p:spPr>
        <p:txBody>
          <a:bodyPr>
            <a:noAutofit/>
          </a:bodyPr>
          <a:lstStyle/>
          <a:p>
            <a:r>
              <a:rPr lang="sv-SE" sz="4000">
                <a:latin typeface="Work Sans"/>
              </a:rPr>
              <a:t>Tre positiva planbesked som kan leda till ändring av ÖP</a:t>
            </a:r>
            <a:endParaRPr lang="sv-SE" sz="2400">
              <a:latin typeface="Work Sans"/>
            </a:endParaRPr>
          </a:p>
        </p:txBody>
      </p:sp>
      <p:sp>
        <p:nvSpPr>
          <p:cNvPr id="3" name="Platshållare för innehåll 2">
            <a:extLst>
              <a:ext uri="{FF2B5EF4-FFF2-40B4-BE49-F238E27FC236}">
                <a16:creationId xmlns:a16="http://schemas.microsoft.com/office/drawing/2014/main" id="{15E35745-EAFB-483B-9929-7B07BA8886CB}"/>
              </a:ext>
            </a:extLst>
          </p:cNvPr>
          <p:cNvSpPr>
            <a:spLocks noGrp="1"/>
          </p:cNvSpPr>
          <p:nvPr>
            <p:ph sz="quarter" idx="11"/>
          </p:nvPr>
        </p:nvSpPr>
        <p:spPr>
          <a:xfrm>
            <a:off x="627723" y="2214000"/>
            <a:ext cx="7471389" cy="5402868"/>
          </a:xfrm>
        </p:spPr>
        <p:txBody>
          <a:bodyPr/>
          <a:lstStyle/>
          <a:p>
            <a:pPr>
              <a:spcAft>
                <a:spcPts val="600"/>
              </a:spcAft>
            </a:pPr>
            <a:r>
              <a:rPr lang="sv-SE"/>
              <a:t>Om planbeskeden fullföljs innebär de behov av ändring av ÖP eftersom de alla rör centrumutveckling i Särö respektive Vallda samt transport längs väg 158. </a:t>
            </a:r>
          </a:p>
          <a:p>
            <a:pPr>
              <a:spcAft>
                <a:spcPts val="600"/>
              </a:spcAft>
            </a:pPr>
            <a:r>
              <a:rPr lang="sv-SE"/>
              <a:t>Planarbetena kommer att bli tidskrävande och kanske inte kan antas</a:t>
            </a:r>
          </a:p>
          <a:p>
            <a:pPr>
              <a:spcAft>
                <a:spcPts val="600"/>
              </a:spcAft>
            </a:pPr>
            <a:r>
              <a:rPr lang="sv-SE"/>
              <a:t>I ÖP-sammanhang kan man uttrycka mer kring avsikten med dessa förändringar som invånare och myndigheter är berörda av.</a:t>
            </a:r>
          </a:p>
        </p:txBody>
      </p:sp>
      <p:grpSp>
        <p:nvGrpSpPr>
          <p:cNvPr id="6" name="Grupp 5">
            <a:extLst>
              <a:ext uri="{FF2B5EF4-FFF2-40B4-BE49-F238E27FC236}">
                <a16:creationId xmlns:a16="http://schemas.microsoft.com/office/drawing/2014/main" id="{D61DFFF4-A50C-6A92-6DDD-E95275641D00}"/>
              </a:ext>
            </a:extLst>
          </p:cNvPr>
          <p:cNvGrpSpPr/>
          <p:nvPr/>
        </p:nvGrpSpPr>
        <p:grpSpPr>
          <a:xfrm>
            <a:off x="8761863" y="1"/>
            <a:ext cx="5868537" cy="8229599"/>
            <a:chOff x="3630304" y="1"/>
            <a:chExt cx="2934269" cy="4114800"/>
          </a:xfrm>
        </p:grpSpPr>
        <p:pic>
          <p:nvPicPr>
            <p:cNvPr id="52" name="Bildobjekt 51">
              <a:extLst>
                <a:ext uri="{FF2B5EF4-FFF2-40B4-BE49-F238E27FC236}">
                  <a16:creationId xmlns:a16="http://schemas.microsoft.com/office/drawing/2014/main" id="{DBC60CE5-9BD3-65B5-E8A7-1BD0D5D20F0C}"/>
                </a:ext>
              </a:extLst>
            </p:cNvPr>
            <p:cNvPicPr>
              <a:picLocks noChangeAspect="1"/>
            </p:cNvPicPr>
            <p:nvPr/>
          </p:nvPicPr>
          <p:blipFill>
            <a:blip r:embed="rId3"/>
            <a:srcRect l="5981" t="3269" r="57731" b="39359"/>
            <a:stretch/>
          </p:blipFill>
          <p:spPr>
            <a:xfrm>
              <a:off x="3630304" y="1"/>
              <a:ext cx="2934269" cy="4114800"/>
            </a:xfrm>
            <a:prstGeom prst="rect">
              <a:avLst/>
            </a:prstGeom>
          </p:spPr>
        </p:pic>
        <p:sp>
          <p:nvSpPr>
            <p:cNvPr id="13" name="Ellips 12">
              <a:extLst>
                <a:ext uri="{FF2B5EF4-FFF2-40B4-BE49-F238E27FC236}">
                  <a16:creationId xmlns:a16="http://schemas.microsoft.com/office/drawing/2014/main" id="{964A65C8-B562-C628-BBE8-63F433182E87}"/>
                </a:ext>
              </a:extLst>
            </p:cNvPr>
            <p:cNvSpPr/>
            <p:nvPr/>
          </p:nvSpPr>
          <p:spPr>
            <a:xfrm>
              <a:off x="4848775" y="1413852"/>
              <a:ext cx="180000" cy="180000"/>
            </a:xfrm>
            <a:prstGeom prst="ellipse">
              <a:avLst/>
            </a:prstGeom>
            <a:solidFill>
              <a:srgbClr val="00B050"/>
            </a:solidFill>
            <a:ln>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8" name="Ellips 17">
              <a:extLst>
                <a:ext uri="{FF2B5EF4-FFF2-40B4-BE49-F238E27FC236}">
                  <a16:creationId xmlns:a16="http://schemas.microsoft.com/office/drawing/2014/main" id="{9A7B5244-9536-74D1-FBE0-9EC960CA98CE}"/>
                </a:ext>
              </a:extLst>
            </p:cNvPr>
            <p:cNvSpPr/>
            <p:nvPr/>
          </p:nvSpPr>
          <p:spPr>
            <a:xfrm>
              <a:off x="5360068" y="2997283"/>
              <a:ext cx="180000" cy="180000"/>
            </a:xfrm>
            <a:prstGeom prst="ellipse">
              <a:avLst/>
            </a:prstGeom>
            <a:solidFill>
              <a:srgbClr val="00B050"/>
            </a:solidFill>
            <a:ln>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6" name="Ellips 15">
              <a:extLst>
                <a:ext uri="{FF2B5EF4-FFF2-40B4-BE49-F238E27FC236}">
                  <a16:creationId xmlns:a16="http://schemas.microsoft.com/office/drawing/2014/main" id="{D2E9D679-A25B-AF55-EBF6-52511A7F332E}"/>
                </a:ext>
              </a:extLst>
            </p:cNvPr>
            <p:cNvSpPr/>
            <p:nvPr/>
          </p:nvSpPr>
          <p:spPr>
            <a:xfrm>
              <a:off x="5437854" y="2595885"/>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grpSp>
      <p:sp>
        <p:nvSpPr>
          <p:cNvPr id="7" name="textruta 6">
            <a:extLst>
              <a:ext uri="{FF2B5EF4-FFF2-40B4-BE49-F238E27FC236}">
                <a16:creationId xmlns:a16="http://schemas.microsoft.com/office/drawing/2014/main" id="{31263E2D-C9EF-98FC-96FB-CCCFD2F4ADB2}"/>
              </a:ext>
            </a:extLst>
          </p:cNvPr>
          <p:cNvSpPr txBox="1"/>
          <p:nvPr/>
        </p:nvSpPr>
        <p:spPr>
          <a:xfrm>
            <a:off x="12376962" y="2437667"/>
            <a:ext cx="2114614" cy="923330"/>
          </a:xfrm>
          <a:prstGeom prst="rect">
            <a:avLst/>
          </a:prstGeom>
          <a:solidFill>
            <a:schemeClr val="bg1"/>
          </a:solidFill>
        </p:spPr>
        <p:txBody>
          <a:bodyPr wrap="square">
            <a:spAutoFit/>
          </a:bodyPr>
          <a:lstStyle/>
          <a:p>
            <a:pPr>
              <a:spcAft>
                <a:spcPts val="600"/>
              </a:spcAft>
            </a:pPr>
            <a:r>
              <a:rPr lang="sv-SE" sz="1800" b="1"/>
              <a:t>Påbörja utrednings-område i förtid</a:t>
            </a:r>
          </a:p>
        </p:txBody>
      </p:sp>
      <p:sp>
        <p:nvSpPr>
          <p:cNvPr id="10" name="textruta 9">
            <a:extLst>
              <a:ext uri="{FF2B5EF4-FFF2-40B4-BE49-F238E27FC236}">
                <a16:creationId xmlns:a16="http://schemas.microsoft.com/office/drawing/2014/main" id="{BF0A8937-1CA9-10DD-27BE-0783255F9FE5}"/>
              </a:ext>
            </a:extLst>
          </p:cNvPr>
          <p:cNvSpPr txBox="1"/>
          <p:nvPr/>
        </p:nvSpPr>
        <p:spPr>
          <a:xfrm>
            <a:off x="12114998" y="6495230"/>
            <a:ext cx="2114615" cy="584775"/>
          </a:xfrm>
          <a:prstGeom prst="rect">
            <a:avLst/>
          </a:prstGeom>
          <a:solidFill>
            <a:schemeClr val="bg1"/>
          </a:solidFill>
        </p:spPr>
        <p:txBody>
          <a:bodyPr wrap="square">
            <a:spAutoFit/>
          </a:bodyPr>
          <a:lstStyle/>
          <a:p>
            <a:pPr>
              <a:spcAft>
                <a:spcPts val="600"/>
              </a:spcAft>
            </a:pPr>
            <a:r>
              <a:rPr lang="sv-SE" sz="1600" b="1"/>
              <a:t>Utvidgning av Vallda centrum</a:t>
            </a:r>
          </a:p>
        </p:txBody>
      </p:sp>
      <p:sp>
        <p:nvSpPr>
          <p:cNvPr id="15" name="textruta 14">
            <a:extLst>
              <a:ext uri="{FF2B5EF4-FFF2-40B4-BE49-F238E27FC236}">
                <a16:creationId xmlns:a16="http://schemas.microsoft.com/office/drawing/2014/main" id="{CBEBCD97-C2F5-4C1F-BF4F-6556AB3ECBCC}"/>
              </a:ext>
            </a:extLst>
          </p:cNvPr>
          <p:cNvSpPr txBox="1"/>
          <p:nvPr/>
        </p:nvSpPr>
        <p:spPr>
          <a:xfrm>
            <a:off x="12844240" y="4752106"/>
            <a:ext cx="1474861" cy="1077218"/>
          </a:xfrm>
          <a:prstGeom prst="rect">
            <a:avLst/>
          </a:prstGeom>
          <a:solidFill>
            <a:schemeClr val="bg1"/>
          </a:solidFill>
        </p:spPr>
        <p:txBody>
          <a:bodyPr wrap="square">
            <a:spAutoFit/>
          </a:bodyPr>
          <a:lstStyle/>
          <a:p>
            <a:pPr>
              <a:spcAft>
                <a:spcPts val="600"/>
              </a:spcAft>
            </a:pPr>
            <a:r>
              <a:rPr lang="sv-SE" sz="1600" b="1"/>
              <a:t>Potentiellt nytt centrum i Vallda</a:t>
            </a:r>
          </a:p>
        </p:txBody>
      </p:sp>
      <p:sp>
        <p:nvSpPr>
          <p:cNvPr id="17" name="textruta 16">
            <a:extLst>
              <a:ext uri="{FF2B5EF4-FFF2-40B4-BE49-F238E27FC236}">
                <a16:creationId xmlns:a16="http://schemas.microsoft.com/office/drawing/2014/main" id="{CFE9E985-9D97-090A-89C2-05325455D2B5}"/>
              </a:ext>
            </a:extLst>
          </p:cNvPr>
          <p:cNvSpPr txBox="1"/>
          <p:nvPr/>
        </p:nvSpPr>
        <p:spPr>
          <a:xfrm>
            <a:off x="11722311" y="4149408"/>
            <a:ext cx="998157" cy="338554"/>
          </a:xfrm>
          <a:prstGeom prst="rect">
            <a:avLst/>
          </a:prstGeom>
          <a:noFill/>
        </p:spPr>
        <p:txBody>
          <a:bodyPr wrap="square">
            <a:spAutoFit/>
          </a:bodyPr>
          <a:lstStyle/>
          <a:p>
            <a:pPr>
              <a:spcAft>
                <a:spcPts val="600"/>
              </a:spcAft>
            </a:pPr>
            <a:r>
              <a:rPr lang="sv-SE" sz="1600" b="1"/>
              <a:t>väg 158</a:t>
            </a:r>
          </a:p>
        </p:txBody>
      </p:sp>
    </p:spTree>
    <p:extLst>
      <p:ext uri="{BB962C8B-B14F-4D97-AF65-F5344CB8AC3E}">
        <p14:creationId xmlns:p14="http://schemas.microsoft.com/office/powerpoint/2010/main" val="820612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A22EFB-C15C-12ED-4BBC-7D5C06F6EBFE}"/>
              </a:ext>
            </a:extLst>
          </p:cNvPr>
          <p:cNvSpPr>
            <a:spLocks noGrp="1"/>
          </p:cNvSpPr>
          <p:nvPr>
            <p:ph type="title"/>
          </p:nvPr>
        </p:nvSpPr>
        <p:spPr/>
        <p:txBody>
          <a:bodyPr/>
          <a:lstStyle/>
          <a:p>
            <a:r>
              <a:rPr lang="sv-SE"/>
              <a:t>Slutsatser</a:t>
            </a:r>
          </a:p>
        </p:txBody>
      </p:sp>
      <p:sp>
        <p:nvSpPr>
          <p:cNvPr id="3" name="Platshållare för innehåll 2">
            <a:extLst>
              <a:ext uri="{FF2B5EF4-FFF2-40B4-BE49-F238E27FC236}">
                <a16:creationId xmlns:a16="http://schemas.microsoft.com/office/drawing/2014/main" id="{8F88B24F-8066-94C6-E74A-0A6D46D924FD}"/>
              </a:ext>
            </a:extLst>
          </p:cNvPr>
          <p:cNvSpPr>
            <a:spLocks noGrp="1"/>
          </p:cNvSpPr>
          <p:nvPr>
            <p:ph sz="quarter" idx="10"/>
          </p:nvPr>
        </p:nvSpPr>
        <p:spPr>
          <a:xfrm>
            <a:off x="627724" y="2060812"/>
            <a:ext cx="13358183" cy="5553188"/>
          </a:xfrm>
        </p:spPr>
        <p:txBody>
          <a:bodyPr/>
          <a:lstStyle/>
          <a:p>
            <a:r>
              <a:rPr lang="sv-SE"/>
              <a:t>Efterföljelsen av ÖP i stort sett god</a:t>
            </a:r>
          </a:p>
          <a:p>
            <a:r>
              <a:rPr lang="sv-SE"/>
              <a:t>Extremt god planberedskap i staden, på gång i prioriterade orter</a:t>
            </a:r>
          </a:p>
          <a:p>
            <a:r>
              <a:rPr lang="sv-SE" sz="2800">
                <a:latin typeface="Work Sans"/>
              </a:rPr>
              <a:t>Tre positiva planbesked kan leda till ändring av ÖP</a:t>
            </a:r>
            <a:r>
              <a:rPr lang="sv-SE"/>
              <a:t> </a:t>
            </a:r>
          </a:p>
          <a:p>
            <a:r>
              <a:rPr lang="sv-SE"/>
              <a:t>Förbättringar kring förhandsbesked:</a:t>
            </a:r>
          </a:p>
          <a:p>
            <a:pPr lvl="1">
              <a:buFont typeface="Courier New" panose="020B0604020202020204" pitchFamily="34" charset="0"/>
              <a:buChar char="o"/>
            </a:pPr>
            <a:r>
              <a:rPr lang="sv-SE"/>
              <a:t>Kartlägga konflikter med jordbruksmark </a:t>
            </a:r>
          </a:p>
          <a:p>
            <a:pPr lvl="1">
              <a:buFont typeface="Courier New" panose="020B0604020202020204" pitchFamily="34" charset="0"/>
              <a:buChar char="o"/>
            </a:pPr>
            <a:r>
              <a:rPr lang="sv-SE"/>
              <a:t>Grön infrastruktur – varför säga ja </a:t>
            </a:r>
            <a:r>
              <a:rPr lang="sv-SE" err="1"/>
              <a:t>resp</a:t>
            </a:r>
            <a:r>
              <a:rPr lang="sv-SE"/>
              <a:t> nej</a:t>
            </a:r>
          </a:p>
          <a:p>
            <a:pPr lvl="1">
              <a:buFont typeface="Courier New" panose="020B0604020202020204" pitchFamily="34" charset="0"/>
              <a:buChar char="o"/>
            </a:pPr>
            <a:r>
              <a:rPr lang="sv-SE"/>
              <a:t>Vad som gäller avseende restriktivitet inom kust- och landsbygd</a:t>
            </a:r>
          </a:p>
          <a:p>
            <a:pPr lvl="1">
              <a:buFont typeface="Courier New" panose="020B0604020202020204" pitchFamily="34" charset="0"/>
              <a:buChar char="o"/>
            </a:pPr>
            <a:r>
              <a:rPr lang="sv-SE"/>
              <a:t>BN kan förtydliga riktlinjerna</a:t>
            </a:r>
          </a:p>
          <a:p>
            <a:pPr lvl="1">
              <a:buFont typeface="Courier New" panose="020B0604020202020204" pitchFamily="34" charset="0"/>
              <a:buChar char="o"/>
            </a:pPr>
            <a:endParaRPr lang="sv-SE"/>
          </a:p>
          <a:p>
            <a:endParaRPr lang="sv-SE" sz="1200"/>
          </a:p>
        </p:txBody>
      </p:sp>
      <p:grpSp>
        <p:nvGrpSpPr>
          <p:cNvPr id="4" name="Group 7">
            <a:extLst>
              <a:ext uri="{FF2B5EF4-FFF2-40B4-BE49-F238E27FC236}">
                <a16:creationId xmlns:a16="http://schemas.microsoft.com/office/drawing/2014/main" id="{4F78ECE3-EF2E-96D6-11D1-5AEC37F160A8}"/>
              </a:ext>
            </a:extLst>
          </p:cNvPr>
          <p:cNvGrpSpPr/>
          <p:nvPr/>
        </p:nvGrpSpPr>
        <p:grpSpPr>
          <a:xfrm>
            <a:off x="630654" y="6476867"/>
            <a:ext cx="13351131" cy="1407630"/>
            <a:chOff x="4917988" y="890788"/>
            <a:chExt cx="9868820" cy="1407630"/>
          </a:xfrm>
        </p:grpSpPr>
        <p:sp>
          <p:nvSpPr>
            <p:cNvPr id="5" name="TextBox 4">
              <a:extLst>
                <a:ext uri="{FF2B5EF4-FFF2-40B4-BE49-F238E27FC236}">
                  <a16:creationId xmlns:a16="http://schemas.microsoft.com/office/drawing/2014/main" id="{15DD5779-FFE1-03B7-1B8E-198021B17249}"/>
                </a:ext>
              </a:extLst>
            </p:cNvPr>
            <p:cNvSpPr txBox="1"/>
            <p:nvPr/>
          </p:nvSpPr>
          <p:spPr>
            <a:xfrm>
              <a:off x="8256225" y="890788"/>
              <a:ext cx="3193236" cy="1400383"/>
            </a:xfrm>
            <a:prstGeom prst="rect">
              <a:avLst/>
            </a:prstGeom>
            <a:solidFill>
              <a:schemeClr val="accent6">
                <a:lumMod val="40000"/>
                <a:lumOff val="6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sv-SE" sz="3200" b="1">
                  <a:latin typeface="Work Sans"/>
                </a:rPr>
                <a:t>Prognos</a:t>
              </a:r>
              <a:endParaRPr lang="sv-SE" sz="3600" b="1">
                <a:latin typeface="Work Sans"/>
              </a:endParaRPr>
            </a:p>
            <a:p>
              <a:pPr algn="ctr">
                <a:spcAft>
                  <a:spcPts val="600"/>
                </a:spcAft>
              </a:pPr>
              <a:r>
                <a:rPr lang="sv-SE" sz="2400" b="1">
                  <a:latin typeface="Work Sans"/>
                </a:rPr>
                <a:t>Detaljplaner Förhandsbesked</a:t>
              </a:r>
            </a:p>
          </p:txBody>
        </p:sp>
        <p:sp>
          <p:nvSpPr>
            <p:cNvPr id="6" name="TextBox 5">
              <a:extLst>
                <a:ext uri="{FF2B5EF4-FFF2-40B4-BE49-F238E27FC236}">
                  <a16:creationId xmlns:a16="http://schemas.microsoft.com/office/drawing/2014/main" id="{A03ADA33-424D-A7C3-54DD-CC9953DBAAB7}"/>
                </a:ext>
              </a:extLst>
            </p:cNvPr>
            <p:cNvSpPr txBox="1"/>
            <p:nvPr/>
          </p:nvSpPr>
          <p:spPr>
            <a:xfrm>
              <a:off x="11593572" y="898035"/>
              <a:ext cx="3193236" cy="1400383"/>
            </a:xfrm>
            <a:prstGeom prst="rect">
              <a:avLst/>
            </a:prstGeom>
            <a:solidFill>
              <a:schemeClr val="accent6">
                <a:lumMod val="60000"/>
                <a:lumOff val="4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sv-SE" sz="3200" b="1">
                  <a:latin typeface="Work Sans"/>
                </a:rPr>
                <a:t>Utfall</a:t>
              </a:r>
              <a:endParaRPr lang="sv-SE" sz="3600" b="1">
                <a:latin typeface="Work Sans"/>
              </a:endParaRPr>
            </a:p>
            <a:p>
              <a:pPr algn="ctr">
                <a:spcAft>
                  <a:spcPts val="600"/>
                </a:spcAft>
              </a:pPr>
              <a:r>
                <a:rPr lang="sv-SE" sz="2400" b="1">
                  <a:latin typeface="Work Sans"/>
                </a:rPr>
                <a:t>Bygglov</a:t>
              </a:r>
              <a:br>
                <a:rPr lang="sv-SE" sz="2800" b="1">
                  <a:latin typeface="Work Sans"/>
                </a:rPr>
              </a:br>
              <a:r>
                <a:rPr lang="sv-SE" sz="2400" b="1">
                  <a:latin typeface="Work Sans"/>
                </a:rPr>
                <a:t>Slutbesked</a:t>
              </a:r>
              <a:endParaRPr lang="sv-SE" sz="2800" b="1">
                <a:latin typeface="Work Sans"/>
              </a:endParaRPr>
            </a:p>
          </p:txBody>
        </p:sp>
        <p:sp>
          <p:nvSpPr>
            <p:cNvPr id="7" name="TextBox 6">
              <a:extLst>
                <a:ext uri="{FF2B5EF4-FFF2-40B4-BE49-F238E27FC236}">
                  <a16:creationId xmlns:a16="http://schemas.microsoft.com/office/drawing/2014/main" id="{E12F7CDD-7B44-0F99-330E-74F7B38C80D0}"/>
                </a:ext>
              </a:extLst>
            </p:cNvPr>
            <p:cNvSpPr txBox="1"/>
            <p:nvPr/>
          </p:nvSpPr>
          <p:spPr>
            <a:xfrm>
              <a:off x="4917988" y="890791"/>
              <a:ext cx="3193236" cy="1400383"/>
            </a:xfrm>
            <a:prstGeom prst="rect">
              <a:avLst/>
            </a:prstGeom>
            <a:solidFill>
              <a:schemeClr val="accent6">
                <a:lumMod val="20000"/>
                <a:lumOff val="8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sv-SE" sz="3200" b="1">
                  <a:latin typeface="Work Sans"/>
                </a:rPr>
                <a:t>Uppskattning</a:t>
              </a:r>
              <a:r>
                <a:rPr lang="sv-SE" sz="2800" b="1">
                  <a:latin typeface="Work Sans"/>
                </a:rPr>
                <a:t> </a:t>
              </a:r>
            </a:p>
            <a:p>
              <a:pPr algn="ctr">
                <a:spcAft>
                  <a:spcPts val="600"/>
                </a:spcAft>
              </a:pPr>
              <a:r>
                <a:rPr lang="sv-SE" sz="2400" b="1">
                  <a:latin typeface="Work Sans"/>
                </a:rPr>
                <a:t>Planbesked</a:t>
              </a:r>
              <a:br>
                <a:rPr lang="sv-SE" sz="2000" b="1">
                  <a:latin typeface="Work Sans"/>
                </a:rPr>
              </a:br>
              <a:endParaRPr lang="sv-SE" sz="2400" b="1">
                <a:latin typeface="Work Sans"/>
              </a:endParaRPr>
            </a:p>
          </p:txBody>
        </p:sp>
      </p:grpSp>
    </p:spTree>
    <p:extLst>
      <p:ext uri="{BB962C8B-B14F-4D97-AF65-F5344CB8AC3E}">
        <p14:creationId xmlns:p14="http://schemas.microsoft.com/office/powerpoint/2010/main" val="1615256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3C0FA-798F-1EDC-D1D5-DFC68762182F}"/>
            </a:ext>
          </a:extLst>
        </p:cNvPr>
        <p:cNvGrpSpPr/>
        <p:nvPr/>
      </p:nvGrpSpPr>
      <p:grpSpPr>
        <a:xfrm>
          <a:off x="0" y="0"/>
          <a:ext cx="0" cy="0"/>
          <a:chOff x="0" y="0"/>
          <a:chExt cx="0" cy="0"/>
        </a:xfrm>
      </p:grpSpPr>
      <p:sp>
        <p:nvSpPr>
          <p:cNvPr id="4" name="Rubrik 3">
            <a:extLst>
              <a:ext uri="{FF2B5EF4-FFF2-40B4-BE49-F238E27FC236}">
                <a16:creationId xmlns:a16="http://schemas.microsoft.com/office/drawing/2014/main" id="{57676E53-051D-8860-98DD-F689B990BEC5}"/>
              </a:ext>
            </a:extLst>
          </p:cNvPr>
          <p:cNvSpPr>
            <a:spLocks noGrp="1"/>
          </p:cNvSpPr>
          <p:nvPr>
            <p:ph type="ctrTitle"/>
          </p:nvPr>
        </p:nvSpPr>
        <p:spPr>
          <a:xfrm>
            <a:off x="996696" y="3187656"/>
            <a:ext cx="12637008" cy="2499466"/>
          </a:xfrm>
          <a:effectLst>
            <a:outerShdw blurRad="50800" dist="38100" dir="2700000" algn="tl" rotWithShape="0">
              <a:prstClr val="black">
                <a:alpha val="40000"/>
              </a:prstClr>
            </a:outerShdw>
          </a:effectLst>
        </p:spPr>
        <p:txBody>
          <a:bodyPr>
            <a:normAutofit fontScale="90000"/>
          </a:bodyPr>
          <a:lstStyle/>
          <a:p>
            <a:pPr algn="ctr"/>
            <a:r>
              <a:rPr lang="sv-SE" sz="7200" dirty="0">
                <a:solidFill>
                  <a:schemeClr val="accent4">
                    <a:lumMod val="50000"/>
                  </a:schemeClr>
                </a:solidFill>
              </a:rPr>
              <a:t>UPPFÖLJNING I NÄSTA STEG – VAD KAN VI HA NYTTA AV?</a:t>
            </a:r>
          </a:p>
        </p:txBody>
      </p:sp>
    </p:spTree>
    <p:extLst>
      <p:ext uri="{BB962C8B-B14F-4D97-AF65-F5344CB8AC3E}">
        <p14:creationId xmlns:p14="http://schemas.microsoft.com/office/powerpoint/2010/main" val="3505207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0A0B91D-EAC2-C8D5-9FB6-5B47193A8248}"/>
              </a:ext>
            </a:extLst>
          </p:cNvPr>
          <p:cNvSpPr>
            <a:spLocks noGrp="1"/>
          </p:cNvSpPr>
          <p:nvPr>
            <p:ph type="title"/>
          </p:nvPr>
        </p:nvSpPr>
        <p:spPr/>
        <p:txBody>
          <a:bodyPr/>
          <a:lstStyle/>
          <a:p>
            <a:r>
              <a:rPr lang="sv-SE" dirty="0"/>
              <a:t>Vad kan vi ha nytta av att följa upp?</a:t>
            </a:r>
          </a:p>
        </p:txBody>
      </p:sp>
      <p:sp>
        <p:nvSpPr>
          <p:cNvPr id="3" name="Platshållare för innehåll 2">
            <a:extLst>
              <a:ext uri="{FF2B5EF4-FFF2-40B4-BE49-F238E27FC236}">
                <a16:creationId xmlns:a16="http://schemas.microsoft.com/office/drawing/2014/main" id="{1BC20D58-027A-EC5F-05DA-6B0E3169859F}"/>
              </a:ext>
            </a:extLst>
          </p:cNvPr>
          <p:cNvSpPr>
            <a:spLocks noGrp="1"/>
          </p:cNvSpPr>
          <p:nvPr>
            <p:ph sz="quarter" idx="11"/>
          </p:nvPr>
        </p:nvSpPr>
        <p:spPr>
          <a:ln>
            <a:noFill/>
          </a:ln>
        </p:spPr>
        <p:txBody>
          <a:bodyPr/>
          <a:lstStyle/>
          <a:p>
            <a:r>
              <a:rPr lang="sv-SE" dirty="0"/>
              <a:t>Demografiförändringar</a:t>
            </a:r>
          </a:p>
          <a:p>
            <a:r>
              <a:rPr lang="sv-SE" dirty="0"/>
              <a:t>Täthetsförändringar </a:t>
            </a:r>
          </a:p>
          <a:p>
            <a:r>
              <a:rPr lang="sv-SE" dirty="0"/>
              <a:t>Förändring av jordbruksmark</a:t>
            </a:r>
          </a:p>
          <a:p>
            <a:r>
              <a:rPr lang="sv-SE" dirty="0"/>
              <a:t>Trafikförändringar till följd av utbyggnad avseende bilresor, koll och cykel</a:t>
            </a:r>
          </a:p>
          <a:p>
            <a:r>
              <a:rPr lang="sv-SE" dirty="0"/>
              <a:t>MKN Status Kungsbackafjorden</a:t>
            </a:r>
          </a:p>
          <a:p>
            <a:r>
              <a:rPr lang="sv-SE" dirty="0"/>
              <a:t>…</a:t>
            </a:r>
          </a:p>
          <a:p>
            <a:pPr marL="0" indent="0">
              <a:buNone/>
            </a:pPr>
            <a:endParaRPr lang="sv-SE" dirty="0"/>
          </a:p>
          <a:p>
            <a:endParaRPr lang="sv-SE" dirty="0"/>
          </a:p>
          <a:p>
            <a:pPr marL="0" indent="0">
              <a:buNone/>
            </a:pPr>
            <a:endParaRPr lang="sv-SE" dirty="0"/>
          </a:p>
          <a:p>
            <a:endParaRPr lang="sv-SE" dirty="0"/>
          </a:p>
        </p:txBody>
      </p:sp>
      <p:sp>
        <p:nvSpPr>
          <p:cNvPr id="5" name="Pratbubbla: rektangel med rundade hörn 4">
            <a:extLst>
              <a:ext uri="{FF2B5EF4-FFF2-40B4-BE49-F238E27FC236}">
                <a16:creationId xmlns:a16="http://schemas.microsoft.com/office/drawing/2014/main" id="{076EF142-8D15-0C36-66F0-48BF0A78152C}"/>
              </a:ext>
            </a:extLst>
          </p:cNvPr>
          <p:cNvSpPr/>
          <p:nvPr/>
        </p:nvSpPr>
        <p:spPr>
          <a:xfrm>
            <a:off x="8379725" y="3181920"/>
            <a:ext cx="5910540" cy="869764"/>
          </a:xfrm>
          <a:prstGeom prst="wedgeRoundRectCallout">
            <a:avLst>
              <a:gd name="adj1" fmla="val -43435"/>
              <a:gd name="adj2" fmla="val -27255"/>
              <a:gd name="adj3" fmla="val 16667"/>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sv-SE" sz="2400" dirty="0"/>
              <a:t>Påverkar givna förhandsbesked sammantaget jordbruket?</a:t>
            </a:r>
          </a:p>
        </p:txBody>
      </p:sp>
      <p:sp>
        <p:nvSpPr>
          <p:cNvPr id="6" name="Pratbubbla: rektangel med rundade hörn 5">
            <a:extLst>
              <a:ext uri="{FF2B5EF4-FFF2-40B4-BE49-F238E27FC236}">
                <a16:creationId xmlns:a16="http://schemas.microsoft.com/office/drawing/2014/main" id="{9B39B7E3-0A61-C5BF-EA46-FD3DF0F28067}"/>
              </a:ext>
            </a:extLst>
          </p:cNvPr>
          <p:cNvSpPr/>
          <p:nvPr/>
        </p:nvSpPr>
        <p:spPr>
          <a:xfrm>
            <a:off x="8379725" y="4114800"/>
            <a:ext cx="5977720" cy="1931158"/>
          </a:xfrm>
          <a:prstGeom prst="wedgeRoundRectCallout">
            <a:avLst>
              <a:gd name="adj1" fmla="val -46860"/>
              <a:gd name="adj2" fmla="val 25427"/>
              <a:gd name="adj3" fmla="val 16667"/>
            </a:avLst>
          </a:prstGeom>
          <a:solidFill>
            <a:schemeClr val="accent6">
              <a:lumMod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sv-SE" sz="2400" dirty="0"/>
              <a:t>I vår dialog med staten behöver vi i detaljplaner belysa kumulativa effekter för E6 och fjorden – uppföljning kommer att vara ett stöd i den dialogen</a:t>
            </a:r>
            <a:endParaRPr lang="sv-SE" sz="2000" dirty="0"/>
          </a:p>
        </p:txBody>
      </p:sp>
      <p:cxnSp>
        <p:nvCxnSpPr>
          <p:cNvPr id="8" name="Rak pilkoppling 7">
            <a:extLst>
              <a:ext uri="{FF2B5EF4-FFF2-40B4-BE49-F238E27FC236}">
                <a16:creationId xmlns:a16="http://schemas.microsoft.com/office/drawing/2014/main" id="{F1A6CC8D-BF49-9E75-5FE5-AE87FC8943DF}"/>
              </a:ext>
            </a:extLst>
          </p:cNvPr>
          <p:cNvCxnSpPr/>
          <p:nvPr/>
        </p:nvCxnSpPr>
        <p:spPr>
          <a:xfrm flipH="1">
            <a:off x="7035724" y="4285397"/>
            <a:ext cx="93691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 name="Rak pilkoppling 8">
            <a:extLst>
              <a:ext uri="{FF2B5EF4-FFF2-40B4-BE49-F238E27FC236}">
                <a16:creationId xmlns:a16="http://schemas.microsoft.com/office/drawing/2014/main" id="{5A2A85CE-A96A-EBCB-2AFA-65A47D5771F7}"/>
              </a:ext>
            </a:extLst>
          </p:cNvPr>
          <p:cNvCxnSpPr/>
          <p:nvPr/>
        </p:nvCxnSpPr>
        <p:spPr>
          <a:xfrm flipH="1">
            <a:off x="7035724" y="5625156"/>
            <a:ext cx="93691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ak pilkoppling 10">
            <a:extLst>
              <a:ext uri="{FF2B5EF4-FFF2-40B4-BE49-F238E27FC236}">
                <a16:creationId xmlns:a16="http://schemas.microsoft.com/office/drawing/2014/main" id="{889412E4-44C2-457A-A60E-B4798EB61468}"/>
              </a:ext>
            </a:extLst>
          </p:cNvPr>
          <p:cNvCxnSpPr/>
          <p:nvPr/>
        </p:nvCxnSpPr>
        <p:spPr>
          <a:xfrm flipH="1">
            <a:off x="6990537" y="3622778"/>
            <a:ext cx="93691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70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 hacer despues de arquitectura">
            <a:extLst>
              <a:ext uri="{FF2B5EF4-FFF2-40B4-BE49-F238E27FC236}">
                <a16:creationId xmlns:a16="http://schemas.microsoft.com/office/drawing/2014/main" id="{A13412CA-5CAC-15E2-4B2F-E9D7401E2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38" r="21728"/>
          <a:stretch/>
        </p:blipFill>
        <p:spPr bwMode="auto">
          <a:xfrm>
            <a:off x="7315200" y="10"/>
            <a:ext cx="7315200" cy="8229590"/>
          </a:xfrm>
          <a:prstGeom prst="rect">
            <a:avLst/>
          </a:prstGeom>
          <a:solidFill>
            <a:srgbClr val="FFFFFF"/>
          </a:solidFill>
        </p:spPr>
      </p:pic>
      <p:sp>
        <p:nvSpPr>
          <p:cNvPr id="3" name="Platshållare för innehåll 2">
            <a:extLst>
              <a:ext uri="{FF2B5EF4-FFF2-40B4-BE49-F238E27FC236}">
                <a16:creationId xmlns:a16="http://schemas.microsoft.com/office/drawing/2014/main" id="{00870880-4B31-0D67-E275-8564FCF917F8}"/>
              </a:ext>
            </a:extLst>
          </p:cNvPr>
          <p:cNvSpPr>
            <a:spLocks noGrp="1"/>
          </p:cNvSpPr>
          <p:nvPr>
            <p:ph idx="1"/>
          </p:nvPr>
        </p:nvSpPr>
        <p:spPr>
          <a:xfrm>
            <a:off x="627724" y="2214000"/>
            <a:ext cx="6060312" cy="5400000"/>
          </a:xfrm>
        </p:spPr>
        <p:txBody>
          <a:bodyPr wrap="square" anchor="t">
            <a:normAutofit lnSpcReduction="10000"/>
          </a:bodyPr>
          <a:lstStyle/>
          <a:p>
            <a:r>
              <a:rPr lang="sv-SE" dirty="0"/>
              <a:t>Visa hur detaljplanering och förhandsbesked bedrivits i förhållande till översiktsplanen på ortsnivå</a:t>
            </a:r>
          </a:p>
          <a:p>
            <a:r>
              <a:rPr lang="sv-SE" dirty="0"/>
              <a:t>Vara underlag till kommunens fortsatta översikts- och </a:t>
            </a:r>
            <a:r>
              <a:rPr lang="sv-SE"/>
              <a:t>detaljplanering samt </a:t>
            </a:r>
            <a:r>
              <a:rPr lang="sv-SE" dirty="0"/>
              <a:t>hantering av förhandsbesked</a:t>
            </a:r>
          </a:p>
          <a:p>
            <a:r>
              <a:rPr lang="sv-SE" dirty="0"/>
              <a:t>Över tid ska uppföljningen vara flexibel i sitt innehåll </a:t>
            </a:r>
          </a:p>
          <a:p>
            <a:r>
              <a:rPr lang="sv-SE" dirty="0"/>
              <a:t>Det vi ser i denna presentation är sannolikt ett basinnehåll</a:t>
            </a:r>
          </a:p>
          <a:p>
            <a:endParaRPr lang="sv-SE" dirty="0"/>
          </a:p>
        </p:txBody>
      </p:sp>
      <p:sp>
        <p:nvSpPr>
          <p:cNvPr id="2" name="Rubrik 1">
            <a:extLst>
              <a:ext uri="{FF2B5EF4-FFF2-40B4-BE49-F238E27FC236}">
                <a16:creationId xmlns:a16="http://schemas.microsoft.com/office/drawing/2014/main" id="{FC681081-5872-AB51-5AF2-4765EBDB1855}"/>
              </a:ext>
            </a:extLst>
          </p:cNvPr>
          <p:cNvSpPr>
            <a:spLocks noGrp="1"/>
          </p:cNvSpPr>
          <p:nvPr>
            <p:ph type="title"/>
          </p:nvPr>
        </p:nvSpPr>
        <p:spPr>
          <a:xfrm>
            <a:off x="627724" y="557561"/>
            <a:ext cx="6060312" cy="1292846"/>
          </a:xfrm>
        </p:spPr>
        <p:txBody>
          <a:bodyPr anchor="ctr">
            <a:normAutofit/>
          </a:bodyPr>
          <a:lstStyle/>
          <a:p>
            <a:r>
              <a:rPr lang="sv-SE" dirty="0"/>
              <a:t>Nytta och syfte</a:t>
            </a:r>
          </a:p>
        </p:txBody>
      </p:sp>
    </p:spTree>
    <p:extLst>
      <p:ext uri="{BB962C8B-B14F-4D97-AF65-F5344CB8AC3E}">
        <p14:creationId xmlns:p14="http://schemas.microsoft.com/office/powerpoint/2010/main" val="3119379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9AA9F-290F-FB5E-5153-E2A12C8231B7}"/>
            </a:ext>
          </a:extLst>
        </p:cNvPr>
        <p:cNvGrpSpPr/>
        <p:nvPr/>
      </p:nvGrpSpPr>
      <p:grpSpPr>
        <a:xfrm>
          <a:off x="0" y="0"/>
          <a:ext cx="0" cy="0"/>
          <a:chOff x="0" y="0"/>
          <a:chExt cx="0" cy="0"/>
        </a:xfrm>
      </p:grpSpPr>
      <p:sp>
        <p:nvSpPr>
          <p:cNvPr id="4" name="Rubrik 3">
            <a:extLst>
              <a:ext uri="{FF2B5EF4-FFF2-40B4-BE49-F238E27FC236}">
                <a16:creationId xmlns:a16="http://schemas.microsoft.com/office/drawing/2014/main" id="{5A4171E0-4220-5C45-FF2A-834EF867666E}"/>
              </a:ext>
            </a:extLst>
          </p:cNvPr>
          <p:cNvSpPr>
            <a:spLocks noGrp="1"/>
          </p:cNvSpPr>
          <p:nvPr>
            <p:ph type="ctrTitle"/>
          </p:nvPr>
        </p:nvSpPr>
        <p:spPr>
          <a:xfrm>
            <a:off x="996696" y="3187656"/>
            <a:ext cx="12637008" cy="2499466"/>
          </a:xfrm>
          <a:effectLst>
            <a:outerShdw blurRad="50800" dist="38100" dir="2700000" algn="tl" rotWithShape="0">
              <a:prstClr val="black">
                <a:alpha val="40000"/>
              </a:prstClr>
            </a:outerShdw>
          </a:effectLst>
        </p:spPr>
        <p:txBody>
          <a:bodyPr>
            <a:normAutofit/>
          </a:bodyPr>
          <a:lstStyle/>
          <a:p>
            <a:pPr algn="ctr"/>
            <a:r>
              <a:rPr lang="sv-SE" sz="7200" dirty="0">
                <a:solidFill>
                  <a:schemeClr val="accent4">
                    <a:lumMod val="50000"/>
                  </a:schemeClr>
                </a:solidFill>
              </a:rPr>
              <a:t>AUTOMATISERA UPPFÖLJNINGEN</a:t>
            </a:r>
          </a:p>
        </p:txBody>
      </p:sp>
    </p:spTree>
    <p:extLst>
      <p:ext uri="{BB962C8B-B14F-4D97-AF65-F5344CB8AC3E}">
        <p14:creationId xmlns:p14="http://schemas.microsoft.com/office/powerpoint/2010/main" val="829690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738DF97B-DC3A-73E1-8C7E-D76F57498A2F}"/>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0246CCF0-614C-FF03-B28A-77701503F560}"/>
              </a:ext>
            </a:extLst>
          </p:cNvPr>
          <p:cNvSpPr>
            <a:spLocks noGrp="1"/>
          </p:cNvSpPr>
          <p:nvPr>
            <p:ph type="title"/>
          </p:nvPr>
        </p:nvSpPr>
        <p:spPr/>
        <p:txBody>
          <a:bodyPr/>
          <a:lstStyle/>
          <a:p>
            <a:r>
              <a:rPr lang="sv-SE" dirty="0">
                <a:solidFill>
                  <a:schemeClr val="tx1"/>
                </a:solidFill>
              </a:rPr>
              <a:t>Standardiserad uppföljning </a:t>
            </a:r>
          </a:p>
        </p:txBody>
      </p:sp>
      <p:graphicFrame>
        <p:nvGraphicFramePr>
          <p:cNvPr id="4" name="Tabell 3">
            <a:extLst>
              <a:ext uri="{FF2B5EF4-FFF2-40B4-BE49-F238E27FC236}">
                <a16:creationId xmlns:a16="http://schemas.microsoft.com/office/drawing/2014/main" id="{B1C8D3A2-CC1B-7D04-2450-1553562918FC}"/>
              </a:ext>
            </a:extLst>
          </p:cNvPr>
          <p:cNvGraphicFramePr>
            <a:graphicFrameLocks noGrp="1"/>
          </p:cNvGraphicFramePr>
          <p:nvPr>
            <p:extLst>
              <p:ext uri="{D42A27DB-BD31-4B8C-83A1-F6EECF244321}">
                <p14:modId xmlns:p14="http://schemas.microsoft.com/office/powerpoint/2010/main" val="2577597833"/>
              </p:ext>
            </p:extLst>
          </p:nvPr>
        </p:nvGraphicFramePr>
        <p:xfrm>
          <a:off x="0" y="0"/>
          <a:ext cx="14654307" cy="8229600"/>
        </p:xfrm>
        <a:graphic>
          <a:graphicData uri="http://schemas.openxmlformats.org/drawingml/2006/table">
            <a:tbl>
              <a:tblPr firstRow="1" bandRow="1">
                <a:tableStyleId>{5C22544A-7EE6-4342-B048-85BDC9FD1C3A}</a:tableStyleId>
              </a:tblPr>
              <a:tblGrid>
                <a:gridCol w="487680">
                  <a:extLst>
                    <a:ext uri="{9D8B030D-6E8A-4147-A177-3AD203B41FA5}">
                      <a16:colId xmlns:a16="http://schemas.microsoft.com/office/drawing/2014/main" val="2884217842"/>
                    </a:ext>
                  </a:extLst>
                </a:gridCol>
                <a:gridCol w="4969014">
                  <a:extLst>
                    <a:ext uri="{9D8B030D-6E8A-4147-A177-3AD203B41FA5}">
                      <a16:colId xmlns:a16="http://schemas.microsoft.com/office/drawing/2014/main" val="1936147593"/>
                    </a:ext>
                  </a:extLst>
                </a:gridCol>
                <a:gridCol w="4207746">
                  <a:extLst>
                    <a:ext uri="{9D8B030D-6E8A-4147-A177-3AD203B41FA5}">
                      <a16:colId xmlns:a16="http://schemas.microsoft.com/office/drawing/2014/main" val="1211960142"/>
                    </a:ext>
                  </a:extLst>
                </a:gridCol>
                <a:gridCol w="4989867">
                  <a:extLst>
                    <a:ext uri="{9D8B030D-6E8A-4147-A177-3AD203B41FA5}">
                      <a16:colId xmlns:a16="http://schemas.microsoft.com/office/drawing/2014/main" val="3767303686"/>
                    </a:ext>
                  </a:extLst>
                </a:gridCol>
              </a:tblGrid>
              <a:tr h="396607">
                <a:tc>
                  <a:txBody>
                    <a:bodyPr/>
                    <a:lstStyle/>
                    <a:p>
                      <a:endParaRPr lang="sv-SE" sz="1600" dirty="0">
                        <a:solidFill>
                          <a:schemeClr val="tx1"/>
                        </a:solidFill>
                      </a:endParaRPr>
                    </a:p>
                  </a:txBody>
                  <a:tcPr>
                    <a:solidFill>
                      <a:schemeClr val="accent6">
                        <a:lumMod val="60000"/>
                        <a:lumOff val="40000"/>
                      </a:schemeClr>
                    </a:solidFill>
                  </a:tcPr>
                </a:tc>
                <a:tc>
                  <a:txBody>
                    <a:bodyPr/>
                    <a:lstStyle/>
                    <a:p>
                      <a:r>
                        <a:rPr lang="sv-SE" sz="1800" dirty="0">
                          <a:solidFill>
                            <a:schemeClr val="tx1"/>
                          </a:solidFill>
                        </a:rPr>
                        <a:t>Önskad datamängd</a:t>
                      </a:r>
                    </a:p>
                  </a:txBody>
                  <a:tcPr>
                    <a:solidFill>
                      <a:schemeClr val="accent6">
                        <a:lumMod val="60000"/>
                        <a:lumOff val="40000"/>
                      </a:schemeClr>
                    </a:solidFill>
                  </a:tcPr>
                </a:tc>
                <a:tc>
                  <a:txBody>
                    <a:bodyPr/>
                    <a:lstStyle/>
                    <a:p>
                      <a:r>
                        <a:rPr lang="sv-SE" sz="1800" dirty="0">
                          <a:solidFill>
                            <a:schemeClr val="tx1"/>
                          </a:solidFill>
                        </a:rPr>
                        <a:t>Rutin för datamängden</a:t>
                      </a:r>
                    </a:p>
                  </a:txBody>
                  <a:tcPr>
                    <a:solidFill>
                      <a:schemeClr val="accent6">
                        <a:lumMod val="60000"/>
                        <a:lumOff val="4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800" b="1" dirty="0">
                          <a:solidFill>
                            <a:schemeClr val="tx1"/>
                          </a:solidFill>
                        </a:rPr>
                        <a:t>Att göra för att komma igång</a:t>
                      </a:r>
                    </a:p>
                  </a:txBody>
                  <a:tcPr>
                    <a:solidFill>
                      <a:schemeClr val="accent6">
                        <a:lumMod val="60000"/>
                        <a:lumOff val="40000"/>
                      </a:schemeClr>
                    </a:solidFill>
                  </a:tcPr>
                </a:tc>
                <a:extLst>
                  <a:ext uri="{0D108BD9-81ED-4DB2-BD59-A6C34878D82A}">
                    <a16:rowId xmlns:a16="http://schemas.microsoft.com/office/drawing/2014/main" val="3165622383"/>
                  </a:ext>
                </a:extLst>
              </a:tr>
              <a:tr h="2478795">
                <a:tc rowSpan="2">
                  <a:txBody>
                    <a:bodyPr/>
                    <a:lstStyle/>
                    <a:p>
                      <a:pPr algn="ctr"/>
                      <a:r>
                        <a:rPr lang="sv-SE" sz="2000" b="1" dirty="0">
                          <a:solidFill>
                            <a:schemeClr val="tx1"/>
                          </a:solidFill>
                        </a:rPr>
                        <a:t>Uppskattning </a:t>
                      </a:r>
                    </a:p>
                  </a:txBody>
                  <a:tcPr vert="vert270" anchor="ctr">
                    <a:solidFill>
                      <a:schemeClr val="accent6">
                        <a:lumMod val="20000"/>
                        <a:lumOff val="80000"/>
                      </a:schemeClr>
                    </a:solidFill>
                  </a:tcPr>
                </a:tc>
                <a:tc>
                  <a:txBody>
                    <a:bodyPr/>
                    <a:lstStyle/>
                    <a:p>
                      <a:pPr marL="0" indent="0">
                        <a:buFont typeface="Arial" panose="020B0604020202020204" pitchFamily="34" charset="0"/>
                        <a:buNone/>
                      </a:pPr>
                      <a:r>
                        <a:rPr lang="sv-SE" sz="1600" b="1" dirty="0">
                          <a:solidFill>
                            <a:schemeClr val="tx1"/>
                          </a:solidFill>
                        </a:rPr>
                        <a:t>Planbesked inom perioden:</a:t>
                      </a:r>
                      <a:endParaRPr lang="sv-SE" sz="1600" b="0" dirty="0">
                        <a:solidFill>
                          <a:schemeClr val="tx1"/>
                        </a:solidFill>
                      </a:endParaRPr>
                    </a:p>
                    <a:p>
                      <a:pPr marL="342900" indent="-342900">
                        <a:buFont typeface="Arial" panose="020B0604020202020204" pitchFamily="34" charset="0"/>
                        <a:buChar char="•"/>
                      </a:pPr>
                      <a:r>
                        <a:rPr lang="sv-SE" sz="1600" b="0" dirty="0">
                          <a:solidFill>
                            <a:schemeClr val="tx1"/>
                          </a:solidFill>
                        </a:rPr>
                        <a:t>Antal bostäder </a:t>
                      </a:r>
                    </a:p>
                    <a:p>
                      <a:pPr marL="342900" indent="-342900">
                        <a:buFont typeface="Arial" panose="020B0604020202020204" pitchFamily="34" charset="0"/>
                        <a:buChar char="•"/>
                      </a:pPr>
                      <a:r>
                        <a:rPr lang="sv-SE" sz="1600" b="0" dirty="0">
                          <a:solidFill>
                            <a:schemeClr val="tx1"/>
                          </a:solidFill>
                        </a:rPr>
                        <a:t>Kunna skilja ut antal småhus</a:t>
                      </a:r>
                    </a:p>
                    <a:p>
                      <a:pPr marL="342900" marR="0" lvl="0" indent="-34290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dirty="0">
                          <a:solidFill>
                            <a:schemeClr val="tx1"/>
                          </a:solidFill>
                        </a:rPr>
                        <a:t>Areal verksamhetsmark </a:t>
                      </a:r>
                    </a:p>
                    <a:p>
                      <a:pPr marL="342900" marR="0" lvl="0" indent="-34290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dirty="0">
                          <a:solidFill>
                            <a:schemeClr val="tx1"/>
                          </a:solidFill>
                        </a:rPr>
                        <a:t>kommunal service. Antal anläggningar</a:t>
                      </a:r>
                    </a:p>
                  </a:txBody>
                  <a:tcPr>
                    <a:solidFill>
                      <a:schemeClr val="bg2"/>
                    </a:solidFill>
                  </a:tcPr>
                </a:tc>
                <a:tc>
                  <a:txBody>
                    <a:body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Rita ut planbeskedsytan</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1" dirty="0">
                          <a:solidFill>
                            <a:schemeClr val="tx1"/>
                          </a:solidFill>
                        </a:rPr>
                        <a:t>Använda tjänsten och få uppskattade siffror som förs in i </a:t>
                      </a:r>
                      <a:r>
                        <a:rPr lang="sv-SE" sz="1600" b="1" dirty="0" err="1">
                          <a:solidFill>
                            <a:schemeClr val="tx1"/>
                          </a:solidFill>
                        </a:rPr>
                        <a:t>Antura</a:t>
                      </a:r>
                      <a:endParaRPr lang="sv-SE" sz="1600" b="1" dirty="0">
                        <a:solidFill>
                          <a:schemeClr val="tx1"/>
                        </a:solidFill>
                      </a:endParaRPr>
                    </a:p>
                    <a:p>
                      <a:endParaRPr lang="sv-SE" sz="1600" dirty="0">
                        <a:solidFill>
                          <a:schemeClr val="tx1"/>
                        </a:solidFill>
                      </a:endParaRPr>
                    </a:p>
                  </a:txBody>
                  <a:tcPr>
                    <a:solidFill>
                      <a:schemeClr val="bg2"/>
                    </a:solidFill>
                  </a:tcPr>
                </a:tc>
                <a:tc>
                  <a:txBody>
                    <a:bodyPr/>
                    <a:lstStyle/>
                    <a:p>
                      <a:pPr marL="514350" indent="-514350">
                        <a:buFont typeface="+mj-lt"/>
                        <a:buAutoNum type="arabicPeriod"/>
                      </a:pPr>
                      <a:r>
                        <a:rPr lang="sv-SE" sz="1600" dirty="0">
                          <a:solidFill>
                            <a:schemeClr val="tx1"/>
                          </a:solidFill>
                        </a:rPr>
                        <a:t>Definiera täthetsschabloner för zonerna i ÖP:s utvecklingsorter (SBK)</a:t>
                      </a:r>
                    </a:p>
                    <a:p>
                      <a:pPr marL="514350" marR="0" lvl="0" indent="-514350" algn="l" defTabSz="1097280" rtl="0" eaLnBrk="1" fontAlgn="auto" latinLnBrk="0" hangingPunct="1">
                        <a:lnSpc>
                          <a:spcPct val="100000"/>
                        </a:lnSpc>
                        <a:spcBef>
                          <a:spcPts val="0"/>
                        </a:spcBef>
                        <a:spcAft>
                          <a:spcPts val="0"/>
                        </a:spcAft>
                        <a:buClrTx/>
                        <a:buSzTx/>
                        <a:buFont typeface="+mj-lt"/>
                        <a:buAutoNum type="arabicPeriod"/>
                        <a:tabLst/>
                        <a:defRPr/>
                      </a:pPr>
                      <a:r>
                        <a:rPr lang="sv-SE" sz="1600" dirty="0">
                          <a:solidFill>
                            <a:schemeClr val="tx1"/>
                          </a:solidFill>
                        </a:rPr>
                        <a:t>gränsvärde för vad som är en ovanligt hög andel bostäder för en övrig ort (SBK)</a:t>
                      </a:r>
                    </a:p>
                    <a:p>
                      <a:pPr marL="514350" marR="0" lvl="0" indent="-514350" algn="l" defTabSz="1097280" rtl="0" eaLnBrk="1" fontAlgn="auto" latinLnBrk="0" hangingPunct="1">
                        <a:lnSpc>
                          <a:spcPct val="100000"/>
                        </a:lnSpc>
                        <a:spcBef>
                          <a:spcPts val="0"/>
                        </a:spcBef>
                        <a:spcAft>
                          <a:spcPts val="0"/>
                        </a:spcAft>
                        <a:buClrTx/>
                        <a:buSzTx/>
                        <a:buFont typeface="+mj-lt"/>
                        <a:buAutoNum type="arabicPeriod"/>
                        <a:tabLst/>
                        <a:defRPr/>
                      </a:pPr>
                      <a:r>
                        <a:rPr lang="sv-SE" sz="1600" dirty="0">
                          <a:solidFill>
                            <a:schemeClr val="tx1"/>
                          </a:solidFill>
                        </a:rPr>
                        <a:t>Specificera andelen småhus inom varje schablon (SBK)</a:t>
                      </a:r>
                    </a:p>
                    <a:p>
                      <a:pPr marL="514350" indent="-514350">
                        <a:buFont typeface="+mj-lt"/>
                        <a:buAutoNum type="arabicPeriod"/>
                      </a:pPr>
                      <a:r>
                        <a:rPr lang="sv-SE" sz="1600" dirty="0">
                          <a:solidFill>
                            <a:schemeClr val="tx1"/>
                          </a:solidFill>
                        </a:rPr>
                        <a:t>Koppla schabloner till ÖP:s ytor och kombinera med planbeskedsytan (</a:t>
                      </a:r>
                      <a:r>
                        <a:rPr lang="sv-SE" sz="1600" dirty="0" err="1">
                          <a:solidFill>
                            <a:schemeClr val="tx1"/>
                          </a:solidFill>
                        </a:rPr>
                        <a:t>Geodata</a:t>
                      </a:r>
                      <a:r>
                        <a:rPr lang="sv-SE" sz="1600" dirty="0">
                          <a:solidFill>
                            <a:schemeClr val="tx1"/>
                          </a:solidFill>
                        </a:rPr>
                        <a:t>)</a:t>
                      </a:r>
                    </a:p>
                  </a:txBody>
                  <a:tcPr>
                    <a:solidFill>
                      <a:schemeClr val="bg2"/>
                    </a:solidFill>
                  </a:tcPr>
                </a:tc>
                <a:extLst>
                  <a:ext uri="{0D108BD9-81ED-4DB2-BD59-A6C34878D82A}">
                    <a16:rowId xmlns:a16="http://schemas.microsoft.com/office/drawing/2014/main" val="445225711"/>
                  </a:ext>
                </a:extLst>
              </a:tr>
              <a:tr h="363557">
                <a:tc vMerge="1">
                  <a:txBody>
                    <a:bodyPr/>
                    <a:lstStyle/>
                    <a:p>
                      <a:endParaRPr dirty="0"/>
                    </a:p>
                  </a:txBody>
                  <a:tcPr vert="vert270"/>
                </a:tc>
                <a:tc>
                  <a:txBody>
                    <a:body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sv-SE" sz="1600" b="1" dirty="0">
                          <a:solidFill>
                            <a:schemeClr val="tx1"/>
                          </a:solidFill>
                        </a:rPr>
                        <a:t>Ej startade planer i systemet - lista</a:t>
                      </a:r>
                    </a:p>
                  </a:txBody>
                  <a:tcPr>
                    <a:solidFill>
                      <a:schemeClr val="bg1"/>
                    </a:solidFill>
                  </a:tcPr>
                </a:tc>
                <a:tc>
                  <a:txBody>
                    <a:body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Föra över projektet i rätt kategori</a:t>
                      </a:r>
                    </a:p>
                  </a:txBody>
                  <a:tcPr>
                    <a:solidFill>
                      <a:schemeClr val="bg1"/>
                    </a:solidFill>
                  </a:tcPr>
                </a:tc>
                <a:tc>
                  <a:txBody>
                    <a:bodyPr/>
                    <a:lstStyle/>
                    <a:p>
                      <a:pPr marL="514350" indent="-514350">
                        <a:buFont typeface="+mj-lt"/>
                        <a:buAutoNum type="arabicPeriod"/>
                      </a:pPr>
                      <a:endParaRPr lang="sv-SE" sz="1600" dirty="0">
                        <a:solidFill>
                          <a:schemeClr val="tx1"/>
                        </a:solidFill>
                      </a:endParaRPr>
                    </a:p>
                  </a:txBody>
                  <a:tcPr>
                    <a:solidFill>
                      <a:schemeClr val="bg1"/>
                    </a:solidFill>
                  </a:tcPr>
                </a:tc>
                <a:extLst>
                  <a:ext uri="{0D108BD9-81ED-4DB2-BD59-A6C34878D82A}">
                    <a16:rowId xmlns:a16="http://schemas.microsoft.com/office/drawing/2014/main" val="1945563477"/>
                  </a:ext>
                </a:extLst>
              </a:tr>
              <a:tr h="892366">
                <a:tc rowSpan="4">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sv-SE" sz="2000" b="1" dirty="0">
                          <a:solidFill>
                            <a:schemeClr val="tx1"/>
                          </a:solidFill>
                        </a:rPr>
                        <a:t>Prognos</a:t>
                      </a:r>
                    </a:p>
                  </a:txBody>
                  <a:tcPr vert="vert270" anchor="ctr">
                    <a:solidFill>
                      <a:schemeClr val="accent6">
                        <a:lumMod val="40000"/>
                        <a:lumOff val="6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sv-SE" sz="1600" b="1" dirty="0">
                          <a:solidFill>
                            <a:schemeClr val="tx1"/>
                          </a:solidFill>
                        </a:rPr>
                        <a:t>Förhandsbesked inom perioden:</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Antal bostäder</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Är det en verksamhet</a:t>
                      </a:r>
                    </a:p>
                  </a:txBody>
                  <a:tcPr>
                    <a:solidFill>
                      <a:schemeClr val="bg2"/>
                    </a:solidFill>
                  </a:tcPr>
                </a:tc>
                <a:tc>
                  <a:txBody>
                    <a:body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i="0" dirty="0">
                          <a:solidFill>
                            <a:schemeClr val="tx1"/>
                          </a:solidFill>
                        </a:rPr>
                        <a:t>Märka ut platsen på kartan</a:t>
                      </a:r>
                      <a:endParaRPr lang="sv-SE" sz="1600" dirty="0">
                        <a:solidFill>
                          <a:schemeClr val="tx1"/>
                        </a:solidFill>
                      </a:endParaRP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Vid beslut registrera i </a:t>
                      </a:r>
                      <a:r>
                        <a:rPr lang="sv-SE" sz="1600" b="0" i="1" dirty="0">
                          <a:solidFill>
                            <a:schemeClr val="tx1"/>
                          </a:solidFill>
                        </a:rPr>
                        <a:t>rätt system </a:t>
                      </a:r>
                    </a:p>
                  </a:txBody>
                  <a:tcPr>
                    <a:solidFill>
                      <a:schemeClr val="bg2"/>
                    </a:solidFill>
                  </a:tcPr>
                </a:tc>
                <a:tc>
                  <a:txBody>
                    <a:bodyPr/>
                    <a:lstStyle/>
                    <a:p>
                      <a:endParaRPr lang="sv-SE" sz="1600" dirty="0">
                        <a:solidFill>
                          <a:schemeClr val="tx1"/>
                        </a:solidFill>
                      </a:endParaRPr>
                    </a:p>
                  </a:txBody>
                  <a:tcPr>
                    <a:solidFill>
                      <a:schemeClr val="bg2"/>
                    </a:solidFill>
                  </a:tcPr>
                </a:tc>
                <a:extLst>
                  <a:ext uri="{0D108BD9-81ED-4DB2-BD59-A6C34878D82A}">
                    <a16:rowId xmlns:a16="http://schemas.microsoft.com/office/drawing/2014/main" val="3697012792"/>
                  </a:ext>
                </a:extLst>
              </a:tr>
              <a:tr h="1421176">
                <a:tc vMerge="1">
                  <a:txBody>
                    <a:bodyPr/>
                    <a:lstStyle/>
                    <a:p>
                      <a:endParaRPr dirty="0"/>
                    </a:p>
                  </a:txBody>
                  <a:tcPr vert="vert270">
                    <a:solidFill>
                      <a:schemeClr val="accent6"/>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b="1" dirty="0">
                          <a:solidFill>
                            <a:schemeClr val="tx1"/>
                          </a:solidFill>
                        </a:rPr>
                        <a:t>Aktiva detaljplaner:</a:t>
                      </a:r>
                    </a:p>
                    <a:p>
                      <a:pPr marL="342900" indent="-342900">
                        <a:buFont typeface="Arial" panose="020B0604020202020204" pitchFamily="34" charset="0"/>
                        <a:buChar char="•"/>
                      </a:pPr>
                      <a:r>
                        <a:rPr lang="sv-SE" sz="1600" b="0" dirty="0">
                          <a:solidFill>
                            <a:schemeClr val="tx1"/>
                          </a:solidFill>
                        </a:rPr>
                        <a:t>Antal bostäder </a:t>
                      </a:r>
                    </a:p>
                    <a:p>
                      <a:pPr marL="342900" indent="-342900">
                        <a:buFont typeface="Arial" panose="020B0604020202020204" pitchFamily="34" charset="0"/>
                        <a:buChar char="•"/>
                      </a:pPr>
                      <a:r>
                        <a:rPr lang="sv-SE" sz="1600" b="0" dirty="0">
                          <a:solidFill>
                            <a:schemeClr val="tx1"/>
                          </a:solidFill>
                        </a:rPr>
                        <a:t>Kunna skilja ut antal småhus</a:t>
                      </a:r>
                    </a:p>
                    <a:p>
                      <a:pPr marL="342900" marR="0" lvl="0" indent="-34290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dirty="0">
                          <a:solidFill>
                            <a:schemeClr val="tx1"/>
                          </a:solidFill>
                        </a:rPr>
                        <a:t>Areal verksamhetsmark </a:t>
                      </a:r>
                    </a:p>
                    <a:p>
                      <a:pPr marL="342900" marR="0" lvl="0" indent="-34290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dirty="0">
                          <a:solidFill>
                            <a:schemeClr val="tx1"/>
                          </a:solidFill>
                        </a:rPr>
                        <a:t>kommunal service. Antal anläggningar</a:t>
                      </a:r>
                    </a:p>
                  </a:txBody>
                  <a:tcPr>
                    <a:solidFill>
                      <a:schemeClr val="bg2"/>
                    </a:solidFill>
                  </a:tcPr>
                </a:tc>
                <a:tc>
                  <a:txBody>
                    <a:body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Se över ytan för detaljplaneområdet</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Planbeskrivningens antal bostäder, </a:t>
                      </a:r>
                      <a:r>
                        <a:rPr lang="sv-SE" sz="1600" dirty="0" err="1">
                          <a:solidFill>
                            <a:schemeClr val="tx1"/>
                          </a:solidFill>
                        </a:rPr>
                        <a:t>ev</a:t>
                      </a:r>
                      <a:r>
                        <a:rPr lang="sv-SE" sz="1600" dirty="0">
                          <a:solidFill>
                            <a:schemeClr val="tx1"/>
                          </a:solidFill>
                        </a:rPr>
                        <a:t> skola, areal verksamhetsmark förs in i </a:t>
                      </a:r>
                      <a:r>
                        <a:rPr lang="sv-SE" sz="1600" dirty="0" err="1">
                          <a:solidFill>
                            <a:schemeClr val="tx1"/>
                          </a:solidFill>
                        </a:rPr>
                        <a:t>Antura</a:t>
                      </a:r>
                      <a:r>
                        <a:rPr lang="sv-SE" sz="1600" dirty="0">
                          <a:solidFill>
                            <a:schemeClr val="tx1"/>
                          </a:solidFill>
                        </a:rPr>
                        <a:t> vid samråd, granskning och antagande </a:t>
                      </a:r>
                    </a:p>
                  </a:txBody>
                  <a:tcPr>
                    <a:solidFill>
                      <a:schemeClr val="bg2"/>
                    </a:solidFill>
                  </a:tcPr>
                </a:tc>
                <a:tc>
                  <a:txBody>
                    <a:bodyPr/>
                    <a:lstStyle/>
                    <a:p>
                      <a:endParaRPr lang="sv-SE" sz="1600" dirty="0">
                        <a:solidFill>
                          <a:schemeClr val="tx1"/>
                        </a:solidFill>
                      </a:endParaRPr>
                    </a:p>
                  </a:txBody>
                  <a:tcPr>
                    <a:solidFill>
                      <a:schemeClr val="bg2"/>
                    </a:solidFill>
                  </a:tcPr>
                </a:tc>
                <a:extLst>
                  <a:ext uri="{0D108BD9-81ED-4DB2-BD59-A6C34878D82A}">
                    <a16:rowId xmlns:a16="http://schemas.microsoft.com/office/drawing/2014/main" val="2267727448"/>
                  </a:ext>
                </a:extLst>
              </a:tr>
              <a:tr h="363557">
                <a:tc vMerge="1">
                  <a:txBody>
                    <a:bodyPr/>
                    <a:lstStyle/>
                    <a:p>
                      <a:endParaRPr lang="sv-SE"/>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b="1" dirty="0">
                          <a:solidFill>
                            <a:schemeClr val="tx1"/>
                          </a:solidFill>
                        </a:rPr>
                        <a:t>Pausade planer i systemet - lista</a:t>
                      </a:r>
                      <a:endParaRPr lang="sv-SE" sz="1600" dirty="0">
                        <a:solidFill>
                          <a:schemeClr val="tx1"/>
                        </a:solidFill>
                      </a:endParaRPr>
                    </a:p>
                  </a:txBody>
                  <a:tcPr>
                    <a:solidFill>
                      <a:schemeClr val="bg1"/>
                    </a:solidFill>
                  </a:tcPr>
                </a:tc>
                <a:tc>
                  <a:txBody>
                    <a:body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Föra över projektet i rätt kategori</a:t>
                      </a:r>
                    </a:p>
                  </a:txBody>
                  <a:tcPr>
                    <a:solidFill>
                      <a:schemeClr val="bg1"/>
                    </a:solidFill>
                  </a:tcPr>
                </a:tc>
                <a:tc>
                  <a:txBody>
                    <a:bodyPr/>
                    <a:lstStyle/>
                    <a:p>
                      <a:endParaRPr lang="sv-SE" sz="1600" dirty="0">
                        <a:solidFill>
                          <a:schemeClr val="tx1"/>
                        </a:solidFill>
                      </a:endParaRPr>
                    </a:p>
                  </a:txBody>
                  <a:tcPr>
                    <a:solidFill>
                      <a:schemeClr val="bg1"/>
                    </a:solidFill>
                  </a:tcPr>
                </a:tc>
                <a:extLst>
                  <a:ext uri="{0D108BD9-81ED-4DB2-BD59-A6C34878D82A}">
                    <a16:rowId xmlns:a16="http://schemas.microsoft.com/office/drawing/2014/main" val="1369511362"/>
                  </a:ext>
                </a:extLst>
              </a:tr>
              <a:tr h="363557">
                <a:tc vMerge="1">
                  <a:txBody>
                    <a:bodyPr/>
                    <a:lstStyle/>
                    <a:p>
                      <a:endParaRPr/>
                    </a:p>
                  </a:txBody>
                  <a:tcPr vert="vert270"/>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b="1" dirty="0">
                          <a:solidFill>
                            <a:schemeClr val="tx1"/>
                          </a:solidFill>
                        </a:rPr>
                        <a:t>Planreserv - lista flagga det som står still</a:t>
                      </a:r>
                    </a:p>
                  </a:txBody>
                  <a:tcPr>
                    <a:solidFill>
                      <a:schemeClr val="accent6">
                        <a:lumMod val="40000"/>
                        <a:lumOff val="60000"/>
                      </a:schemeClr>
                    </a:solidFill>
                  </a:tcPr>
                </a:tc>
                <a:tc>
                  <a:txBody>
                    <a:bodyPr/>
                    <a:lstStyle/>
                    <a:p>
                      <a:pPr marL="285750" indent="-285750">
                        <a:buFont typeface="Arial" panose="020B0604020202020204" pitchFamily="34" charset="0"/>
                        <a:buChar char="•"/>
                      </a:pPr>
                      <a:r>
                        <a:rPr lang="sv-SE" sz="1600" dirty="0">
                          <a:solidFill>
                            <a:schemeClr val="tx1"/>
                          </a:solidFill>
                        </a:rPr>
                        <a:t>Föra över projektet i rätt kategori</a:t>
                      </a:r>
                    </a:p>
                  </a:txBody>
                  <a:tcPr>
                    <a:solidFill>
                      <a:schemeClr val="accent6">
                        <a:lumMod val="40000"/>
                        <a:lumOff val="60000"/>
                      </a:schemeClr>
                    </a:solidFill>
                  </a:tcPr>
                </a:tc>
                <a:tc>
                  <a:txBody>
                    <a:bodyPr/>
                    <a:lstStyle/>
                    <a:p>
                      <a:endParaRPr lang="sv-SE" sz="1600"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3629377958"/>
                  </a:ext>
                </a:extLst>
              </a:tr>
              <a:tr h="1949985">
                <a:tc>
                  <a:txBody>
                    <a:bodyPr/>
                    <a:lstStyle/>
                    <a:p>
                      <a:pPr algn="ctr"/>
                      <a:r>
                        <a:rPr lang="sv-SE" sz="2000" b="1" dirty="0">
                          <a:solidFill>
                            <a:schemeClr val="tx1"/>
                          </a:solidFill>
                        </a:rPr>
                        <a:t>Utfall</a:t>
                      </a:r>
                    </a:p>
                  </a:txBody>
                  <a:tcPr vert="vert270" anchor="ctr">
                    <a:solidFill>
                      <a:schemeClr val="accent6">
                        <a:lumMod val="60000"/>
                        <a:lumOff val="4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sv-SE" sz="1600" b="0" dirty="0">
                          <a:solidFill>
                            <a:schemeClr val="tx1"/>
                          </a:solidFill>
                        </a:rPr>
                        <a:t>Byggnation</a:t>
                      </a:r>
                      <a:endParaRPr lang="sv-SE" sz="1600" b="1" dirty="0">
                        <a:solidFill>
                          <a:schemeClr val="tx1"/>
                        </a:solidFill>
                      </a:endParaRP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dirty="0">
                          <a:solidFill>
                            <a:schemeClr val="tx1"/>
                          </a:solidFill>
                        </a:rPr>
                        <a:t>Total bostadsbyggnation denna perioden jfr total byggnation förra perioden</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dirty="0">
                          <a:solidFill>
                            <a:schemeClr val="tx1"/>
                          </a:solidFill>
                        </a:rPr>
                        <a:t>Antal </a:t>
                      </a:r>
                      <a:r>
                        <a:rPr lang="sv-SE" sz="1600" b="0" dirty="0" err="1">
                          <a:solidFill>
                            <a:schemeClr val="tx1"/>
                          </a:solidFill>
                        </a:rPr>
                        <a:t>lgh</a:t>
                      </a:r>
                      <a:r>
                        <a:rPr lang="sv-SE" sz="1600" b="0" dirty="0">
                          <a:solidFill>
                            <a:schemeClr val="tx1"/>
                          </a:solidFill>
                        </a:rPr>
                        <a:t>, småhus, anläggning för kommunal service inom DP fastställd </a:t>
                      </a:r>
                      <a:r>
                        <a:rPr lang="sv-SE" sz="1600" b="0" i="1" dirty="0">
                          <a:solidFill>
                            <a:schemeClr val="tx1"/>
                          </a:solidFill>
                        </a:rPr>
                        <a:t>förra perioden</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dirty="0">
                          <a:solidFill>
                            <a:schemeClr val="tx1"/>
                          </a:solidFill>
                        </a:rPr>
                        <a:t>Kvm nybyggd verksamhet (huset)</a:t>
                      </a:r>
                      <a:endParaRPr lang="sv-SE" sz="1600" b="0" dirty="0">
                        <a:solidFill>
                          <a:schemeClr val="tx1"/>
                        </a:solidFill>
                      </a:endParaRP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600" b="0" i="1" dirty="0">
                          <a:solidFill>
                            <a:schemeClr val="tx1"/>
                          </a:solidFill>
                        </a:rPr>
                        <a:t>Bygglov utom plan</a:t>
                      </a:r>
                    </a:p>
                  </a:txBody>
                  <a:tcPr>
                    <a:solidFill>
                      <a:schemeClr val="bg2"/>
                    </a:solidFill>
                  </a:tcPr>
                </a:tc>
                <a:tc>
                  <a:txBody>
                    <a:bodyPr/>
                    <a:lstStyle/>
                    <a:p>
                      <a:pPr marL="285750" indent="-285750">
                        <a:buFont typeface="Arial" panose="020B0604020202020204" pitchFamily="34" charset="0"/>
                        <a:buChar char="•"/>
                      </a:pPr>
                      <a:r>
                        <a:rPr lang="sv-SE" sz="1600" dirty="0">
                          <a:solidFill>
                            <a:schemeClr val="tx1"/>
                          </a:solidFill>
                        </a:rPr>
                        <a:t>Vid slutbesked registrera i </a:t>
                      </a:r>
                      <a:r>
                        <a:rPr lang="sv-SE" sz="1600" i="1" dirty="0">
                          <a:solidFill>
                            <a:schemeClr val="tx1"/>
                          </a:solidFill>
                        </a:rPr>
                        <a:t>rätt system</a:t>
                      </a:r>
                    </a:p>
                    <a:p>
                      <a:pPr marL="285750" indent="-285750">
                        <a:buFont typeface="Arial" panose="020B0604020202020204" pitchFamily="34" charset="0"/>
                        <a:buChar char="•"/>
                      </a:pPr>
                      <a:r>
                        <a:rPr lang="sv-SE" sz="1600" dirty="0">
                          <a:solidFill>
                            <a:schemeClr val="tx1"/>
                          </a:solidFill>
                        </a:rPr>
                        <a:t>Koppla samman - geodatahjälp</a:t>
                      </a:r>
                    </a:p>
                  </a:txBody>
                  <a:tcPr>
                    <a:solidFill>
                      <a:schemeClr val="bg2"/>
                    </a:solidFill>
                  </a:tcPr>
                </a:tc>
                <a:tc>
                  <a:txBody>
                    <a:bodyPr/>
                    <a:lstStyle/>
                    <a:p>
                      <a:endParaRPr lang="sv-SE" sz="1600" dirty="0">
                        <a:solidFill>
                          <a:schemeClr val="tx1"/>
                        </a:solidFill>
                      </a:endParaRPr>
                    </a:p>
                  </a:txBody>
                  <a:tcPr>
                    <a:solidFill>
                      <a:schemeClr val="bg2"/>
                    </a:solidFill>
                  </a:tcPr>
                </a:tc>
                <a:extLst>
                  <a:ext uri="{0D108BD9-81ED-4DB2-BD59-A6C34878D82A}">
                    <a16:rowId xmlns:a16="http://schemas.microsoft.com/office/drawing/2014/main" val="3910358206"/>
                  </a:ext>
                </a:extLst>
              </a:tr>
            </a:tbl>
          </a:graphicData>
        </a:graphic>
      </p:graphicFrame>
    </p:spTree>
    <p:extLst>
      <p:ext uri="{BB962C8B-B14F-4D97-AF65-F5344CB8AC3E}">
        <p14:creationId xmlns:p14="http://schemas.microsoft.com/office/powerpoint/2010/main" val="2651905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 name="Rektangel 12"/>
          <p:cNvSpPr/>
          <p:nvPr/>
        </p:nvSpPr>
        <p:spPr>
          <a:xfrm>
            <a:off x="0" y="0"/>
            <a:ext cx="14630400" cy="8229600"/>
          </a:xfrm>
          <a:prstGeom prst="rect">
            <a:avLst/>
          </a:prstGeom>
          <a:solidFill>
            <a:srgbClr val="0067A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97280" eaLnBrk="1" fontAlgn="auto" hangingPunct="1">
              <a:spcBef>
                <a:spcPts val="0"/>
              </a:spcBef>
              <a:spcAft>
                <a:spcPts val="0"/>
              </a:spcAft>
              <a:defRPr/>
            </a:pPr>
            <a:endParaRPr lang="sv-SE" sz="2160"/>
          </a:p>
        </p:txBody>
      </p:sp>
      <p:pic>
        <p:nvPicPr>
          <p:cNvPr id="27651" name="Bildobjekt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2438" y="681038"/>
            <a:ext cx="9445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ubrik 9"/>
          <p:cNvSpPr txBox="1">
            <a:spLocks/>
          </p:cNvSpPr>
          <p:nvPr/>
        </p:nvSpPr>
        <p:spPr bwMode="auto">
          <a:xfrm>
            <a:off x="1006475" y="2741613"/>
            <a:ext cx="126365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100">
                <a:solidFill>
                  <a:schemeClr val="tx1"/>
                </a:solidFill>
                <a:latin typeface="Work Sans" panose="00000500000000000000" pitchFamily="50" charset="0"/>
              </a:defRPr>
            </a:lvl1pPr>
            <a:lvl2pPr marL="742950" indent="-285750">
              <a:defRPr sz="2100">
                <a:solidFill>
                  <a:schemeClr val="tx1"/>
                </a:solidFill>
                <a:latin typeface="Work Sans" panose="00000500000000000000" pitchFamily="50" charset="0"/>
              </a:defRPr>
            </a:lvl2pPr>
            <a:lvl3pPr marL="1143000" indent="-228600">
              <a:defRPr sz="2100">
                <a:solidFill>
                  <a:schemeClr val="tx1"/>
                </a:solidFill>
                <a:latin typeface="Work Sans" panose="00000500000000000000" pitchFamily="50" charset="0"/>
              </a:defRPr>
            </a:lvl3pPr>
            <a:lvl4pPr marL="1600200" indent="-228600">
              <a:defRPr sz="2100">
                <a:solidFill>
                  <a:schemeClr val="tx1"/>
                </a:solidFill>
                <a:latin typeface="Work Sans" panose="00000500000000000000" pitchFamily="50" charset="0"/>
              </a:defRPr>
            </a:lvl4pPr>
            <a:lvl5pPr marL="2057400" indent="-228600">
              <a:defRPr sz="2100">
                <a:solidFill>
                  <a:schemeClr val="tx1"/>
                </a:solidFill>
                <a:latin typeface="Work Sans" panose="00000500000000000000" pitchFamily="50" charset="0"/>
              </a:defRPr>
            </a:lvl5pPr>
            <a:lvl6pPr marL="2514600" indent="-228600" defTabSz="1096963" fontAlgn="base">
              <a:spcBef>
                <a:spcPct val="0"/>
              </a:spcBef>
              <a:spcAft>
                <a:spcPct val="0"/>
              </a:spcAft>
              <a:defRPr sz="2100">
                <a:solidFill>
                  <a:schemeClr val="tx1"/>
                </a:solidFill>
                <a:latin typeface="Work Sans" panose="00000500000000000000" pitchFamily="50" charset="0"/>
              </a:defRPr>
            </a:lvl6pPr>
            <a:lvl7pPr marL="2971800" indent="-228600" defTabSz="1096963" fontAlgn="base">
              <a:spcBef>
                <a:spcPct val="0"/>
              </a:spcBef>
              <a:spcAft>
                <a:spcPct val="0"/>
              </a:spcAft>
              <a:defRPr sz="2100">
                <a:solidFill>
                  <a:schemeClr val="tx1"/>
                </a:solidFill>
                <a:latin typeface="Work Sans" panose="00000500000000000000" pitchFamily="50" charset="0"/>
              </a:defRPr>
            </a:lvl7pPr>
            <a:lvl8pPr marL="3429000" indent="-228600" defTabSz="1096963" fontAlgn="base">
              <a:spcBef>
                <a:spcPct val="0"/>
              </a:spcBef>
              <a:spcAft>
                <a:spcPct val="0"/>
              </a:spcAft>
              <a:defRPr sz="2100">
                <a:solidFill>
                  <a:schemeClr val="tx1"/>
                </a:solidFill>
                <a:latin typeface="Work Sans" panose="00000500000000000000" pitchFamily="50" charset="0"/>
              </a:defRPr>
            </a:lvl8pPr>
            <a:lvl9pPr marL="3886200" indent="-228600" defTabSz="1096963" fontAlgn="base">
              <a:spcBef>
                <a:spcPct val="0"/>
              </a:spcBef>
              <a:spcAft>
                <a:spcPct val="0"/>
              </a:spcAft>
              <a:defRPr sz="2100">
                <a:solidFill>
                  <a:schemeClr val="tx1"/>
                </a:solidFill>
                <a:latin typeface="Work Sans" panose="00000500000000000000" pitchFamily="50" charset="0"/>
              </a:defRPr>
            </a:lvl9pPr>
          </a:lstStyle>
          <a:p>
            <a:pPr algn="ctr" eaLnBrk="1" hangingPunct="1">
              <a:lnSpc>
                <a:spcPct val="90000"/>
              </a:lnSpc>
            </a:pPr>
            <a:r>
              <a:rPr lang="sv-SE" altLang="sv-SE" sz="7200" b="1">
                <a:solidFill>
                  <a:schemeClr val="bg1"/>
                </a:solidFill>
              </a:rPr>
              <a:t>Tack!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26F96AB-DD1A-224F-2F33-4E836A3CB2CE}"/>
              </a:ext>
            </a:extLst>
          </p:cNvPr>
          <p:cNvSpPr>
            <a:spLocks noGrp="1"/>
          </p:cNvSpPr>
          <p:nvPr>
            <p:ph type="title"/>
          </p:nvPr>
        </p:nvSpPr>
        <p:spPr/>
        <p:txBody>
          <a:bodyPr/>
          <a:lstStyle/>
          <a:p>
            <a:r>
              <a:rPr lang="sv-SE"/>
              <a:t>Restriktivitet i kust- och landsbygd</a:t>
            </a:r>
          </a:p>
        </p:txBody>
      </p:sp>
      <p:sp>
        <p:nvSpPr>
          <p:cNvPr id="3" name="Platshållare för innehåll 2">
            <a:extLst>
              <a:ext uri="{FF2B5EF4-FFF2-40B4-BE49-F238E27FC236}">
                <a16:creationId xmlns:a16="http://schemas.microsoft.com/office/drawing/2014/main" id="{2386637A-7FB8-6EB2-4C78-1E4D2F87C136}"/>
              </a:ext>
            </a:extLst>
          </p:cNvPr>
          <p:cNvSpPr>
            <a:spLocks noGrp="1"/>
          </p:cNvSpPr>
          <p:nvPr>
            <p:ph sz="quarter" idx="11"/>
          </p:nvPr>
        </p:nvSpPr>
        <p:spPr/>
        <p:txBody>
          <a:bodyPr/>
          <a:lstStyle/>
          <a:p>
            <a:pPr marL="0" indent="0" algn="l">
              <a:buNone/>
            </a:pPr>
            <a:r>
              <a:rPr lang="sv-SE" sz="2400" b="1" i="0">
                <a:effectLst/>
              </a:rPr>
              <a:t>Skäl för restriktivitet:</a:t>
            </a:r>
          </a:p>
          <a:p>
            <a:r>
              <a:rPr lang="sv-SE" sz="2400" b="0" i="0">
                <a:effectLst/>
              </a:rPr>
              <a:t>Värna orternas, särskilt de prioriterade orternas, möjligheter att växa.</a:t>
            </a:r>
          </a:p>
          <a:p>
            <a:r>
              <a:rPr lang="sv-SE" sz="2400" b="0" i="0">
                <a:effectLst/>
              </a:rPr>
              <a:t>Ekonomiska konsekvenser </a:t>
            </a:r>
          </a:p>
          <a:p>
            <a:r>
              <a:rPr lang="sv-SE" sz="2400"/>
              <a:t>Ekologiska </a:t>
            </a:r>
            <a:r>
              <a:rPr lang="sv-SE" sz="2400" b="0" i="0">
                <a:effectLst/>
              </a:rPr>
              <a:t>konsekvenser</a:t>
            </a:r>
          </a:p>
          <a:p>
            <a:r>
              <a:rPr lang="sv-SE" sz="2400" i="0">
                <a:effectLst/>
              </a:rPr>
              <a:t>Stark</a:t>
            </a:r>
            <a:r>
              <a:rPr lang="sv-SE" sz="2400"/>
              <a:t>t</a:t>
            </a:r>
            <a:r>
              <a:rPr lang="sv-SE" sz="2400" i="0">
                <a:effectLst/>
              </a:rPr>
              <a:t> bebyggelsetryck</a:t>
            </a:r>
          </a:p>
          <a:p>
            <a:r>
              <a:rPr lang="sv-SE" sz="2400"/>
              <a:t>Kulturlandskap och orters identitet</a:t>
            </a:r>
          </a:p>
          <a:p>
            <a:r>
              <a:rPr lang="sv-SE" sz="2400" b="0">
                <a:effectLst/>
              </a:rPr>
              <a:t>Får inte utöka utsträckningen av den sammanhållna bebyggelsen </a:t>
            </a:r>
          </a:p>
          <a:p>
            <a:endParaRPr lang="sv-SE" sz="2400" i="0">
              <a:effectLst/>
            </a:endParaRPr>
          </a:p>
          <a:p>
            <a:endParaRPr lang="sv-SE" sz="2400" i="0">
              <a:effectLst/>
            </a:endParaRPr>
          </a:p>
        </p:txBody>
      </p:sp>
      <p:sp>
        <p:nvSpPr>
          <p:cNvPr id="4" name="Platshållare för innehåll 3">
            <a:extLst>
              <a:ext uri="{FF2B5EF4-FFF2-40B4-BE49-F238E27FC236}">
                <a16:creationId xmlns:a16="http://schemas.microsoft.com/office/drawing/2014/main" id="{4DBABEF7-F2F2-A636-84D2-A3AC18232D90}"/>
              </a:ext>
            </a:extLst>
          </p:cNvPr>
          <p:cNvSpPr>
            <a:spLocks noGrp="1"/>
          </p:cNvSpPr>
          <p:nvPr>
            <p:ph sz="quarter" idx="12"/>
          </p:nvPr>
        </p:nvSpPr>
        <p:spPr/>
        <p:txBody>
          <a:bodyPr/>
          <a:lstStyle/>
          <a:p>
            <a:pPr marL="0" indent="0">
              <a:buNone/>
            </a:pPr>
            <a:r>
              <a:rPr lang="sv-SE" sz="2400" b="1">
                <a:effectLst/>
              </a:rPr>
              <a:t>Exempel på möjliga undantag:</a:t>
            </a:r>
          </a:p>
          <a:p>
            <a:r>
              <a:rPr lang="sv-SE" sz="2400" err="1"/>
              <a:t>L</a:t>
            </a:r>
            <a:r>
              <a:rPr lang="sv-SE" sz="2400" b="0" err="1">
                <a:effectLst/>
              </a:rPr>
              <a:t>ucktomt</a:t>
            </a:r>
            <a:r>
              <a:rPr lang="sv-SE" sz="2400" b="0">
                <a:effectLst/>
              </a:rPr>
              <a:t> och generationsväxling</a:t>
            </a:r>
            <a:r>
              <a:rPr lang="sv-SE" sz="2400"/>
              <a:t> kan prövas</a:t>
            </a:r>
            <a:endParaRPr lang="sv-SE" sz="2400" b="0">
              <a:effectLst/>
            </a:endParaRPr>
          </a:p>
          <a:p>
            <a:pPr marL="0" indent="0">
              <a:buNone/>
            </a:pPr>
            <a:r>
              <a:rPr lang="sv-SE" sz="2400" b="0">
                <a:effectLst/>
              </a:rPr>
              <a:t>Byggnadsnämnden har möjlighet att ta fram riktlinjer för hur undantag respektive restriktivitet ska tolkas för att underlätta avvägningen mellan allmänna och enskilda intressen.</a:t>
            </a:r>
          </a:p>
          <a:p>
            <a:pPr marL="0" indent="0">
              <a:buNone/>
            </a:pPr>
            <a:endParaRPr lang="sv-SE" sz="1600"/>
          </a:p>
        </p:txBody>
      </p:sp>
    </p:spTree>
    <p:extLst>
      <p:ext uri="{BB962C8B-B14F-4D97-AF65-F5344CB8AC3E}">
        <p14:creationId xmlns:p14="http://schemas.microsoft.com/office/powerpoint/2010/main" val="2533307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A3C1DA16-20C1-3ECE-57F8-359858AF25AE}"/>
              </a:ext>
            </a:extLst>
          </p:cNvPr>
          <p:cNvSpPr>
            <a:spLocks noGrp="1"/>
          </p:cNvSpPr>
          <p:nvPr>
            <p:ph type="ctrTitle"/>
          </p:nvPr>
        </p:nvSpPr>
        <p:spPr>
          <a:xfrm>
            <a:off x="1005840" y="3208154"/>
            <a:ext cx="12637008" cy="1854287"/>
          </a:xfrm>
          <a:effectLst>
            <a:outerShdw blurRad="50800" dist="38100" dir="2700000" algn="tl" rotWithShape="0">
              <a:prstClr val="black">
                <a:alpha val="40000"/>
              </a:prstClr>
            </a:outerShdw>
          </a:effectLst>
        </p:spPr>
        <p:txBody>
          <a:bodyPr>
            <a:normAutofit/>
          </a:bodyPr>
          <a:lstStyle/>
          <a:p>
            <a:pPr algn="ctr"/>
            <a:r>
              <a:rPr lang="sv-SE" sz="6000">
                <a:solidFill>
                  <a:schemeClr val="accent4">
                    <a:lumMod val="50000"/>
                  </a:schemeClr>
                </a:solidFill>
              </a:rPr>
              <a:t>Vad är nästa steg?</a:t>
            </a:r>
          </a:p>
        </p:txBody>
      </p:sp>
    </p:spTree>
    <p:extLst>
      <p:ext uri="{BB962C8B-B14F-4D97-AF65-F5344CB8AC3E}">
        <p14:creationId xmlns:p14="http://schemas.microsoft.com/office/powerpoint/2010/main" val="293068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4344F5FA-2278-74AD-8CC7-5A105042754C}"/>
              </a:ext>
            </a:extLst>
          </p:cNvPr>
          <p:cNvSpPr>
            <a:spLocks noGrp="1"/>
          </p:cNvSpPr>
          <p:nvPr>
            <p:ph type="title"/>
          </p:nvPr>
        </p:nvSpPr>
        <p:spPr/>
        <p:txBody>
          <a:bodyPr/>
          <a:lstStyle/>
          <a:p>
            <a:r>
              <a:rPr lang="sv-SE"/>
              <a:t>Att göra </a:t>
            </a:r>
            <a:r>
              <a:rPr lang="sv-SE" sz="2400" b="0"/>
              <a:t>(anteckningar efter avstämning i OP 11 augusti 2025)</a:t>
            </a:r>
            <a:endParaRPr lang="sv-SE" b="0"/>
          </a:p>
        </p:txBody>
      </p:sp>
      <p:sp>
        <p:nvSpPr>
          <p:cNvPr id="4" name="Platshållare för innehåll 3">
            <a:extLst>
              <a:ext uri="{FF2B5EF4-FFF2-40B4-BE49-F238E27FC236}">
                <a16:creationId xmlns:a16="http://schemas.microsoft.com/office/drawing/2014/main" id="{755F63B1-0007-DCAF-BABF-B5DC4019851D}"/>
              </a:ext>
            </a:extLst>
          </p:cNvPr>
          <p:cNvSpPr>
            <a:spLocks noGrp="1"/>
          </p:cNvSpPr>
          <p:nvPr>
            <p:ph sz="quarter" idx="11"/>
          </p:nvPr>
        </p:nvSpPr>
        <p:spPr>
          <a:xfrm>
            <a:off x="627724" y="2214000"/>
            <a:ext cx="6408000" cy="5733378"/>
          </a:xfrm>
          <a:ln w="28575">
            <a:solidFill>
              <a:schemeClr val="accent6">
                <a:lumMod val="60000"/>
                <a:lumOff val="40000"/>
              </a:schemeClr>
            </a:solidFill>
          </a:ln>
        </p:spPr>
        <p:txBody>
          <a:bodyPr/>
          <a:lstStyle/>
          <a:p>
            <a:pPr marL="0" indent="0">
              <a:buNone/>
            </a:pPr>
            <a:r>
              <a:rPr lang="sv-SE" b="1" dirty="0"/>
              <a:t>Information – följer vi ÖP?</a:t>
            </a:r>
          </a:p>
          <a:p>
            <a:r>
              <a:rPr lang="sv-SE" dirty="0"/>
              <a:t>KSAU och KS (</a:t>
            </a:r>
            <a:r>
              <a:rPr lang="sv-SE" dirty="0" err="1"/>
              <a:t>årshjul</a:t>
            </a:r>
            <a:r>
              <a:rPr lang="sv-SE" dirty="0"/>
              <a:t>)</a:t>
            </a:r>
          </a:p>
          <a:p>
            <a:r>
              <a:rPr lang="sv-SE" dirty="0"/>
              <a:t>BNAU</a:t>
            </a:r>
          </a:p>
          <a:p>
            <a:r>
              <a:rPr lang="sv-SE" dirty="0"/>
              <a:t>SBK</a:t>
            </a:r>
          </a:p>
          <a:p>
            <a:r>
              <a:rPr lang="sv-SE" dirty="0"/>
              <a:t>Bygglovsavdelningen</a:t>
            </a:r>
          </a:p>
          <a:p>
            <a:endParaRPr lang="sv-SE" dirty="0"/>
          </a:p>
          <a:p>
            <a:r>
              <a:rPr lang="sv-SE" dirty="0"/>
              <a:t>För att få en bra dialog med KSAU och BNAU är det vår bedömning att de ska få informationen vid separata tillfällen.</a:t>
            </a:r>
          </a:p>
        </p:txBody>
      </p:sp>
      <p:sp>
        <p:nvSpPr>
          <p:cNvPr id="5" name="Platshållare för innehåll 4">
            <a:extLst>
              <a:ext uri="{FF2B5EF4-FFF2-40B4-BE49-F238E27FC236}">
                <a16:creationId xmlns:a16="http://schemas.microsoft.com/office/drawing/2014/main" id="{49626597-EF0A-DAFA-1230-744B9C9A2796}"/>
              </a:ext>
            </a:extLst>
          </p:cNvPr>
          <p:cNvSpPr>
            <a:spLocks noGrp="1"/>
          </p:cNvSpPr>
          <p:nvPr>
            <p:ph sz="quarter" idx="12"/>
          </p:nvPr>
        </p:nvSpPr>
        <p:spPr>
          <a:xfrm>
            <a:off x="7559650" y="2213999"/>
            <a:ext cx="6408000" cy="5733377"/>
          </a:xfrm>
          <a:ln w="38100">
            <a:solidFill>
              <a:schemeClr val="accent5">
                <a:lumMod val="75000"/>
              </a:schemeClr>
            </a:solidFill>
          </a:ln>
        </p:spPr>
        <p:txBody>
          <a:bodyPr/>
          <a:lstStyle/>
          <a:p>
            <a:pPr marL="0" indent="0">
              <a:buNone/>
            </a:pPr>
            <a:r>
              <a:rPr lang="sv-SE" b="1" dirty="0"/>
              <a:t>Datainsamling för kontinuerlig uppföljning av ÖP</a:t>
            </a:r>
          </a:p>
          <a:p>
            <a:r>
              <a:rPr lang="sv-SE" dirty="0"/>
              <a:t>Definiera den data som behöver samlas in avseende nya bostäder, ny kommunal service och ny verksamhetsmark </a:t>
            </a:r>
          </a:p>
          <a:p>
            <a:r>
              <a:rPr lang="sv-SE" dirty="0"/>
              <a:t>Hitta lösningar och rutiner för hur detta ska gå till.  </a:t>
            </a:r>
          </a:p>
          <a:p>
            <a:r>
              <a:rPr lang="sv-SE" dirty="0"/>
              <a:t>Skilja ut antal småhus som en kategori redan till första presentationen?</a:t>
            </a:r>
          </a:p>
          <a:p>
            <a:r>
              <a:rPr lang="sv-SE" dirty="0"/>
              <a:t>Schabloner för alla typer orter</a:t>
            </a:r>
          </a:p>
          <a:p>
            <a:pPr marL="0" indent="0">
              <a:buNone/>
            </a:pPr>
            <a:endParaRPr lang="sv-SE" dirty="0"/>
          </a:p>
          <a:p>
            <a:pPr marL="0" indent="0">
              <a:buNone/>
            </a:pPr>
            <a:endParaRPr lang="sv-SE" dirty="0"/>
          </a:p>
        </p:txBody>
      </p:sp>
    </p:spTree>
    <p:extLst>
      <p:ext uri="{BB962C8B-B14F-4D97-AF65-F5344CB8AC3E}">
        <p14:creationId xmlns:p14="http://schemas.microsoft.com/office/powerpoint/2010/main" val="849971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F9B61E7-A717-7272-D868-A92DA8CF9CA9}"/>
              </a:ext>
            </a:extLst>
          </p:cNvPr>
          <p:cNvSpPr>
            <a:spLocks noGrp="1"/>
          </p:cNvSpPr>
          <p:nvPr>
            <p:ph type="title"/>
          </p:nvPr>
        </p:nvSpPr>
        <p:spPr/>
        <p:txBody>
          <a:bodyPr/>
          <a:lstStyle/>
          <a:p>
            <a:r>
              <a:rPr lang="sv-SE"/>
              <a:t>Möjliga användningsområden</a:t>
            </a:r>
          </a:p>
        </p:txBody>
      </p:sp>
      <p:sp>
        <p:nvSpPr>
          <p:cNvPr id="3" name="Platshållare för innehåll 2">
            <a:extLst>
              <a:ext uri="{FF2B5EF4-FFF2-40B4-BE49-F238E27FC236}">
                <a16:creationId xmlns:a16="http://schemas.microsoft.com/office/drawing/2014/main" id="{AC32A6A8-C1C7-8417-01F3-B3E0705CB1D0}"/>
              </a:ext>
            </a:extLst>
          </p:cNvPr>
          <p:cNvSpPr>
            <a:spLocks noGrp="1"/>
          </p:cNvSpPr>
          <p:nvPr>
            <p:ph sz="quarter" idx="10"/>
          </p:nvPr>
        </p:nvSpPr>
        <p:spPr/>
        <p:txBody>
          <a:bodyPr/>
          <a:lstStyle/>
          <a:p>
            <a:pPr marL="0" indent="0">
              <a:buNone/>
            </a:pPr>
            <a:r>
              <a:rPr lang="sv-SE" dirty="0"/>
              <a:t>Som underlag till:</a:t>
            </a:r>
          </a:p>
          <a:p>
            <a:r>
              <a:rPr lang="sv-SE" dirty="0"/>
              <a:t>Startplan </a:t>
            </a:r>
          </a:p>
          <a:p>
            <a:r>
              <a:rPr lang="sv-SE" dirty="0"/>
              <a:t>Planeringstrategin – </a:t>
            </a:r>
            <a:r>
              <a:rPr lang="sv-SE" dirty="0" err="1"/>
              <a:t>ev</a:t>
            </a:r>
            <a:r>
              <a:rPr lang="sv-SE" dirty="0"/>
              <a:t> ändrad </a:t>
            </a:r>
            <a:r>
              <a:rPr lang="sv-SE" dirty="0" err="1"/>
              <a:t>öp</a:t>
            </a:r>
            <a:endParaRPr lang="sv-SE" dirty="0"/>
          </a:p>
          <a:p>
            <a:r>
              <a:rPr lang="sv-SE" dirty="0"/>
              <a:t>Utarbeta BNs fördjupning om förhandsbesked</a:t>
            </a:r>
          </a:p>
          <a:p>
            <a:r>
              <a:rPr lang="sv-SE" dirty="0"/>
              <a:t>Underlag till lokalförsörjning, infraplanering…</a:t>
            </a:r>
          </a:p>
        </p:txBody>
      </p:sp>
    </p:spTree>
    <p:extLst>
      <p:ext uri="{BB962C8B-B14F-4D97-AF65-F5344CB8AC3E}">
        <p14:creationId xmlns:p14="http://schemas.microsoft.com/office/powerpoint/2010/main" val="422741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912F7B6-D381-6E92-605A-FBB443750B69}"/>
              </a:ext>
            </a:extLst>
          </p:cNvPr>
          <p:cNvSpPr>
            <a:spLocks noGrp="1"/>
          </p:cNvSpPr>
          <p:nvPr>
            <p:ph type="title"/>
          </p:nvPr>
        </p:nvSpPr>
        <p:spPr/>
        <p:txBody>
          <a:bodyPr/>
          <a:lstStyle/>
          <a:p>
            <a:r>
              <a:rPr lang="sv-SE" dirty="0"/>
              <a:t>Schablontäthet - syfte</a:t>
            </a:r>
          </a:p>
        </p:txBody>
      </p:sp>
      <p:sp>
        <p:nvSpPr>
          <p:cNvPr id="3" name="Platshållare för innehåll 2">
            <a:extLst>
              <a:ext uri="{FF2B5EF4-FFF2-40B4-BE49-F238E27FC236}">
                <a16:creationId xmlns:a16="http://schemas.microsoft.com/office/drawing/2014/main" id="{F4D65BF8-6F7F-108F-2800-34CBF95898DA}"/>
              </a:ext>
            </a:extLst>
          </p:cNvPr>
          <p:cNvSpPr>
            <a:spLocks noGrp="1"/>
          </p:cNvSpPr>
          <p:nvPr>
            <p:ph sz="quarter" idx="10"/>
          </p:nvPr>
        </p:nvSpPr>
        <p:spPr/>
        <p:txBody>
          <a:bodyPr/>
          <a:lstStyle/>
          <a:p>
            <a:r>
              <a:rPr lang="sv-SE" dirty="0"/>
              <a:t>Att på ortsnivå kunna veta om vi styr enligt bostadsförsörjningsplan och mark för näringsliv så som </a:t>
            </a:r>
            <a:r>
              <a:rPr lang="sv-SE"/>
              <a:t>vi tänkt.</a:t>
            </a:r>
          </a:p>
        </p:txBody>
      </p:sp>
    </p:spTree>
    <p:extLst>
      <p:ext uri="{BB962C8B-B14F-4D97-AF65-F5344CB8AC3E}">
        <p14:creationId xmlns:p14="http://schemas.microsoft.com/office/powerpoint/2010/main" val="3531679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30857C1-7D90-84DB-0681-A1394D72FC0B}"/>
              </a:ext>
            </a:extLst>
          </p:cNvPr>
          <p:cNvSpPr>
            <a:spLocks noGrp="1"/>
          </p:cNvSpPr>
          <p:nvPr>
            <p:ph type="title"/>
          </p:nvPr>
        </p:nvSpPr>
        <p:spPr/>
        <p:txBody>
          <a:bodyPr/>
          <a:lstStyle/>
          <a:p>
            <a:r>
              <a:rPr lang="sv-SE" dirty="0"/>
              <a:t>Referensområden</a:t>
            </a:r>
          </a:p>
        </p:txBody>
      </p:sp>
      <p:sp>
        <p:nvSpPr>
          <p:cNvPr id="3" name="Platshållare för innehåll 2">
            <a:extLst>
              <a:ext uri="{FF2B5EF4-FFF2-40B4-BE49-F238E27FC236}">
                <a16:creationId xmlns:a16="http://schemas.microsoft.com/office/drawing/2014/main" id="{D8812461-80E8-ADBF-156F-960EED1632A3}"/>
              </a:ext>
            </a:extLst>
          </p:cNvPr>
          <p:cNvSpPr>
            <a:spLocks noGrp="1"/>
          </p:cNvSpPr>
          <p:nvPr>
            <p:ph sz="quarter" idx="10"/>
          </p:nvPr>
        </p:nvSpPr>
        <p:spPr/>
        <p:txBody>
          <a:bodyPr/>
          <a:lstStyle/>
          <a:p>
            <a:r>
              <a:rPr lang="sv-SE" dirty="0"/>
              <a:t>Tölö 2 45 </a:t>
            </a:r>
          </a:p>
        </p:txBody>
      </p:sp>
      <p:graphicFrame>
        <p:nvGraphicFramePr>
          <p:cNvPr id="4" name="Tabell 3">
            <a:extLst>
              <a:ext uri="{FF2B5EF4-FFF2-40B4-BE49-F238E27FC236}">
                <a16:creationId xmlns:a16="http://schemas.microsoft.com/office/drawing/2014/main" id="{E411DE85-1D0B-D0F3-326E-623ECE861C34}"/>
              </a:ext>
            </a:extLst>
          </p:cNvPr>
          <p:cNvGraphicFramePr>
            <a:graphicFrameLocks noGrp="1"/>
          </p:cNvGraphicFramePr>
          <p:nvPr>
            <p:extLst>
              <p:ext uri="{D42A27DB-BD31-4B8C-83A1-F6EECF244321}">
                <p14:modId xmlns:p14="http://schemas.microsoft.com/office/powerpoint/2010/main" val="1240784018"/>
              </p:ext>
            </p:extLst>
          </p:nvPr>
        </p:nvGraphicFramePr>
        <p:xfrm>
          <a:off x="274319" y="1998380"/>
          <a:ext cx="14073052" cy="5490120"/>
        </p:xfrm>
        <a:graphic>
          <a:graphicData uri="http://schemas.openxmlformats.org/drawingml/2006/table">
            <a:tbl>
              <a:tblPr firstRow="1" bandRow="1">
                <a:tableStyleId>{5C22544A-7EE6-4342-B048-85BDC9FD1C3A}</a:tableStyleId>
              </a:tblPr>
              <a:tblGrid>
                <a:gridCol w="1984859">
                  <a:extLst>
                    <a:ext uri="{9D8B030D-6E8A-4147-A177-3AD203B41FA5}">
                      <a16:colId xmlns:a16="http://schemas.microsoft.com/office/drawing/2014/main" val="4032473425"/>
                    </a:ext>
                  </a:extLst>
                </a:gridCol>
                <a:gridCol w="1977589">
                  <a:extLst>
                    <a:ext uri="{9D8B030D-6E8A-4147-A177-3AD203B41FA5}">
                      <a16:colId xmlns:a16="http://schemas.microsoft.com/office/drawing/2014/main" val="4099462997"/>
                    </a:ext>
                  </a:extLst>
                </a:gridCol>
                <a:gridCol w="2618661">
                  <a:extLst>
                    <a:ext uri="{9D8B030D-6E8A-4147-A177-3AD203B41FA5}">
                      <a16:colId xmlns:a16="http://schemas.microsoft.com/office/drawing/2014/main" val="2492599860"/>
                    </a:ext>
                  </a:extLst>
                </a:gridCol>
                <a:gridCol w="2387846">
                  <a:extLst>
                    <a:ext uri="{9D8B030D-6E8A-4147-A177-3AD203B41FA5}">
                      <a16:colId xmlns:a16="http://schemas.microsoft.com/office/drawing/2014/main" val="1238696697"/>
                    </a:ext>
                  </a:extLst>
                </a:gridCol>
                <a:gridCol w="1038662">
                  <a:extLst>
                    <a:ext uri="{9D8B030D-6E8A-4147-A177-3AD203B41FA5}">
                      <a16:colId xmlns:a16="http://schemas.microsoft.com/office/drawing/2014/main" val="1595267810"/>
                    </a:ext>
                  </a:extLst>
                </a:gridCol>
                <a:gridCol w="717424">
                  <a:extLst>
                    <a:ext uri="{9D8B030D-6E8A-4147-A177-3AD203B41FA5}">
                      <a16:colId xmlns:a16="http://schemas.microsoft.com/office/drawing/2014/main" val="876251629"/>
                    </a:ext>
                  </a:extLst>
                </a:gridCol>
                <a:gridCol w="3348011">
                  <a:extLst>
                    <a:ext uri="{9D8B030D-6E8A-4147-A177-3AD203B41FA5}">
                      <a16:colId xmlns:a16="http://schemas.microsoft.com/office/drawing/2014/main" val="256291201"/>
                    </a:ext>
                  </a:extLst>
                </a:gridCol>
              </a:tblGrid>
              <a:tr h="165475">
                <a:tc>
                  <a:txBody>
                    <a:bodyPr/>
                    <a:lstStyle/>
                    <a:p>
                      <a:r>
                        <a:rPr lang="sv-SE" sz="1600" dirty="0"/>
                        <a:t>Referensområde</a:t>
                      </a:r>
                    </a:p>
                  </a:txBody>
                  <a:tcPr>
                    <a:solidFill>
                      <a:schemeClr val="accent6"/>
                    </a:solidFill>
                  </a:tcPr>
                </a:tc>
                <a:tc>
                  <a:txBody>
                    <a:bodyPr/>
                    <a:lstStyle/>
                    <a:p>
                      <a:r>
                        <a:rPr lang="sv-SE" sz="1600" dirty="0"/>
                        <a:t>ÖP-zon</a:t>
                      </a:r>
                    </a:p>
                  </a:txBody>
                  <a:tcPr>
                    <a:solidFill>
                      <a:schemeClr val="accent6"/>
                    </a:solidFill>
                  </a:tcPr>
                </a:tc>
                <a:tc>
                  <a:txBody>
                    <a:bodyPr/>
                    <a:lstStyle/>
                    <a:p>
                      <a:r>
                        <a:rPr lang="sv-SE" sz="1600" dirty="0"/>
                        <a:t>Antal boende i området</a:t>
                      </a:r>
                    </a:p>
                    <a:p>
                      <a:r>
                        <a:rPr lang="sv-SE" sz="1600" dirty="0" err="1"/>
                        <a:t>Gis</a:t>
                      </a:r>
                      <a:r>
                        <a:rPr lang="sv-SE" sz="1600" dirty="0"/>
                        <a:t>-funktion – bostäder inom </a:t>
                      </a:r>
                      <a:r>
                        <a:rPr lang="sv-SE" sz="1600" dirty="0" err="1"/>
                        <a:t>dp</a:t>
                      </a:r>
                      <a:r>
                        <a:rPr lang="sv-SE" sz="1600" dirty="0"/>
                        <a:t>-område</a:t>
                      </a:r>
                    </a:p>
                  </a:txBody>
                  <a:tcPr>
                    <a:solidFill>
                      <a:schemeClr val="accent6"/>
                    </a:solidFill>
                  </a:tcPr>
                </a:tc>
                <a:tc>
                  <a:txBody>
                    <a:bodyPr/>
                    <a:lstStyle/>
                    <a:p>
                      <a:r>
                        <a:rPr lang="sv-SE" sz="1600" dirty="0"/>
                        <a:t>Storlek (ha)</a:t>
                      </a:r>
                    </a:p>
                    <a:p>
                      <a:r>
                        <a:rPr lang="sv-SE" sz="1600" b="0" i="1" dirty="0"/>
                        <a:t>Vägar och park i anslutning till bostäder räknas in</a:t>
                      </a:r>
                    </a:p>
                  </a:txBody>
                  <a:tcPr>
                    <a:solidFill>
                      <a:schemeClr val="accent6"/>
                    </a:solidFill>
                  </a:tcPr>
                </a:tc>
                <a:tc>
                  <a:txBody>
                    <a:bodyPr/>
                    <a:lstStyle/>
                    <a:p>
                      <a:r>
                        <a:rPr lang="sv-SE" sz="1600" dirty="0" err="1"/>
                        <a:t>Inv</a:t>
                      </a:r>
                      <a:r>
                        <a:rPr lang="sv-SE" sz="1600" dirty="0"/>
                        <a:t>/ha</a:t>
                      </a:r>
                    </a:p>
                  </a:txBody>
                  <a:tcPr>
                    <a:solidFill>
                      <a:schemeClr val="accent6"/>
                    </a:solidFill>
                  </a:tcPr>
                </a:tc>
                <a:tc>
                  <a:txBody>
                    <a:bodyPr/>
                    <a:lstStyle/>
                    <a:p>
                      <a:r>
                        <a:rPr lang="sv-SE" sz="1600" dirty="0">
                          <a:solidFill>
                            <a:srgbClr val="FF0000"/>
                          </a:solidFill>
                        </a:rPr>
                        <a:t>E-tal</a:t>
                      </a:r>
                    </a:p>
                  </a:txBody>
                  <a:tcPr>
                    <a:solidFill>
                      <a:schemeClr val="accent6"/>
                    </a:solidFill>
                  </a:tcPr>
                </a:tc>
                <a:tc>
                  <a:txBody>
                    <a:bodyPr/>
                    <a:lstStyle/>
                    <a:p>
                      <a:r>
                        <a:rPr lang="sv-SE" sz="1600" dirty="0"/>
                        <a:t>Kommentar </a:t>
                      </a:r>
                    </a:p>
                  </a:txBody>
                  <a:tcPr>
                    <a:solidFill>
                      <a:schemeClr val="accent6"/>
                    </a:solidFill>
                  </a:tcPr>
                </a:tc>
                <a:extLst>
                  <a:ext uri="{0D108BD9-81ED-4DB2-BD59-A6C34878D82A}">
                    <a16:rowId xmlns:a16="http://schemas.microsoft.com/office/drawing/2014/main" val="2148734024"/>
                  </a:ext>
                </a:extLst>
              </a:tr>
              <a:tr h="0">
                <a:tc>
                  <a:txBody>
                    <a:bodyPr/>
                    <a:lstStyle/>
                    <a:p>
                      <a:r>
                        <a:rPr lang="sv-SE" sz="1600" dirty="0"/>
                        <a:t>Söderstaden</a:t>
                      </a:r>
                    </a:p>
                  </a:txBody>
                  <a:tcPr>
                    <a:solidFill>
                      <a:schemeClr val="accent6">
                        <a:lumMod val="20000"/>
                        <a:lumOff val="80000"/>
                      </a:schemeClr>
                    </a:solidFill>
                  </a:tcPr>
                </a:tc>
                <a:tc>
                  <a:txBody>
                    <a:bodyPr/>
                    <a:lstStyle/>
                    <a:p>
                      <a:r>
                        <a:rPr lang="sv-SE" sz="1600" dirty="0"/>
                        <a:t>C staden</a:t>
                      </a:r>
                    </a:p>
                  </a:txBody>
                  <a:tcPr>
                    <a:solidFill>
                      <a:schemeClr val="accent6">
                        <a:lumMod val="20000"/>
                        <a:lumOff val="80000"/>
                      </a:schemeClr>
                    </a:solidFill>
                  </a:tcPr>
                </a:tc>
                <a:tc>
                  <a:txBody>
                    <a:bodyPr/>
                    <a:lstStyle/>
                    <a:p>
                      <a:r>
                        <a:rPr lang="sv-SE" sz="1600" dirty="0"/>
                        <a:t>1015</a:t>
                      </a:r>
                    </a:p>
                  </a:txBody>
                  <a:tcPr>
                    <a:solidFill>
                      <a:schemeClr val="accent6">
                        <a:lumMod val="20000"/>
                        <a:lumOff val="80000"/>
                      </a:schemeClr>
                    </a:solidFill>
                  </a:tcPr>
                </a:tc>
                <a:tc>
                  <a:txBody>
                    <a:bodyPr/>
                    <a:lstStyle/>
                    <a:p>
                      <a:r>
                        <a:rPr lang="sv-SE" sz="1600" dirty="0"/>
                        <a:t>3,5</a:t>
                      </a:r>
                    </a:p>
                  </a:txBody>
                  <a:tcPr>
                    <a:solidFill>
                      <a:schemeClr val="accent6">
                        <a:lumMod val="20000"/>
                        <a:lumOff val="80000"/>
                      </a:schemeClr>
                    </a:solidFill>
                  </a:tcPr>
                </a:tc>
                <a:tc>
                  <a:txBody>
                    <a:bodyPr/>
                    <a:lstStyle/>
                    <a:p>
                      <a:r>
                        <a:rPr lang="sv-SE" sz="1600" dirty="0"/>
                        <a:t>290</a:t>
                      </a:r>
                    </a:p>
                  </a:txBody>
                  <a:tcPr>
                    <a:solidFill>
                      <a:schemeClr val="accent6">
                        <a:lumMod val="20000"/>
                        <a:lumOff val="80000"/>
                      </a:schemeClr>
                    </a:solidFill>
                  </a:tcPr>
                </a:tc>
                <a:tc>
                  <a:txBody>
                    <a:bodyPr/>
                    <a:lstStyle/>
                    <a:p>
                      <a:endParaRPr lang="sv-SE" sz="1600" dirty="0">
                        <a:solidFill>
                          <a:srgbClr val="FF0000"/>
                        </a:solidFill>
                      </a:endParaRPr>
                    </a:p>
                  </a:txBody>
                  <a:tcPr>
                    <a:solidFill>
                      <a:schemeClr val="accent6">
                        <a:lumMod val="20000"/>
                        <a:lumOff val="80000"/>
                      </a:schemeClr>
                    </a:solidFill>
                  </a:tcPr>
                </a:tc>
                <a:tc>
                  <a:txBody>
                    <a:bodyPr/>
                    <a:lstStyle/>
                    <a:p>
                      <a:r>
                        <a:rPr lang="sv-SE" sz="1600" dirty="0"/>
                        <a:t>Kvartersstad – mellanstor stad</a:t>
                      </a:r>
                    </a:p>
                  </a:txBody>
                  <a:tcPr>
                    <a:solidFill>
                      <a:schemeClr val="accent6">
                        <a:lumMod val="20000"/>
                        <a:lumOff val="80000"/>
                      </a:schemeClr>
                    </a:solidFill>
                  </a:tcPr>
                </a:tc>
                <a:extLst>
                  <a:ext uri="{0D108BD9-81ED-4DB2-BD59-A6C34878D82A}">
                    <a16:rowId xmlns:a16="http://schemas.microsoft.com/office/drawing/2014/main" val="68419757"/>
                  </a:ext>
                </a:extLst>
              </a:tr>
              <a:tr h="248235">
                <a:tc>
                  <a:txBody>
                    <a:bodyPr/>
                    <a:lstStyle/>
                    <a:p>
                      <a:r>
                        <a:rPr lang="sv-SE" sz="1600" dirty="0"/>
                        <a:t>Kolla</a:t>
                      </a:r>
                    </a:p>
                  </a:txBody>
                  <a:tcPr>
                    <a:solidFill>
                      <a:schemeClr val="bg2"/>
                    </a:solidFill>
                  </a:tcPr>
                </a:tc>
                <a:tc>
                  <a:txBody>
                    <a:bodyPr/>
                    <a:lstStyle/>
                    <a:p>
                      <a:r>
                        <a:rPr lang="sv-SE" sz="1600" dirty="0"/>
                        <a:t>C-nära staden</a:t>
                      </a:r>
                    </a:p>
                  </a:txBody>
                  <a:tcPr>
                    <a:solidFill>
                      <a:schemeClr val="bg2"/>
                    </a:solidFill>
                  </a:tcPr>
                </a:tc>
                <a:tc>
                  <a:txBody>
                    <a:bodyPr/>
                    <a:lstStyle/>
                    <a:p>
                      <a:r>
                        <a:rPr lang="sv-SE" sz="1600" dirty="0"/>
                        <a:t>2113</a:t>
                      </a:r>
                    </a:p>
                  </a:txBody>
                  <a:tcPr>
                    <a:solidFill>
                      <a:schemeClr val="bg2"/>
                    </a:solidFill>
                  </a:tcPr>
                </a:tc>
                <a:tc>
                  <a:txBody>
                    <a:bodyPr/>
                    <a:lstStyle/>
                    <a:p>
                      <a:r>
                        <a:rPr lang="sv-SE" sz="1600" dirty="0"/>
                        <a:t>20</a:t>
                      </a:r>
                    </a:p>
                  </a:txBody>
                  <a:tcPr>
                    <a:solidFill>
                      <a:schemeClr val="bg2"/>
                    </a:solidFill>
                  </a:tcPr>
                </a:tc>
                <a:tc>
                  <a:txBody>
                    <a:bodyPr/>
                    <a:lstStyle/>
                    <a:p>
                      <a:r>
                        <a:rPr lang="sv-SE" sz="1600" dirty="0"/>
                        <a:t>105</a:t>
                      </a:r>
                    </a:p>
                  </a:txBody>
                  <a:tcPr>
                    <a:solidFill>
                      <a:schemeClr val="bg2"/>
                    </a:solidFill>
                  </a:tcPr>
                </a:tc>
                <a:tc>
                  <a:txBody>
                    <a:bodyPr/>
                    <a:lstStyle/>
                    <a:p>
                      <a:endParaRPr lang="sv-SE" sz="1600" dirty="0">
                        <a:solidFill>
                          <a:srgbClr val="FF0000"/>
                        </a:solidFill>
                      </a:endParaRPr>
                    </a:p>
                  </a:txBody>
                  <a:tcPr>
                    <a:solidFill>
                      <a:schemeClr val="bg2"/>
                    </a:solidFill>
                  </a:tcPr>
                </a:tc>
                <a:tc>
                  <a:txBody>
                    <a:bodyPr/>
                    <a:lstStyle/>
                    <a:p>
                      <a:r>
                        <a:rPr lang="sv-SE" sz="1600" dirty="0" err="1"/>
                        <a:t>Flerb</a:t>
                      </a:r>
                      <a:r>
                        <a:rPr lang="sv-SE" sz="1600" dirty="0"/>
                        <a:t>, radhus, </a:t>
                      </a:r>
                      <a:r>
                        <a:rPr lang="sv-SE" sz="1600" dirty="0" err="1"/>
                        <a:t>fril</a:t>
                      </a:r>
                      <a:r>
                        <a:rPr lang="sv-SE" sz="1600" dirty="0"/>
                        <a:t> blandat </a:t>
                      </a:r>
                    </a:p>
                  </a:txBody>
                  <a:tcPr>
                    <a:solidFill>
                      <a:schemeClr val="bg2"/>
                    </a:solidFill>
                  </a:tcPr>
                </a:tc>
                <a:extLst>
                  <a:ext uri="{0D108BD9-81ED-4DB2-BD59-A6C34878D82A}">
                    <a16:rowId xmlns:a16="http://schemas.microsoft.com/office/drawing/2014/main" val="2817628916"/>
                  </a:ext>
                </a:extLst>
              </a:tr>
              <a:tr h="0">
                <a:tc>
                  <a:txBody>
                    <a:bodyPr/>
                    <a:lstStyle/>
                    <a:p>
                      <a:r>
                        <a:rPr lang="sv-SE" sz="1600" dirty="0"/>
                        <a:t>Tölö Ängar 2</a:t>
                      </a:r>
                    </a:p>
                  </a:txBody>
                  <a:tcPr>
                    <a:solidFill>
                      <a:schemeClr val="accent6">
                        <a:lumMod val="20000"/>
                        <a:lumOff val="80000"/>
                      </a:schemeClr>
                    </a:solidFill>
                  </a:tcPr>
                </a:tc>
                <a:tc>
                  <a:txBody>
                    <a:bodyPr/>
                    <a:lstStyle/>
                    <a:p>
                      <a:r>
                        <a:rPr lang="sv-SE" sz="1600" dirty="0"/>
                        <a:t>Yttre staden</a:t>
                      </a:r>
                    </a:p>
                  </a:txBody>
                  <a:tcPr>
                    <a:solidFill>
                      <a:schemeClr val="accent6">
                        <a:lumMod val="20000"/>
                        <a:lumOff val="80000"/>
                      </a:schemeClr>
                    </a:solidFill>
                  </a:tcPr>
                </a:tc>
                <a:tc>
                  <a:txBody>
                    <a:bodyPr/>
                    <a:lstStyle/>
                    <a:p>
                      <a:r>
                        <a:rPr lang="sv-SE" sz="1600" dirty="0"/>
                        <a:t>766</a:t>
                      </a:r>
                    </a:p>
                  </a:txBody>
                  <a:tcPr>
                    <a:solidFill>
                      <a:schemeClr val="accent6">
                        <a:lumMod val="20000"/>
                        <a:lumOff val="80000"/>
                      </a:schemeClr>
                    </a:solidFill>
                  </a:tcPr>
                </a:tc>
                <a:tc>
                  <a:txBody>
                    <a:bodyPr/>
                    <a:lstStyle/>
                    <a:p>
                      <a:r>
                        <a:rPr lang="sv-SE" sz="1600" dirty="0"/>
                        <a:t>15</a:t>
                      </a:r>
                    </a:p>
                  </a:txBody>
                  <a:tcPr>
                    <a:solidFill>
                      <a:schemeClr val="accent6">
                        <a:lumMod val="20000"/>
                        <a:lumOff val="80000"/>
                      </a:schemeClr>
                    </a:solidFill>
                  </a:tcPr>
                </a:tc>
                <a:tc>
                  <a:txBody>
                    <a:bodyPr/>
                    <a:lstStyle/>
                    <a:p>
                      <a:r>
                        <a:rPr lang="sv-SE" sz="1600" dirty="0"/>
                        <a:t>50</a:t>
                      </a:r>
                    </a:p>
                  </a:txBody>
                  <a:tcPr>
                    <a:solidFill>
                      <a:schemeClr val="accent6">
                        <a:lumMod val="20000"/>
                        <a:lumOff val="80000"/>
                      </a:schemeClr>
                    </a:solidFill>
                  </a:tcPr>
                </a:tc>
                <a:tc>
                  <a:txBody>
                    <a:bodyPr/>
                    <a:lstStyle/>
                    <a:p>
                      <a:endParaRPr lang="sv-SE" sz="1600" dirty="0">
                        <a:solidFill>
                          <a:srgbClr val="FF0000"/>
                        </a:solidFill>
                      </a:endParaRPr>
                    </a:p>
                  </a:txBody>
                  <a:tcPr>
                    <a:solidFill>
                      <a:schemeClr val="accent6">
                        <a:lumMod val="20000"/>
                        <a:lumOff val="80000"/>
                      </a:schemeClr>
                    </a:solidFill>
                  </a:tcPr>
                </a:tc>
                <a:tc>
                  <a:txBody>
                    <a:bodyPr/>
                    <a:lstStyle/>
                    <a:p>
                      <a:r>
                        <a:rPr lang="sv-SE" sz="1600" dirty="0"/>
                        <a:t>Trädgårdsstad</a:t>
                      </a:r>
                    </a:p>
                  </a:txBody>
                  <a:tcPr>
                    <a:solidFill>
                      <a:schemeClr val="accent6">
                        <a:lumMod val="20000"/>
                        <a:lumOff val="80000"/>
                      </a:schemeClr>
                    </a:solidFill>
                  </a:tcPr>
                </a:tc>
                <a:extLst>
                  <a:ext uri="{0D108BD9-81ED-4DB2-BD59-A6C34878D82A}">
                    <a16:rowId xmlns:a16="http://schemas.microsoft.com/office/drawing/2014/main" val="666821087"/>
                  </a:ext>
                </a:extLst>
              </a:tr>
              <a:tr h="0">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extLst>
                  <a:ext uri="{0D108BD9-81ED-4DB2-BD59-A6C34878D82A}">
                    <a16:rowId xmlns:a16="http://schemas.microsoft.com/office/drawing/2014/main" val="3631437625"/>
                  </a:ext>
                </a:extLst>
              </a:tr>
              <a:tr h="0">
                <a:tc>
                  <a:txBody>
                    <a:bodyPr/>
                    <a:lstStyle/>
                    <a:p>
                      <a:r>
                        <a:rPr lang="sv-SE" sz="1600" dirty="0"/>
                        <a:t>Särö C </a:t>
                      </a:r>
                    </a:p>
                  </a:txBody>
                  <a:tcPr>
                    <a:solidFill>
                      <a:schemeClr val="accent6">
                        <a:lumMod val="20000"/>
                        <a:lumOff val="80000"/>
                      </a:schemeClr>
                    </a:solidFill>
                  </a:tcPr>
                </a:tc>
                <a:tc>
                  <a:txBody>
                    <a:bodyPr/>
                    <a:lstStyle/>
                    <a:p>
                      <a:r>
                        <a:rPr lang="sv-SE" sz="1600" dirty="0"/>
                        <a:t>C-ort</a:t>
                      </a:r>
                    </a:p>
                  </a:txBody>
                  <a:tcPr>
                    <a:solidFill>
                      <a:schemeClr val="accent6">
                        <a:lumMod val="20000"/>
                        <a:lumOff val="80000"/>
                      </a:schemeClr>
                    </a:solidFill>
                  </a:tcPr>
                </a:tc>
                <a:tc>
                  <a:txBody>
                    <a:bodyPr/>
                    <a:lstStyle/>
                    <a:p>
                      <a:r>
                        <a:rPr lang="sv-SE" sz="1600" dirty="0"/>
                        <a:t>186</a:t>
                      </a:r>
                    </a:p>
                  </a:txBody>
                  <a:tcPr>
                    <a:solidFill>
                      <a:schemeClr val="accent6">
                        <a:lumMod val="20000"/>
                        <a:lumOff val="80000"/>
                      </a:schemeClr>
                    </a:solidFill>
                  </a:tcPr>
                </a:tc>
                <a:tc>
                  <a:txBody>
                    <a:bodyPr/>
                    <a:lstStyle/>
                    <a:p>
                      <a:r>
                        <a:rPr lang="sv-SE" sz="1600" dirty="0"/>
                        <a:t>17,5</a:t>
                      </a:r>
                    </a:p>
                  </a:txBody>
                  <a:tcPr>
                    <a:solidFill>
                      <a:schemeClr val="accent6">
                        <a:lumMod val="20000"/>
                        <a:lumOff val="80000"/>
                      </a:schemeClr>
                    </a:solidFill>
                  </a:tcPr>
                </a:tc>
                <a:tc>
                  <a:txBody>
                    <a:bodyPr/>
                    <a:lstStyle/>
                    <a:p>
                      <a:r>
                        <a:rPr lang="sv-SE" sz="1600" dirty="0"/>
                        <a:t>100</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1795626257"/>
                  </a:ext>
                </a:extLst>
              </a:tr>
              <a:tr h="0">
                <a:tc>
                  <a:txBody>
                    <a:bodyPr/>
                    <a:lstStyle/>
                    <a:p>
                      <a:r>
                        <a:rPr lang="sv-SE" sz="1600" dirty="0"/>
                        <a:t>Sandlyckan</a:t>
                      </a:r>
                    </a:p>
                  </a:txBody>
                  <a:tcPr>
                    <a:solidFill>
                      <a:schemeClr val="bg2"/>
                    </a:solidFill>
                  </a:tcPr>
                </a:tc>
                <a:tc>
                  <a:txBody>
                    <a:bodyPr/>
                    <a:lstStyle/>
                    <a:p>
                      <a:r>
                        <a:rPr lang="sv-SE" sz="1600" dirty="0"/>
                        <a:t>C-nära</a:t>
                      </a:r>
                    </a:p>
                  </a:txBody>
                  <a:tcPr>
                    <a:solidFill>
                      <a:schemeClr val="bg2"/>
                    </a:solidFill>
                  </a:tcPr>
                </a:tc>
                <a:tc>
                  <a:txBody>
                    <a:bodyPr/>
                    <a:lstStyle/>
                    <a:p>
                      <a:r>
                        <a:rPr lang="sv-SE" sz="1600" dirty="0"/>
                        <a:t>294</a:t>
                      </a:r>
                    </a:p>
                  </a:txBody>
                  <a:tcPr>
                    <a:solidFill>
                      <a:schemeClr val="bg2"/>
                    </a:solidFill>
                  </a:tcPr>
                </a:tc>
                <a:tc>
                  <a:txBody>
                    <a:bodyPr/>
                    <a:lstStyle/>
                    <a:p>
                      <a:r>
                        <a:rPr lang="sv-SE" sz="1600" dirty="0"/>
                        <a:t>4</a:t>
                      </a:r>
                    </a:p>
                  </a:txBody>
                  <a:tcPr>
                    <a:solidFill>
                      <a:schemeClr val="bg2"/>
                    </a:solidFill>
                  </a:tcPr>
                </a:tc>
                <a:tc>
                  <a:txBody>
                    <a:bodyPr/>
                    <a:lstStyle/>
                    <a:p>
                      <a:r>
                        <a:rPr lang="sv-SE" sz="1600" dirty="0"/>
                        <a:t>70</a:t>
                      </a:r>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extLst>
                  <a:ext uri="{0D108BD9-81ED-4DB2-BD59-A6C34878D82A}">
                    <a16:rowId xmlns:a16="http://schemas.microsoft.com/office/drawing/2014/main" val="4287165516"/>
                  </a:ext>
                </a:extLst>
              </a:tr>
              <a:tr h="0">
                <a:tc>
                  <a:txBody>
                    <a:bodyPr/>
                    <a:lstStyle/>
                    <a:p>
                      <a:r>
                        <a:rPr lang="sv-SE" sz="1600" dirty="0"/>
                        <a:t>Må</a:t>
                      </a:r>
                    </a:p>
                  </a:txBody>
                  <a:tcPr>
                    <a:solidFill>
                      <a:schemeClr val="accent6">
                        <a:lumMod val="20000"/>
                        <a:lumOff val="80000"/>
                      </a:schemeClr>
                    </a:solidFill>
                  </a:tcPr>
                </a:tc>
                <a:tc>
                  <a:txBody>
                    <a:bodyPr/>
                    <a:lstStyle/>
                    <a:p>
                      <a:r>
                        <a:rPr lang="sv-SE" sz="1600" dirty="0"/>
                        <a:t>C-nära, ort</a:t>
                      </a:r>
                    </a:p>
                  </a:txBody>
                  <a:tcPr>
                    <a:solidFill>
                      <a:schemeClr val="accent6">
                        <a:lumMod val="20000"/>
                        <a:lumOff val="80000"/>
                      </a:schemeClr>
                    </a:solidFill>
                  </a:tcPr>
                </a:tc>
                <a:tc>
                  <a:txBody>
                    <a:bodyPr/>
                    <a:lstStyle/>
                    <a:p>
                      <a:r>
                        <a:rPr lang="sv-SE" sz="1600" dirty="0"/>
                        <a:t>268</a:t>
                      </a:r>
                    </a:p>
                  </a:txBody>
                  <a:tcPr>
                    <a:solidFill>
                      <a:schemeClr val="accent6">
                        <a:lumMod val="20000"/>
                        <a:lumOff val="80000"/>
                      </a:schemeClr>
                    </a:solidFill>
                  </a:tcPr>
                </a:tc>
                <a:tc>
                  <a:txBody>
                    <a:bodyPr/>
                    <a:lstStyle/>
                    <a:p>
                      <a:r>
                        <a:rPr lang="sv-SE" sz="1600" dirty="0"/>
                        <a:t>6</a:t>
                      </a:r>
                    </a:p>
                  </a:txBody>
                  <a:tcPr>
                    <a:solidFill>
                      <a:schemeClr val="accent6">
                        <a:lumMod val="20000"/>
                        <a:lumOff val="80000"/>
                      </a:schemeClr>
                    </a:solidFill>
                  </a:tcPr>
                </a:tc>
                <a:tc>
                  <a:txBody>
                    <a:bodyPr/>
                    <a:lstStyle/>
                    <a:p>
                      <a:r>
                        <a:rPr lang="sv-SE" sz="1600" dirty="0"/>
                        <a:t>45</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2732864540"/>
                  </a:ext>
                </a:extLst>
              </a:tr>
              <a:tr h="0">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extLst>
                  <a:ext uri="{0D108BD9-81ED-4DB2-BD59-A6C34878D82A}">
                    <a16:rowId xmlns:a16="http://schemas.microsoft.com/office/drawing/2014/main" val="1435205398"/>
                  </a:ext>
                </a:extLst>
              </a:tr>
              <a:tr h="143733">
                <a:tc>
                  <a:txBody>
                    <a:bodyPr/>
                    <a:lstStyle/>
                    <a:p>
                      <a:r>
                        <a:rPr lang="sv-SE" sz="1600" dirty="0"/>
                        <a:t>Innerstaden</a:t>
                      </a:r>
                    </a:p>
                  </a:txBody>
                  <a:tcPr>
                    <a:solidFill>
                      <a:schemeClr val="accent6">
                        <a:lumMod val="20000"/>
                        <a:lumOff val="80000"/>
                      </a:schemeClr>
                    </a:solidFill>
                  </a:tcPr>
                </a:tc>
                <a:tc>
                  <a:txBody>
                    <a:bodyPr/>
                    <a:lstStyle/>
                    <a:p>
                      <a:r>
                        <a:rPr lang="sv-SE" sz="1600" dirty="0"/>
                        <a:t>C staden, </a:t>
                      </a:r>
                    </a:p>
                  </a:txBody>
                  <a:tcPr>
                    <a:solidFill>
                      <a:schemeClr val="accent6">
                        <a:lumMod val="20000"/>
                        <a:lumOff val="80000"/>
                      </a:schemeClr>
                    </a:solidFill>
                  </a:tcPr>
                </a:tc>
                <a:tc>
                  <a:txBody>
                    <a:bodyPr/>
                    <a:lstStyle/>
                    <a:p>
                      <a:r>
                        <a:rPr lang="sv-SE" sz="1600" dirty="0"/>
                        <a:t>810</a:t>
                      </a:r>
                    </a:p>
                  </a:txBody>
                  <a:tcPr>
                    <a:solidFill>
                      <a:schemeClr val="accent6">
                        <a:lumMod val="20000"/>
                        <a:lumOff val="80000"/>
                      </a:schemeClr>
                    </a:solidFill>
                  </a:tcPr>
                </a:tc>
                <a:tc>
                  <a:txBody>
                    <a:bodyPr/>
                    <a:lstStyle/>
                    <a:p>
                      <a:r>
                        <a:rPr lang="sv-SE" sz="1600" dirty="0"/>
                        <a:t>8</a:t>
                      </a:r>
                    </a:p>
                  </a:txBody>
                  <a:tcPr>
                    <a:solidFill>
                      <a:schemeClr val="accent6">
                        <a:lumMod val="20000"/>
                        <a:lumOff val="80000"/>
                      </a:schemeClr>
                    </a:solidFill>
                  </a:tcPr>
                </a:tc>
                <a:tc>
                  <a:txBody>
                    <a:bodyPr/>
                    <a:lstStyle/>
                    <a:p>
                      <a:r>
                        <a:rPr lang="sv-SE" sz="1600" dirty="0"/>
                        <a:t>100</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r>
                        <a:rPr lang="sv-SE" sz="1600" dirty="0"/>
                        <a:t>kulturmiljö, småstadskänsla</a:t>
                      </a:r>
                    </a:p>
                  </a:txBody>
                  <a:tcPr>
                    <a:solidFill>
                      <a:schemeClr val="accent6">
                        <a:lumMod val="20000"/>
                        <a:lumOff val="80000"/>
                      </a:schemeClr>
                    </a:solidFill>
                  </a:tcPr>
                </a:tc>
                <a:extLst>
                  <a:ext uri="{0D108BD9-81ED-4DB2-BD59-A6C34878D82A}">
                    <a16:rowId xmlns:a16="http://schemas.microsoft.com/office/drawing/2014/main" val="2147482339"/>
                  </a:ext>
                </a:extLst>
              </a:tr>
              <a:tr h="0">
                <a:tc>
                  <a:txBody>
                    <a:bodyPr/>
                    <a:lstStyle/>
                    <a:p>
                      <a:endParaRPr lang="sv-SE" sz="1600" dirty="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extLst>
                  <a:ext uri="{0D108BD9-81ED-4DB2-BD59-A6C34878D82A}">
                    <a16:rowId xmlns:a16="http://schemas.microsoft.com/office/drawing/2014/main" val="4094124088"/>
                  </a:ext>
                </a:extLst>
              </a:tr>
              <a:tr h="224287">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4134547306"/>
                  </a:ext>
                </a:extLst>
              </a:tr>
              <a:tr h="0">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extLst>
                  <a:ext uri="{0D108BD9-81ED-4DB2-BD59-A6C34878D82A}">
                    <a16:rowId xmlns:a16="http://schemas.microsoft.com/office/drawing/2014/main" val="54381450"/>
                  </a:ext>
                </a:extLst>
              </a:tr>
              <a:tr h="172035">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3791819352"/>
                  </a:ext>
                </a:extLst>
              </a:tr>
              <a:tr h="293955">
                <a:tc>
                  <a:txBody>
                    <a:bodyPr/>
                    <a:lstStyle/>
                    <a:p>
                      <a:endParaRPr lang="sv-SE" sz="1600"/>
                    </a:p>
                  </a:txBody>
                  <a:tcPr>
                    <a:solidFill>
                      <a:schemeClr val="bg2"/>
                    </a:solidFill>
                  </a:tcPr>
                </a:tc>
                <a:tc>
                  <a:txBody>
                    <a:bodyPr/>
                    <a:lstStyle/>
                    <a:p>
                      <a:endParaRPr lang="sv-SE" sz="1600"/>
                    </a:p>
                  </a:txBody>
                  <a:tcPr>
                    <a:solidFill>
                      <a:schemeClr val="bg2"/>
                    </a:solidFill>
                  </a:tcPr>
                </a:tc>
                <a:tc>
                  <a:txBody>
                    <a:bodyPr/>
                    <a:lstStyle/>
                    <a:p>
                      <a:endParaRPr lang="sv-SE" sz="1600"/>
                    </a:p>
                  </a:txBody>
                  <a:tcPr>
                    <a:solidFill>
                      <a:schemeClr val="bg2"/>
                    </a:solidFill>
                  </a:tcPr>
                </a:tc>
                <a:tc>
                  <a:txBody>
                    <a:bodyPr/>
                    <a:lstStyle/>
                    <a:p>
                      <a:endParaRPr lang="sv-SE" sz="160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extLst>
                  <a:ext uri="{0D108BD9-81ED-4DB2-BD59-A6C34878D82A}">
                    <a16:rowId xmlns:a16="http://schemas.microsoft.com/office/drawing/2014/main" val="2890898803"/>
                  </a:ext>
                </a:extLst>
              </a:tr>
              <a:tr h="369480">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433699801"/>
                  </a:ext>
                </a:extLst>
              </a:tr>
            </a:tbl>
          </a:graphicData>
        </a:graphic>
      </p:graphicFrame>
    </p:spTree>
    <p:extLst>
      <p:ext uri="{BB962C8B-B14F-4D97-AF65-F5344CB8AC3E}">
        <p14:creationId xmlns:p14="http://schemas.microsoft.com/office/powerpoint/2010/main" val="2355521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6FCF0B3-6C0A-4BE7-9D58-D8300C7E8880}"/>
              </a:ext>
            </a:extLst>
          </p:cNvPr>
          <p:cNvSpPr>
            <a:spLocks noGrp="1"/>
          </p:cNvSpPr>
          <p:nvPr>
            <p:ph type="title"/>
          </p:nvPr>
        </p:nvSpPr>
        <p:spPr/>
        <p:txBody>
          <a:bodyPr/>
          <a:lstStyle/>
          <a:p>
            <a:endParaRPr lang="sv-SE"/>
          </a:p>
        </p:txBody>
      </p:sp>
      <p:pic>
        <p:nvPicPr>
          <p:cNvPr id="17" name="Platshållare för innehåll 16">
            <a:extLst>
              <a:ext uri="{FF2B5EF4-FFF2-40B4-BE49-F238E27FC236}">
                <a16:creationId xmlns:a16="http://schemas.microsoft.com/office/drawing/2014/main" id="{3BB715CF-9DC3-7CF7-7A70-159B2D243EB8}"/>
              </a:ext>
            </a:extLst>
          </p:cNvPr>
          <p:cNvPicPr>
            <a:picLocks noGrp="1" noChangeAspect="1"/>
          </p:cNvPicPr>
          <p:nvPr>
            <p:ph sz="quarter" idx="10"/>
          </p:nvPr>
        </p:nvPicPr>
        <p:blipFill>
          <a:blip r:embed="rId2"/>
          <a:stretch>
            <a:fillRect/>
          </a:stretch>
        </p:blipFill>
        <p:spPr>
          <a:xfrm>
            <a:off x="9790713" y="-61767"/>
            <a:ext cx="4258269" cy="5039428"/>
          </a:xfrm>
        </p:spPr>
      </p:pic>
      <p:pic>
        <p:nvPicPr>
          <p:cNvPr id="5" name="Bildobjekt 4">
            <a:extLst>
              <a:ext uri="{FF2B5EF4-FFF2-40B4-BE49-F238E27FC236}">
                <a16:creationId xmlns:a16="http://schemas.microsoft.com/office/drawing/2014/main" id="{C5B07844-6662-83B0-62F9-0BC882DEB8BF}"/>
              </a:ext>
            </a:extLst>
          </p:cNvPr>
          <p:cNvPicPr>
            <a:picLocks noChangeAspect="1"/>
          </p:cNvPicPr>
          <p:nvPr/>
        </p:nvPicPr>
        <p:blipFill>
          <a:blip r:embed="rId3"/>
          <a:stretch>
            <a:fillRect/>
          </a:stretch>
        </p:blipFill>
        <p:spPr>
          <a:xfrm>
            <a:off x="25116" y="26993"/>
            <a:ext cx="3248478" cy="4887007"/>
          </a:xfrm>
          <a:prstGeom prst="rect">
            <a:avLst/>
          </a:prstGeom>
        </p:spPr>
      </p:pic>
      <p:pic>
        <p:nvPicPr>
          <p:cNvPr id="7" name="Bildobjekt 6">
            <a:extLst>
              <a:ext uri="{FF2B5EF4-FFF2-40B4-BE49-F238E27FC236}">
                <a16:creationId xmlns:a16="http://schemas.microsoft.com/office/drawing/2014/main" id="{7D8A1744-F8AE-AFBC-475B-8901F249EFAF}"/>
              </a:ext>
            </a:extLst>
          </p:cNvPr>
          <p:cNvPicPr>
            <a:picLocks noChangeAspect="1"/>
          </p:cNvPicPr>
          <p:nvPr/>
        </p:nvPicPr>
        <p:blipFill>
          <a:blip r:embed="rId4"/>
          <a:stretch>
            <a:fillRect/>
          </a:stretch>
        </p:blipFill>
        <p:spPr>
          <a:xfrm>
            <a:off x="3377424" y="26993"/>
            <a:ext cx="5630061" cy="5268060"/>
          </a:xfrm>
          <a:prstGeom prst="rect">
            <a:avLst/>
          </a:prstGeom>
        </p:spPr>
      </p:pic>
      <p:pic>
        <p:nvPicPr>
          <p:cNvPr id="11" name="Bildobjekt 10">
            <a:extLst>
              <a:ext uri="{FF2B5EF4-FFF2-40B4-BE49-F238E27FC236}">
                <a16:creationId xmlns:a16="http://schemas.microsoft.com/office/drawing/2014/main" id="{C34CD9CD-26C9-D101-9182-9B35C092BE6F}"/>
              </a:ext>
            </a:extLst>
          </p:cNvPr>
          <p:cNvPicPr>
            <a:picLocks noChangeAspect="1"/>
          </p:cNvPicPr>
          <p:nvPr/>
        </p:nvPicPr>
        <p:blipFill>
          <a:blip r:embed="rId5"/>
          <a:stretch>
            <a:fillRect/>
          </a:stretch>
        </p:blipFill>
        <p:spPr>
          <a:xfrm>
            <a:off x="47776" y="5260032"/>
            <a:ext cx="2419688" cy="2257740"/>
          </a:xfrm>
          <a:prstGeom prst="rect">
            <a:avLst/>
          </a:prstGeom>
        </p:spPr>
      </p:pic>
      <p:pic>
        <p:nvPicPr>
          <p:cNvPr id="13" name="Bildobjekt 12">
            <a:extLst>
              <a:ext uri="{FF2B5EF4-FFF2-40B4-BE49-F238E27FC236}">
                <a16:creationId xmlns:a16="http://schemas.microsoft.com/office/drawing/2014/main" id="{FA3D1BCF-0A5E-414C-C8DB-7B83768543DB}"/>
              </a:ext>
            </a:extLst>
          </p:cNvPr>
          <p:cNvPicPr>
            <a:picLocks noChangeAspect="1"/>
          </p:cNvPicPr>
          <p:nvPr/>
        </p:nvPicPr>
        <p:blipFill>
          <a:blip r:embed="rId6"/>
          <a:stretch>
            <a:fillRect/>
          </a:stretch>
        </p:blipFill>
        <p:spPr>
          <a:xfrm>
            <a:off x="6421753" y="5033516"/>
            <a:ext cx="2162477" cy="3153215"/>
          </a:xfrm>
          <a:prstGeom prst="rect">
            <a:avLst/>
          </a:prstGeom>
        </p:spPr>
      </p:pic>
      <p:pic>
        <p:nvPicPr>
          <p:cNvPr id="15" name="Bildobjekt 14">
            <a:extLst>
              <a:ext uri="{FF2B5EF4-FFF2-40B4-BE49-F238E27FC236}">
                <a16:creationId xmlns:a16="http://schemas.microsoft.com/office/drawing/2014/main" id="{B99710A8-FDC5-DD64-156A-8E4E39EE282B}"/>
              </a:ext>
            </a:extLst>
          </p:cNvPr>
          <p:cNvPicPr>
            <a:picLocks noChangeAspect="1"/>
          </p:cNvPicPr>
          <p:nvPr/>
        </p:nvPicPr>
        <p:blipFill>
          <a:blip r:embed="rId7"/>
          <a:stretch>
            <a:fillRect/>
          </a:stretch>
        </p:blipFill>
        <p:spPr>
          <a:xfrm>
            <a:off x="2702966" y="4990648"/>
            <a:ext cx="3067478" cy="3238952"/>
          </a:xfrm>
          <a:prstGeom prst="rect">
            <a:avLst/>
          </a:prstGeom>
        </p:spPr>
      </p:pic>
    </p:spTree>
    <p:extLst>
      <p:ext uri="{BB962C8B-B14F-4D97-AF65-F5344CB8AC3E}">
        <p14:creationId xmlns:p14="http://schemas.microsoft.com/office/powerpoint/2010/main" val="1237778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AE462-84F5-B574-56AB-7AB119DE7F77}"/>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5450D14F-2E39-44B2-19B3-67BEF903954B}"/>
              </a:ext>
            </a:extLst>
          </p:cNvPr>
          <p:cNvSpPr>
            <a:spLocks noGrp="1"/>
          </p:cNvSpPr>
          <p:nvPr>
            <p:ph type="title"/>
          </p:nvPr>
        </p:nvSpPr>
        <p:spPr/>
        <p:txBody>
          <a:bodyPr>
            <a:normAutofit/>
          </a:bodyPr>
          <a:lstStyle/>
          <a:p>
            <a:r>
              <a:rPr lang="sv-SE" dirty="0"/>
              <a:t>Uppföljning av </a:t>
            </a:r>
            <a:r>
              <a:rPr lang="sv-SE" sz="4400" dirty="0"/>
              <a:t>översiktsplanen</a:t>
            </a:r>
            <a:br>
              <a:rPr lang="sv-SE" sz="4400" dirty="0"/>
            </a:br>
            <a:r>
              <a:rPr lang="sv-SE" sz="3200" dirty="0"/>
              <a:t>- nästa steg i detaljplanering och förhandsbesked  </a:t>
            </a:r>
            <a:endParaRPr lang="sv-SE" dirty="0"/>
          </a:p>
        </p:txBody>
      </p:sp>
      <p:sp>
        <p:nvSpPr>
          <p:cNvPr id="3" name="Platshållare för innehåll 2">
            <a:extLst>
              <a:ext uri="{FF2B5EF4-FFF2-40B4-BE49-F238E27FC236}">
                <a16:creationId xmlns:a16="http://schemas.microsoft.com/office/drawing/2014/main" id="{7243B17A-49C3-DD05-860A-EAAFE01858D7}"/>
              </a:ext>
            </a:extLst>
          </p:cNvPr>
          <p:cNvSpPr>
            <a:spLocks noGrp="1"/>
          </p:cNvSpPr>
          <p:nvPr>
            <p:ph sz="quarter" idx="11"/>
          </p:nvPr>
        </p:nvSpPr>
        <p:spPr/>
        <p:txBody>
          <a:bodyPr/>
          <a:lstStyle/>
          <a:p>
            <a:pPr marL="0" indent="0">
              <a:buNone/>
            </a:pPr>
            <a:r>
              <a:rPr lang="sv-SE" sz="2400" b="1" dirty="0"/>
              <a:t>Kommunstyrelsen</a:t>
            </a:r>
          </a:p>
          <a:p>
            <a:r>
              <a:rPr lang="sv-SE" sz="2400" b="1" dirty="0"/>
              <a:t>Planeringsstrategi </a:t>
            </a:r>
            <a:r>
              <a:rPr lang="sv-SE" sz="2400" dirty="0"/>
              <a:t>inför eventuell ändring av översiktsplanen  </a:t>
            </a:r>
          </a:p>
          <a:p>
            <a:r>
              <a:rPr lang="sv-SE" sz="2400" dirty="0"/>
              <a:t>Antas varje mandatperiod</a:t>
            </a:r>
          </a:p>
          <a:p>
            <a:endParaRPr lang="sv-SE" sz="2400" dirty="0"/>
          </a:p>
        </p:txBody>
      </p:sp>
      <p:sp>
        <p:nvSpPr>
          <p:cNvPr id="13" name="Platshållare för innehåll 12">
            <a:extLst>
              <a:ext uri="{FF2B5EF4-FFF2-40B4-BE49-F238E27FC236}">
                <a16:creationId xmlns:a16="http://schemas.microsoft.com/office/drawing/2014/main" id="{363389C7-CAEB-61BA-BDE7-7E47F28B734E}"/>
              </a:ext>
            </a:extLst>
          </p:cNvPr>
          <p:cNvSpPr>
            <a:spLocks noGrp="1"/>
          </p:cNvSpPr>
          <p:nvPr>
            <p:ph sz="quarter" idx="12"/>
          </p:nvPr>
        </p:nvSpPr>
        <p:spPr/>
        <p:txBody>
          <a:bodyPr/>
          <a:lstStyle/>
          <a:p>
            <a:pPr marL="0" indent="0">
              <a:buNone/>
            </a:pPr>
            <a:r>
              <a:rPr lang="sv-SE" sz="2400" b="1" dirty="0"/>
              <a:t>Byggnadsnämnden</a:t>
            </a:r>
          </a:p>
          <a:p>
            <a:pPr marL="0" indent="0">
              <a:buNone/>
            </a:pPr>
            <a:r>
              <a:rPr lang="sv-SE" sz="2400" dirty="0"/>
              <a:t>Inom ramen för översiktsplanen ges byggnadsnämnden mandat att utforma</a:t>
            </a:r>
            <a:endParaRPr lang="sv-SE" sz="2400" b="1" dirty="0"/>
          </a:p>
          <a:p>
            <a:r>
              <a:rPr lang="sv-SE" sz="2400" b="1" dirty="0"/>
              <a:t>Riktlinjer för förhandsbesked </a:t>
            </a:r>
          </a:p>
          <a:p>
            <a:r>
              <a:rPr lang="sv-SE" sz="2400" dirty="0"/>
              <a:t>Uppdateras vid behov</a:t>
            </a:r>
          </a:p>
          <a:p>
            <a:pPr marL="0" indent="0">
              <a:buNone/>
            </a:pPr>
            <a:endParaRPr lang="sv-SE" sz="2400" dirty="0"/>
          </a:p>
          <a:p>
            <a:endParaRPr lang="sv-SE" sz="2400" dirty="0"/>
          </a:p>
        </p:txBody>
      </p:sp>
      <p:grpSp>
        <p:nvGrpSpPr>
          <p:cNvPr id="5" name="Grupp 4">
            <a:extLst>
              <a:ext uri="{FF2B5EF4-FFF2-40B4-BE49-F238E27FC236}">
                <a16:creationId xmlns:a16="http://schemas.microsoft.com/office/drawing/2014/main" id="{A6FD60A6-88D5-BD58-1426-FB1F455D7FB4}"/>
              </a:ext>
            </a:extLst>
          </p:cNvPr>
          <p:cNvGrpSpPr/>
          <p:nvPr/>
        </p:nvGrpSpPr>
        <p:grpSpPr>
          <a:xfrm>
            <a:off x="8043395" y="4988014"/>
            <a:ext cx="5422231" cy="2278515"/>
            <a:chOff x="8260787" y="3254701"/>
            <a:chExt cx="5615530" cy="2359742"/>
          </a:xfrm>
        </p:grpSpPr>
        <p:sp>
          <p:nvSpPr>
            <p:cNvPr id="6" name="Ellips 5">
              <a:extLst>
                <a:ext uri="{FF2B5EF4-FFF2-40B4-BE49-F238E27FC236}">
                  <a16:creationId xmlns:a16="http://schemas.microsoft.com/office/drawing/2014/main" id="{AC5A945C-6A50-E92F-0A75-7F8694D6C068}"/>
                </a:ext>
              </a:extLst>
            </p:cNvPr>
            <p:cNvSpPr/>
            <p:nvPr/>
          </p:nvSpPr>
          <p:spPr>
            <a:xfrm>
              <a:off x="9708201" y="3254701"/>
              <a:ext cx="2359742" cy="2359742"/>
            </a:xfrm>
            <a:prstGeom prst="ellipse">
              <a:avLst/>
            </a:prstGeom>
            <a:gradFill flip="none" rotWithShape="1">
              <a:gsLst>
                <a:gs pos="0">
                  <a:srgbClr val="B5CCD6"/>
                </a:gs>
                <a:gs pos="74000">
                  <a:srgbClr val="D0DD87"/>
                </a:gs>
                <a:gs pos="83000">
                  <a:srgbClr val="D0DD87"/>
                </a:gs>
                <a:gs pos="100000">
                  <a:srgbClr val="D0DD87"/>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sz="1800"/>
            </a:p>
          </p:txBody>
        </p:sp>
        <p:sp>
          <p:nvSpPr>
            <p:cNvPr id="7" name="Ellips 6">
              <a:extLst>
                <a:ext uri="{FF2B5EF4-FFF2-40B4-BE49-F238E27FC236}">
                  <a16:creationId xmlns:a16="http://schemas.microsoft.com/office/drawing/2014/main" id="{28FA89AF-470A-033D-A824-47670FEA72D0}"/>
                </a:ext>
              </a:extLst>
            </p:cNvPr>
            <p:cNvSpPr/>
            <p:nvPr/>
          </p:nvSpPr>
          <p:spPr>
            <a:xfrm>
              <a:off x="10001991" y="3561556"/>
              <a:ext cx="1764000" cy="1764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sz="1800"/>
            </a:p>
          </p:txBody>
        </p:sp>
        <p:sp>
          <p:nvSpPr>
            <p:cNvPr id="8" name="Rektangel 7">
              <a:extLst>
                <a:ext uri="{FF2B5EF4-FFF2-40B4-BE49-F238E27FC236}">
                  <a16:creationId xmlns:a16="http://schemas.microsoft.com/office/drawing/2014/main" id="{283D549E-81F5-5905-F755-C928CF138301}"/>
                </a:ext>
              </a:extLst>
            </p:cNvPr>
            <p:cNvSpPr/>
            <p:nvPr/>
          </p:nvSpPr>
          <p:spPr>
            <a:xfrm>
              <a:off x="8260787" y="3537492"/>
              <a:ext cx="1669990" cy="360000"/>
            </a:xfrm>
            <a:prstGeom prst="rect">
              <a:avLst/>
            </a:prstGeom>
            <a:solidFill>
              <a:srgbClr val="47687D"/>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900" dirty="0">
                  <a:solidFill>
                    <a:srgbClr val="E7EEF4"/>
                  </a:solidFill>
                </a:rPr>
                <a:t>Följa upp &amp; utvärdera</a:t>
              </a:r>
            </a:p>
          </p:txBody>
        </p:sp>
        <p:sp>
          <p:nvSpPr>
            <p:cNvPr id="9" name="Rektangel 8">
              <a:extLst>
                <a:ext uri="{FF2B5EF4-FFF2-40B4-BE49-F238E27FC236}">
                  <a16:creationId xmlns:a16="http://schemas.microsoft.com/office/drawing/2014/main" id="{C019E966-EF12-3D0D-7293-11901E2D6436}"/>
                </a:ext>
              </a:extLst>
            </p:cNvPr>
            <p:cNvSpPr/>
            <p:nvPr/>
          </p:nvSpPr>
          <p:spPr>
            <a:xfrm>
              <a:off x="11516576" y="3300205"/>
              <a:ext cx="2359741" cy="427356"/>
            </a:xfrm>
            <a:prstGeom prst="rect">
              <a:avLst/>
            </a:prstGeom>
            <a:solidFill>
              <a:srgbClr val="47687D"/>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900" dirty="0">
                  <a:solidFill>
                    <a:srgbClr val="E7EEF4"/>
                  </a:solidFill>
                </a:rPr>
                <a:t>Initiera byggnadsnämndens riktlinjer om förhandsbesked</a:t>
              </a:r>
            </a:p>
          </p:txBody>
        </p:sp>
        <p:sp>
          <p:nvSpPr>
            <p:cNvPr id="10" name="Rektangel 9">
              <a:extLst>
                <a:ext uri="{FF2B5EF4-FFF2-40B4-BE49-F238E27FC236}">
                  <a16:creationId xmlns:a16="http://schemas.microsoft.com/office/drawing/2014/main" id="{03898A67-F893-1818-D767-F2A53111E33D}"/>
                </a:ext>
              </a:extLst>
            </p:cNvPr>
            <p:cNvSpPr/>
            <p:nvPr/>
          </p:nvSpPr>
          <p:spPr>
            <a:xfrm>
              <a:off x="11836087" y="4903303"/>
              <a:ext cx="555083" cy="360000"/>
            </a:xfrm>
            <a:prstGeom prst="rect">
              <a:avLst/>
            </a:prstGeom>
            <a:solidFill>
              <a:srgbClr val="E7EEF4"/>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900" dirty="0">
                  <a:solidFill>
                    <a:schemeClr val="tx1">
                      <a:lumMod val="65000"/>
                      <a:lumOff val="35000"/>
                    </a:schemeClr>
                  </a:solidFill>
                </a:rPr>
                <a:t>Anta</a:t>
              </a:r>
            </a:p>
          </p:txBody>
        </p:sp>
        <p:sp>
          <p:nvSpPr>
            <p:cNvPr id="11" name="Rektangel 10">
              <a:extLst>
                <a:ext uri="{FF2B5EF4-FFF2-40B4-BE49-F238E27FC236}">
                  <a16:creationId xmlns:a16="http://schemas.microsoft.com/office/drawing/2014/main" id="{A144CCA9-9D0F-F201-C4E1-9C0A47F99644}"/>
                </a:ext>
              </a:extLst>
            </p:cNvPr>
            <p:cNvSpPr/>
            <p:nvPr/>
          </p:nvSpPr>
          <p:spPr>
            <a:xfrm>
              <a:off x="8491523" y="5063455"/>
              <a:ext cx="1669990" cy="360000"/>
            </a:xfrm>
            <a:prstGeom prst="rect">
              <a:avLst/>
            </a:prstGeom>
            <a:solidFill>
              <a:srgbClr val="E7EEF4"/>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900" dirty="0">
                  <a:solidFill>
                    <a:schemeClr val="tx1">
                      <a:lumMod val="65000"/>
                      <a:lumOff val="35000"/>
                    </a:schemeClr>
                  </a:solidFill>
                </a:rPr>
                <a:t>Genomföra &amp; använda</a:t>
              </a:r>
            </a:p>
          </p:txBody>
        </p:sp>
        <p:sp>
          <p:nvSpPr>
            <p:cNvPr id="12" name="Rektangel 11">
              <a:extLst>
                <a:ext uri="{FF2B5EF4-FFF2-40B4-BE49-F238E27FC236}">
                  <a16:creationId xmlns:a16="http://schemas.microsoft.com/office/drawing/2014/main" id="{779B8EE5-39AB-581A-5C5E-A857975E92AE}"/>
                </a:ext>
              </a:extLst>
            </p:cNvPr>
            <p:cNvSpPr/>
            <p:nvPr/>
          </p:nvSpPr>
          <p:spPr>
            <a:xfrm>
              <a:off x="10161512" y="4078702"/>
              <a:ext cx="1434486" cy="69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1000" dirty="0">
                  <a:solidFill>
                    <a:schemeClr val="tx1">
                      <a:lumMod val="65000"/>
                      <a:lumOff val="35000"/>
                    </a:schemeClr>
                  </a:solidFill>
                </a:rPr>
                <a:t>Hantera </a:t>
              </a:r>
            </a:p>
            <a:p>
              <a:pPr algn="ctr"/>
              <a:r>
                <a:rPr lang="sv-SE" sz="1000" dirty="0">
                  <a:solidFill>
                    <a:schemeClr val="tx1">
                      <a:lumMod val="65000"/>
                      <a:lumOff val="35000"/>
                    </a:schemeClr>
                  </a:solidFill>
                </a:rPr>
                <a:t>förhandsbesked</a:t>
              </a:r>
            </a:p>
            <a:p>
              <a:pPr algn="ctr"/>
              <a:r>
                <a:rPr lang="sv-SE" sz="1000" dirty="0">
                  <a:solidFill>
                    <a:schemeClr val="tx1">
                      <a:lumMod val="65000"/>
                      <a:lumOff val="35000"/>
                    </a:schemeClr>
                  </a:solidFill>
                </a:rPr>
                <a:t>enligt översiktsplanen</a:t>
              </a:r>
            </a:p>
          </p:txBody>
        </p:sp>
      </p:grpSp>
      <p:grpSp>
        <p:nvGrpSpPr>
          <p:cNvPr id="16" name="Grupp 15">
            <a:extLst>
              <a:ext uri="{FF2B5EF4-FFF2-40B4-BE49-F238E27FC236}">
                <a16:creationId xmlns:a16="http://schemas.microsoft.com/office/drawing/2014/main" id="{8CD3D69F-21A3-BCB1-5D3B-1BB10872D33A}"/>
              </a:ext>
            </a:extLst>
          </p:cNvPr>
          <p:cNvGrpSpPr/>
          <p:nvPr/>
        </p:nvGrpSpPr>
        <p:grpSpPr>
          <a:xfrm>
            <a:off x="495511" y="4684309"/>
            <a:ext cx="6548906" cy="3421003"/>
            <a:chOff x="925618" y="4799487"/>
            <a:chExt cx="5683888" cy="2969137"/>
          </a:xfrm>
        </p:grpSpPr>
        <p:pic>
          <p:nvPicPr>
            <p:cNvPr id="4" name="Bildobjekt 3">
              <a:extLst>
                <a:ext uri="{FF2B5EF4-FFF2-40B4-BE49-F238E27FC236}">
                  <a16:creationId xmlns:a16="http://schemas.microsoft.com/office/drawing/2014/main" id="{887BB9BA-573F-711E-557B-B6C5AD1FAB91}"/>
                </a:ext>
              </a:extLst>
            </p:cNvPr>
            <p:cNvPicPr>
              <a:picLocks noChangeAspect="1"/>
            </p:cNvPicPr>
            <p:nvPr/>
          </p:nvPicPr>
          <p:blipFill>
            <a:blip r:embed="rId3"/>
            <a:srcRect t="321"/>
            <a:stretch/>
          </p:blipFill>
          <p:spPr>
            <a:xfrm>
              <a:off x="925618" y="4799487"/>
              <a:ext cx="5683888" cy="2969137"/>
            </a:xfrm>
            <a:prstGeom prst="rect">
              <a:avLst/>
            </a:prstGeom>
          </p:spPr>
        </p:pic>
        <p:sp>
          <p:nvSpPr>
            <p:cNvPr id="14" name="Rektangel 13">
              <a:extLst>
                <a:ext uri="{FF2B5EF4-FFF2-40B4-BE49-F238E27FC236}">
                  <a16:creationId xmlns:a16="http://schemas.microsoft.com/office/drawing/2014/main" id="{057618C5-B15C-95C1-F72B-6FA9E203F39D}"/>
                </a:ext>
              </a:extLst>
            </p:cNvPr>
            <p:cNvSpPr/>
            <p:nvPr/>
          </p:nvSpPr>
          <p:spPr>
            <a:xfrm>
              <a:off x="2829141" y="4799487"/>
              <a:ext cx="1155030" cy="301694"/>
            </a:xfrm>
            <a:prstGeom prst="rect">
              <a:avLst/>
            </a:prstGeom>
            <a:solidFill>
              <a:srgbClr val="47687D"/>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900">
                  <a:solidFill>
                    <a:srgbClr val="E7EEF4"/>
                  </a:solidFill>
                </a:rPr>
                <a:t>Ta fram en planeringsstrategi</a:t>
              </a:r>
            </a:p>
          </p:txBody>
        </p:sp>
        <p:sp>
          <p:nvSpPr>
            <p:cNvPr id="15" name="Rektangel 14">
              <a:extLst>
                <a:ext uri="{FF2B5EF4-FFF2-40B4-BE49-F238E27FC236}">
                  <a16:creationId xmlns:a16="http://schemas.microsoft.com/office/drawing/2014/main" id="{EE531016-8D42-965A-9E3E-EF8B9BC4C34C}"/>
                </a:ext>
              </a:extLst>
            </p:cNvPr>
            <p:cNvSpPr/>
            <p:nvPr/>
          </p:nvSpPr>
          <p:spPr>
            <a:xfrm>
              <a:off x="1012371" y="4875689"/>
              <a:ext cx="1292843" cy="301694"/>
            </a:xfrm>
            <a:prstGeom prst="rect">
              <a:avLst/>
            </a:prstGeom>
            <a:solidFill>
              <a:srgbClr val="47687D"/>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sv-SE" sz="900">
                  <a:solidFill>
                    <a:srgbClr val="E7EEF4"/>
                  </a:solidFill>
                </a:rPr>
                <a:t>Följa upp &amp; utvärdera</a:t>
              </a:r>
            </a:p>
          </p:txBody>
        </p:sp>
      </p:grpSp>
    </p:spTree>
    <p:extLst>
      <p:ext uri="{BB962C8B-B14F-4D97-AF65-F5344CB8AC3E}">
        <p14:creationId xmlns:p14="http://schemas.microsoft.com/office/powerpoint/2010/main" val="539377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AC9C5BF-9C5C-94AE-30DF-FFA559CC363D}"/>
              </a:ext>
            </a:extLst>
          </p:cNvPr>
          <p:cNvSpPr>
            <a:spLocks noGrp="1"/>
          </p:cNvSpPr>
          <p:nvPr>
            <p:ph type="title"/>
          </p:nvPr>
        </p:nvSpPr>
        <p:spPr/>
        <p:txBody>
          <a:bodyPr/>
          <a:lstStyle/>
          <a:p>
            <a:r>
              <a:rPr lang="sv-SE" dirty="0"/>
              <a:t>Schablontätheter i nya områden - förslag</a:t>
            </a:r>
          </a:p>
        </p:txBody>
      </p:sp>
      <p:graphicFrame>
        <p:nvGraphicFramePr>
          <p:cNvPr id="6" name="Tabell 5">
            <a:extLst>
              <a:ext uri="{FF2B5EF4-FFF2-40B4-BE49-F238E27FC236}">
                <a16:creationId xmlns:a16="http://schemas.microsoft.com/office/drawing/2014/main" id="{6B603698-D68D-F1DD-D069-101B0A26E0EC}"/>
              </a:ext>
            </a:extLst>
          </p:cNvPr>
          <p:cNvGraphicFramePr>
            <a:graphicFrameLocks noGrp="1"/>
          </p:cNvGraphicFramePr>
          <p:nvPr>
            <p:extLst>
              <p:ext uri="{D42A27DB-BD31-4B8C-83A1-F6EECF244321}">
                <p14:modId xmlns:p14="http://schemas.microsoft.com/office/powerpoint/2010/main" val="1479494296"/>
              </p:ext>
            </p:extLst>
          </p:nvPr>
        </p:nvGraphicFramePr>
        <p:xfrm>
          <a:off x="627724" y="1998380"/>
          <a:ext cx="13618076" cy="5246280"/>
        </p:xfrm>
        <a:graphic>
          <a:graphicData uri="http://schemas.openxmlformats.org/drawingml/2006/table">
            <a:tbl>
              <a:tblPr firstRow="1" bandRow="1">
                <a:tableStyleId>{5C22544A-7EE6-4342-B048-85BDC9FD1C3A}</a:tableStyleId>
              </a:tblPr>
              <a:tblGrid>
                <a:gridCol w="2472600">
                  <a:extLst>
                    <a:ext uri="{9D8B030D-6E8A-4147-A177-3AD203B41FA5}">
                      <a16:colId xmlns:a16="http://schemas.microsoft.com/office/drawing/2014/main" val="2365277817"/>
                    </a:ext>
                  </a:extLst>
                </a:gridCol>
                <a:gridCol w="3529076">
                  <a:extLst>
                    <a:ext uri="{9D8B030D-6E8A-4147-A177-3AD203B41FA5}">
                      <a16:colId xmlns:a16="http://schemas.microsoft.com/office/drawing/2014/main" val="3295585218"/>
                    </a:ext>
                  </a:extLst>
                </a:gridCol>
                <a:gridCol w="2427514">
                  <a:extLst>
                    <a:ext uri="{9D8B030D-6E8A-4147-A177-3AD203B41FA5}">
                      <a16:colId xmlns:a16="http://schemas.microsoft.com/office/drawing/2014/main" val="4032473425"/>
                    </a:ext>
                  </a:extLst>
                </a:gridCol>
                <a:gridCol w="1055915">
                  <a:extLst>
                    <a:ext uri="{9D8B030D-6E8A-4147-A177-3AD203B41FA5}">
                      <a16:colId xmlns:a16="http://schemas.microsoft.com/office/drawing/2014/main" val="1595267810"/>
                    </a:ext>
                  </a:extLst>
                </a:gridCol>
                <a:gridCol w="729342">
                  <a:extLst>
                    <a:ext uri="{9D8B030D-6E8A-4147-A177-3AD203B41FA5}">
                      <a16:colId xmlns:a16="http://schemas.microsoft.com/office/drawing/2014/main" val="876251629"/>
                    </a:ext>
                  </a:extLst>
                </a:gridCol>
                <a:gridCol w="3403629">
                  <a:extLst>
                    <a:ext uri="{9D8B030D-6E8A-4147-A177-3AD203B41FA5}">
                      <a16:colId xmlns:a16="http://schemas.microsoft.com/office/drawing/2014/main" val="256291201"/>
                    </a:ext>
                  </a:extLst>
                </a:gridCol>
              </a:tblGrid>
              <a:tr h="165475">
                <a:tc>
                  <a:txBody>
                    <a:bodyPr/>
                    <a:lstStyle/>
                    <a:p>
                      <a:r>
                        <a:rPr lang="sv-SE" sz="1600" dirty="0"/>
                        <a:t>Ort</a:t>
                      </a:r>
                    </a:p>
                  </a:txBody>
                  <a:tcPr>
                    <a:solidFill>
                      <a:schemeClr val="accent6"/>
                    </a:solidFill>
                  </a:tcPr>
                </a:tc>
                <a:tc>
                  <a:txBody>
                    <a:bodyPr/>
                    <a:lstStyle/>
                    <a:p>
                      <a:r>
                        <a:rPr lang="sv-SE" sz="1600" dirty="0"/>
                        <a:t>Område</a:t>
                      </a:r>
                    </a:p>
                  </a:txBody>
                  <a:tcPr>
                    <a:solidFill>
                      <a:schemeClr val="accent6"/>
                    </a:solidFill>
                  </a:tcPr>
                </a:tc>
                <a:tc>
                  <a:txBody>
                    <a:bodyPr/>
                    <a:lstStyle/>
                    <a:p>
                      <a:r>
                        <a:rPr lang="sv-SE" sz="1600" dirty="0"/>
                        <a:t>Täthet lika område</a:t>
                      </a:r>
                    </a:p>
                  </a:txBody>
                  <a:tcPr>
                    <a:solidFill>
                      <a:schemeClr val="accent6"/>
                    </a:solidFill>
                  </a:tcPr>
                </a:tc>
                <a:tc>
                  <a:txBody>
                    <a:bodyPr/>
                    <a:lstStyle/>
                    <a:p>
                      <a:r>
                        <a:rPr lang="sv-SE" sz="1600" dirty="0" err="1"/>
                        <a:t>Inv</a:t>
                      </a:r>
                      <a:r>
                        <a:rPr lang="sv-SE" sz="1600" dirty="0"/>
                        <a:t>/ha</a:t>
                      </a:r>
                    </a:p>
                  </a:txBody>
                  <a:tcPr>
                    <a:solidFill>
                      <a:schemeClr val="accent6"/>
                    </a:solidFill>
                  </a:tcPr>
                </a:tc>
                <a:tc>
                  <a:txBody>
                    <a:bodyPr/>
                    <a:lstStyle/>
                    <a:p>
                      <a:r>
                        <a:rPr lang="sv-SE" sz="1600" dirty="0"/>
                        <a:t>E-tal</a:t>
                      </a:r>
                    </a:p>
                  </a:txBody>
                  <a:tcPr>
                    <a:solidFill>
                      <a:schemeClr val="accent6"/>
                    </a:solidFill>
                  </a:tcPr>
                </a:tc>
                <a:tc>
                  <a:txBody>
                    <a:bodyPr/>
                    <a:lstStyle/>
                    <a:p>
                      <a:r>
                        <a:rPr lang="sv-SE" sz="1600" dirty="0"/>
                        <a:t>Kommentar </a:t>
                      </a:r>
                    </a:p>
                  </a:txBody>
                  <a:tcPr>
                    <a:solidFill>
                      <a:schemeClr val="accent6"/>
                    </a:solidFill>
                  </a:tcPr>
                </a:tc>
                <a:extLst>
                  <a:ext uri="{0D108BD9-81ED-4DB2-BD59-A6C34878D82A}">
                    <a16:rowId xmlns:a16="http://schemas.microsoft.com/office/drawing/2014/main" val="2148734024"/>
                  </a:ext>
                </a:extLst>
              </a:tr>
              <a:tr h="0">
                <a:tc rowSpan="3">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b="1" dirty="0"/>
                        <a:t>Kungsbacka stad</a:t>
                      </a:r>
                    </a:p>
                  </a:txBody>
                  <a:tcPr>
                    <a:solidFill>
                      <a:schemeClr val="accent6">
                        <a:lumMod val="20000"/>
                        <a:lumOff val="8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Centrum och stadsdelscentrum</a:t>
                      </a:r>
                    </a:p>
                  </a:txBody>
                  <a:tcPr>
                    <a:solidFill>
                      <a:schemeClr val="accent6">
                        <a:lumMod val="20000"/>
                        <a:lumOff val="80000"/>
                      </a:schemeClr>
                    </a:solidFill>
                  </a:tcPr>
                </a:tc>
                <a:tc>
                  <a:txBody>
                    <a:bodyPr/>
                    <a:lstStyle/>
                    <a:p>
                      <a:r>
                        <a:rPr lang="sv-SE" sz="1600" dirty="0"/>
                        <a:t>Valand, Söderstaden</a:t>
                      </a:r>
                    </a:p>
                  </a:txBody>
                  <a:tcPr>
                    <a:solidFill>
                      <a:schemeClr val="accent6">
                        <a:lumMod val="20000"/>
                        <a:lumOff val="80000"/>
                      </a:schemeClr>
                    </a:solidFill>
                  </a:tcPr>
                </a:tc>
                <a:tc>
                  <a:txBody>
                    <a:bodyPr/>
                    <a:lstStyle/>
                    <a:p>
                      <a:r>
                        <a:rPr lang="sv-SE" sz="1600" dirty="0"/>
                        <a:t>250-300</a:t>
                      </a:r>
                    </a:p>
                  </a:txBody>
                  <a:tcPr>
                    <a:solidFill>
                      <a:schemeClr val="accent6">
                        <a:lumMod val="20000"/>
                        <a:lumOff val="80000"/>
                      </a:schemeClr>
                    </a:solidFill>
                  </a:tcPr>
                </a:tc>
                <a:tc>
                  <a:txBody>
                    <a:bodyPr/>
                    <a:lstStyle/>
                    <a:p>
                      <a:r>
                        <a:rPr lang="sv-SE" sz="1600" dirty="0"/>
                        <a:t>0,8</a:t>
                      </a:r>
                    </a:p>
                  </a:txBody>
                  <a:tcPr>
                    <a:solidFill>
                      <a:schemeClr val="accent6">
                        <a:lumMod val="20000"/>
                        <a:lumOff val="80000"/>
                      </a:schemeClr>
                    </a:solidFill>
                  </a:tcPr>
                </a:tc>
                <a:tc>
                  <a:txBody>
                    <a:bodyPr/>
                    <a:lstStyle/>
                    <a:p>
                      <a:r>
                        <a:rPr lang="sv-SE" sz="1600" dirty="0"/>
                        <a:t>Kvartersstad</a:t>
                      </a:r>
                    </a:p>
                  </a:txBody>
                  <a:tcPr>
                    <a:solidFill>
                      <a:schemeClr val="accent6">
                        <a:lumMod val="20000"/>
                        <a:lumOff val="80000"/>
                      </a:schemeClr>
                    </a:solidFill>
                  </a:tcPr>
                </a:tc>
                <a:extLst>
                  <a:ext uri="{0D108BD9-81ED-4DB2-BD59-A6C34878D82A}">
                    <a16:rowId xmlns:a16="http://schemas.microsoft.com/office/drawing/2014/main" val="68419757"/>
                  </a:ext>
                </a:extLst>
              </a:tr>
              <a:tr h="248235">
                <a:tc vMerge="1">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1600" b="1" dirty="0"/>
                    </a:p>
                  </a:txBody>
                  <a:tcPr>
                    <a:solidFill>
                      <a:schemeClr val="accent6">
                        <a:lumMod val="40000"/>
                        <a:lumOff val="6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Centrumnära bostadsområde</a:t>
                      </a:r>
                    </a:p>
                  </a:txBody>
                  <a:tcPr>
                    <a:solidFill>
                      <a:schemeClr val="bg2"/>
                    </a:solidFill>
                  </a:tcPr>
                </a:tc>
                <a:tc>
                  <a:txBody>
                    <a:bodyPr/>
                    <a:lstStyle/>
                    <a:p>
                      <a:r>
                        <a:rPr lang="sv-SE" sz="1600" dirty="0"/>
                        <a:t>Kolla</a:t>
                      </a:r>
                    </a:p>
                  </a:txBody>
                  <a:tcPr>
                    <a:solidFill>
                      <a:schemeClr val="bg2"/>
                    </a:solidFill>
                  </a:tcPr>
                </a:tc>
                <a:tc>
                  <a:txBody>
                    <a:bodyPr/>
                    <a:lstStyle/>
                    <a:p>
                      <a:r>
                        <a:rPr lang="sv-SE" sz="1600" dirty="0"/>
                        <a:t>150</a:t>
                      </a:r>
                    </a:p>
                  </a:txBody>
                  <a:tcPr>
                    <a:solidFill>
                      <a:schemeClr val="bg2"/>
                    </a:solidFill>
                  </a:tcPr>
                </a:tc>
                <a:tc>
                  <a:txBody>
                    <a:bodyPr/>
                    <a:lstStyle/>
                    <a:p>
                      <a:r>
                        <a:rPr lang="sv-SE" sz="1600" dirty="0"/>
                        <a:t>0,5</a:t>
                      </a:r>
                    </a:p>
                  </a:txBody>
                  <a:tcPr>
                    <a:solidFill>
                      <a:schemeClr val="bg2"/>
                    </a:solidFill>
                  </a:tcPr>
                </a:tc>
                <a:tc>
                  <a:txBody>
                    <a:bodyPr/>
                    <a:lstStyle/>
                    <a:p>
                      <a:r>
                        <a:rPr lang="sv-SE" sz="1600" dirty="0" err="1"/>
                        <a:t>Flerb</a:t>
                      </a:r>
                      <a:r>
                        <a:rPr lang="sv-SE" sz="1600" dirty="0"/>
                        <a:t>, radhus, </a:t>
                      </a:r>
                      <a:r>
                        <a:rPr lang="sv-SE" sz="1600" dirty="0" err="1"/>
                        <a:t>fril</a:t>
                      </a:r>
                      <a:r>
                        <a:rPr lang="sv-SE" sz="1600" dirty="0"/>
                        <a:t> blandat </a:t>
                      </a:r>
                    </a:p>
                  </a:txBody>
                  <a:tcPr>
                    <a:solidFill>
                      <a:schemeClr val="bg2"/>
                    </a:solidFill>
                  </a:tcPr>
                </a:tc>
                <a:extLst>
                  <a:ext uri="{0D108BD9-81ED-4DB2-BD59-A6C34878D82A}">
                    <a16:rowId xmlns:a16="http://schemas.microsoft.com/office/drawing/2014/main" val="2817628916"/>
                  </a:ext>
                </a:extLst>
              </a:tr>
              <a:tr h="0">
                <a:tc vMerge="1">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1600" b="1" dirty="0"/>
                    </a:p>
                  </a:txBody>
                  <a:tcPr>
                    <a:solidFill>
                      <a:schemeClr val="accent6">
                        <a:lumMod val="20000"/>
                        <a:lumOff val="8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Övriga staden</a:t>
                      </a:r>
                    </a:p>
                  </a:txBody>
                  <a:tcPr>
                    <a:solidFill>
                      <a:schemeClr val="accent6">
                        <a:lumMod val="20000"/>
                        <a:lumOff val="80000"/>
                      </a:schemeClr>
                    </a:solidFill>
                  </a:tcPr>
                </a:tc>
                <a:tc>
                  <a:txBody>
                    <a:bodyPr/>
                    <a:lstStyle/>
                    <a:p>
                      <a:r>
                        <a:rPr lang="sv-SE" sz="1600" dirty="0"/>
                        <a:t>Tölö Ängar 2</a:t>
                      </a:r>
                    </a:p>
                  </a:txBody>
                  <a:tcPr>
                    <a:solidFill>
                      <a:schemeClr val="accent6">
                        <a:lumMod val="20000"/>
                        <a:lumOff val="80000"/>
                      </a:schemeClr>
                    </a:solidFill>
                  </a:tcPr>
                </a:tc>
                <a:tc>
                  <a:txBody>
                    <a:bodyPr/>
                    <a:lstStyle/>
                    <a:p>
                      <a:r>
                        <a:rPr lang="sv-SE" sz="1600" dirty="0"/>
                        <a:t>50</a:t>
                      </a:r>
                    </a:p>
                  </a:txBody>
                  <a:tcPr>
                    <a:solidFill>
                      <a:schemeClr val="accent6">
                        <a:lumMod val="20000"/>
                        <a:lumOff val="80000"/>
                      </a:schemeClr>
                    </a:solidFill>
                  </a:tcPr>
                </a:tc>
                <a:tc>
                  <a:txBody>
                    <a:bodyPr/>
                    <a:lstStyle/>
                    <a:p>
                      <a:r>
                        <a:rPr lang="sv-SE" sz="1600" dirty="0"/>
                        <a:t>0,15</a:t>
                      </a:r>
                    </a:p>
                  </a:txBody>
                  <a:tcPr>
                    <a:solidFill>
                      <a:schemeClr val="accent6">
                        <a:lumMod val="20000"/>
                        <a:lumOff val="80000"/>
                      </a:schemeClr>
                    </a:solidFill>
                  </a:tcPr>
                </a:tc>
                <a:tc>
                  <a:txBody>
                    <a:bodyPr/>
                    <a:lstStyle/>
                    <a:p>
                      <a:r>
                        <a:rPr lang="sv-SE" sz="1600" dirty="0"/>
                        <a:t>Trädgårdsstad, gles</a:t>
                      </a:r>
                    </a:p>
                  </a:txBody>
                  <a:tcPr>
                    <a:solidFill>
                      <a:schemeClr val="accent6">
                        <a:lumMod val="20000"/>
                        <a:lumOff val="80000"/>
                      </a:schemeClr>
                    </a:solidFill>
                  </a:tcPr>
                </a:tc>
                <a:extLst>
                  <a:ext uri="{0D108BD9-81ED-4DB2-BD59-A6C34878D82A}">
                    <a16:rowId xmlns:a16="http://schemas.microsoft.com/office/drawing/2014/main" val="666821087"/>
                  </a:ext>
                </a:extLst>
              </a:tr>
              <a:tr h="0">
                <a:tc>
                  <a:txBody>
                    <a:bodyPr/>
                    <a:lstStyle/>
                    <a:p>
                      <a:endParaRPr lang="sv-SE" sz="200" dirty="0"/>
                    </a:p>
                  </a:txBody>
                  <a:tcPr>
                    <a:solidFill>
                      <a:schemeClr val="bg1"/>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extLst>
                  <a:ext uri="{0D108BD9-81ED-4DB2-BD59-A6C34878D82A}">
                    <a16:rowId xmlns:a16="http://schemas.microsoft.com/office/drawing/2014/main" val="3631437625"/>
                  </a:ext>
                </a:extLst>
              </a:tr>
              <a:tr h="0">
                <a:tc rowSpan="3">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b="1" dirty="0"/>
                        <a:t>Åsa</a:t>
                      </a:r>
                    </a:p>
                  </a:txBody>
                  <a:tcPr>
                    <a:solidFill>
                      <a:schemeClr val="accent6">
                        <a:lumMod val="20000"/>
                        <a:lumOff val="8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Centrum och stationsområdet</a:t>
                      </a:r>
                    </a:p>
                  </a:txBody>
                  <a:tcPr>
                    <a:solidFill>
                      <a:schemeClr val="accent6">
                        <a:lumMod val="20000"/>
                        <a:lumOff val="80000"/>
                      </a:schemeClr>
                    </a:solidFill>
                  </a:tcPr>
                </a:tc>
                <a:tc>
                  <a:txBody>
                    <a:bodyPr/>
                    <a:lstStyle/>
                    <a:p>
                      <a:r>
                        <a:rPr lang="sv-SE" sz="1600" dirty="0"/>
                        <a:t>Särö C (125 söder om vägen)</a:t>
                      </a:r>
                    </a:p>
                  </a:txBody>
                  <a:tcPr>
                    <a:solidFill>
                      <a:schemeClr val="accent6">
                        <a:lumMod val="20000"/>
                        <a:lumOff val="80000"/>
                      </a:schemeClr>
                    </a:solidFill>
                  </a:tcPr>
                </a:tc>
                <a:tc>
                  <a:txBody>
                    <a:bodyPr/>
                    <a:lstStyle/>
                    <a:p>
                      <a:r>
                        <a:rPr lang="sv-SE" sz="1600" dirty="0"/>
                        <a:t>75-100</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1795626257"/>
                  </a:ext>
                </a:extLst>
              </a:tr>
              <a:tr h="0">
                <a:tc vMerge="1">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1600" b="1" dirty="0"/>
                    </a:p>
                  </a:txBody>
                  <a:tcPr>
                    <a:solidFill>
                      <a:schemeClr val="accent6">
                        <a:lumMod val="40000"/>
                        <a:lumOff val="6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Centrumnära och stationsnära</a:t>
                      </a:r>
                    </a:p>
                  </a:txBody>
                  <a:tcPr>
                    <a:solidFill>
                      <a:schemeClr val="bg2"/>
                    </a:solidFill>
                  </a:tcPr>
                </a:tc>
                <a:tc>
                  <a:txBody>
                    <a:bodyPr/>
                    <a:lstStyle/>
                    <a:p>
                      <a:r>
                        <a:rPr lang="sv-SE" sz="1600" dirty="0"/>
                        <a:t>Tölö Ängar 2/Sandlyckan</a:t>
                      </a:r>
                    </a:p>
                  </a:txBody>
                  <a:tcPr>
                    <a:solidFill>
                      <a:schemeClr val="bg2"/>
                    </a:solidFill>
                  </a:tcPr>
                </a:tc>
                <a:tc>
                  <a:txBody>
                    <a:bodyPr/>
                    <a:lstStyle/>
                    <a:p>
                      <a:r>
                        <a:rPr lang="sv-SE" sz="1600" dirty="0"/>
                        <a:t>50</a:t>
                      </a:r>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extLst>
                  <a:ext uri="{0D108BD9-81ED-4DB2-BD59-A6C34878D82A}">
                    <a16:rowId xmlns:a16="http://schemas.microsoft.com/office/drawing/2014/main" val="4287165516"/>
                  </a:ext>
                </a:extLst>
              </a:tr>
              <a:tr h="0">
                <a:tc vMerge="1">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1600" b="1" dirty="0"/>
                    </a:p>
                  </a:txBody>
                  <a:tcPr>
                    <a:solidFill>
                      <a:schemeClr val="accent6">
                        <a:lumMod val="20000"/>
                        <a:lumOff val="80000"/>
                      </a:schemeClr>
                    </a:solidFill>
                  </a:tcPr>
                </a:tc>
                <a:tc>
                  <a:txBody>
                    <a:bodyPr/>
                    <a:lstStyle/>
                    <a:p>
                      <a:r>
                        <a:rPr lang="sv-SE" sz="1600" dirty="0"/>
                        <a:t>Yttre delar</a:t>
                      </a:r>
                    </a:p>
                  </a:txBody>
                  <a:tcPr>
                    <a:solidFill>
                      <a:schemeClr val="accent6">
                        <a:lumMod val="20000"/>
                        <a:lumOff val="80000"/>
                      </a:schemeClr>
                    </a:solidFill>
                  </a:tcPr>
                </a:tc>
                <a:tc>
                  <a:txBody>
                    <a:bodyPr/>
                    <a:lstStyle/>
                    <a:p>
                      <a:r>
                        <a:rPr lang="sv-SE" sz="1600" dirty="0"/>
                        <a:t>Må</a:t>
                      </a:r>
                    </a:p>
                  </a:txBody>
                  <a:tcPr>
                    <a:solidFill>
                      <a:schemeClr val="accent6">
                        <a:lumMod val="20000"/>
                        <a:lumOff val="80000"/>
                      </a:schemeClr>
                    </a:solidFill>
                  </a:tcPr>
                </a:tc>
                <a:tc>
                  <a:txBody>
                    <a:bodyPr/>
                    <a:lstStyle/>
                    <a:p>
                      <a:r>
                        <a:rPr lang="sv-SE" sz="1600" dirty="0"/>
                        <a:t>20</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2732864540"/>
                  </a:ext>
                </a:extLst>
              </a:tr>
              <a:tr h="0">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extLst>
                  <a:ext uri="{0D108BD9-81ED-4DB2-BD59-A6C34878D82A}">
                    <a16:rowId xmlns:a16="http://schemas.microsoft.com/office/drawing/2014/main" val="1435205398"/>
                  </a:ext>
                </a:extLst>
              </a:tr>
              <a:tr h="143733">
                <a:tc rowSpan="3">
                  <a:txBody>
                    <a:bodyPr/>
                    <a:lstStyle/>
                    <a:p>
                      <a:r>
                        <a:rPr lang="sv-SE" sz="1600" b="1" dirty="0"/>
                        <a:t>Anneberg</a:t>
                      </a:r>
                      <a:endParaRPr lang="sv-SE" sz="1600" dirty="0"/>
                    </a:p>
                  </a:txBody>
                  <a:tcPr>
                    <a:solidFill>
                      <a:schemeClr val="accent6">
                        <a:lumMod val="20000"/>
                        <a:lumOff val="80000"/>
                      </a:schemeClr>
                    </a:solidFill>
                  </a:tcPr>
                </a:tc>
                <a:tc>
                  <a:txBody>
                    <a:bodyPr/>
                    <a:lstStyle/>
                    <a:p>
                      <a:r>
                        <a:rPr lang="sv-SE" sz="1600" dirty="0"/>
                        <a:t>Stationsområdet</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r>
                        <a:rPr lang="sv-SE" sz="1600" dirty="0"/>
                        <a:t>100</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2147482339"/>
                  </a:ext>
                </a:extLst>
              </a:tr>
              <a:tr h="0">
                <a:tc vMerge="1">
                  <a:txBody>
                    <a:bodyPr/>
                    <a:lstStyle/>
                    <a:p>
                      <a:endParaRPr lang="sv-SE" sz="1600" dirty="0"/>
                    </a:p>
                  </a:txBody>
                  <a:tcPr>
                    <a:solidFill>
                      <a:schemeClr val="accent6">
                        <a:lumMod val="40000"/>
                        <a:lumOff val="6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Stationsnära </a:t>
                      </a:r>
                    </a:p>
                  </a:txBody>
                  <a:tcPr>
                    <a:solidFill>
                      <a:schemeClr val="bg2"/>
                    </a:solidFill>
                  </a:tcPr>
                </a:tc>
                <a:tc>
                  <a:txBody>
                    <a:bodyPr/>
                    <a:lstStyle/>
                    <a:p>
                      <a:endParaRPr lang="sv-SE" sz="1600" dirty="0"/>
                    </a:p>
                  </a:txBody>
                  <a:tcPr>
                    <a:solidFill>
                      <a:schemeClr val="bg2"/>
                    </a:solidFill>
                  </a:tcPr>
                </a:tc>
                <a:tc>
                  <a:txBody>
                    <a:bodyPr/>
                    <a:lstStyle/>
                    <a:p>
                      <a:r>
                        <a:rPr lang="sv-SE" sz="1600" dirty="0"/>
                        <a:t>45</a:t>
                      </a:r>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extLst>
                  <a:ext uri="{0D108BD9-81ED-4DB2-BD59-A6C34878D82A}">
                    <a16:rowId xmlns:a16="http://schemas.microsoft.com/office/drawing/2014/main" val="4094124088"/>
                  </a:ext>
                </a:extLst>
              </a:tr>
              <a:tr h="224287">
                <a:tc vMerge="1">
                  <a:txBody>
                    <a:bodyPr/>
                    <a:lstStyle/>
                    <a:p>
                      <a:endParaRPr lang="sv-SE" sz="1600" dirty="0"/>
                    </a:p>
                  </a:txBody>
                  <a:tcPr>
                    <a:solidFill>
                      <a:schemeClr val="accent6">
                        <a:lumMod val="20000"/>
                        <a:lumOff val="8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Yttre delar</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r>
                        <a:rPr lang="sv-SE" sz="1600" dirty="0"/>
                        <a:t>20</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4134547306"/>
                  </a:ext>
                </a:extLst>
              </a:tr>
              <a:tr h="0">
                <a:tc>
                  <a:txBody>
                    <a:bodyPr/>
                    <a:lstStyle/>
                    <a:p>
                      <a:endParaRPr lang="sv-SE" sz="200" dirty="0"/>
                    </a:p>
                  </a:txBody>
                  <a:tcPr>
                    <a:solidFill>
                      <a:schemeClr val="bg1"/>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tc>
                  <a:txBody>
                    <a:bodyPr/>
                    <a:lstStyle/>
                    <a:p>
                      <a:endParaRPr lang="sv-SE" sz="200" dirty="0"/>
                    </a:p>
                  </a:txBody>
                  <a:tcPr>
                    <a:solidFill>
                      <a:schemeClr val="bg1"/>
                    </a:solidFill>
                  </a:tcPr>
                </a:tc>
                <a:extLst>
                  <a:ext uri="{0D108BD9-81ED-4DB2-BD59-A6C34878D82A}">
                    <a16:rowId xmlns:a16="http://schemas.microsoft.com/office/drawing/2014/main" val="54381450"/>
                  </a:ext>
                </a:extLst>
              </a:tr>
              <a:tr h="172035">
                <a:tc rowSpan="3">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b="1" dirty="0"/>
                        <a:t>Övriga orter</a:t>
                      </a:r>
                    </a:p>
                  </a:txBody>
                  <a:tcPr>
                    <a:solidFill>
                      <a:schemeClr val="accent6">
                        <a:lumMod val="20000"/>
                        <a:lumOff val="80000"/>
                      </a:schemeClr>
                    </a:solid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600" dirty="0"/>
                        <a:t>Centrum</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r>
                        <a:rPr lang="sv-SE" sz="1600" dirty="0"/>
                        <a:t>45</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3791819352"/>
                  </a:ext>
                </a:extLst>
              </a:tr>
              <a:tr h="293955">
                <a:tc vMerge="1">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1600" b="1" dirty="0"/>
                    </a:p>
                  </a:txBody>
                  <a:tcPr>
                    <a:solidFill>
                      <a:schemeClr val="accent6">
                        <a:lumMod val="40000"/>
                        <a:lumOff val="60000"/>
                      </a:schemeClr>
                    </a:solidFill>
                  </a:tcPr>
                </a:tc>
                <a:tc>
                  <a:txBody>
                    <a:bodyPr/>
                    <a:lstStyle/>
                    <a:p>
                      <a:r>
                        <a:rPr lang="sv-SE" sz="1600" dirty="0"/>
                        <a:t>Centrumnära</a:t>
                      </a:r>
                    </a:p>
                  </a:txBody>
                  <a:tcPr>
                    <a:solidFill>
                      <a:schemeClr val="bg2"/>
                    </a:solidFill>
                  </a:tcPr>
                </a:tc>
                <a:tc>
                  <a:txBody>
                    <a:bodyPr/>
                    <a:lstStyle/>
                    <a:p>
                      <a:endParaRPr lang="sv-SE" sz="1600"/>
                    </a:p>
                  </a:txBody>
                  <a:tcPr>
                    <a:solidFill>
                      <a:schemeClr val="bg2"/>
                    </a:solidFill>
                  </a:tcPr>
                </a:tc>
                <a:tc>
                  <a:txBody>
                    <a:bodyPr/>
                    <a:lstStyle/>
                    <a:p>
                      <a:r>
                        <a:rPr lang="sv-SE" sz="1600" dirty="0"/>
                        <a:t>20</a:t>
                      </a:r>
                    </a:p>
                  </a:txBody>
                  <a:tcPr>
                    <a:solidFill>
                      <a:schemeClr val="bg2"/>
                    </a:solidFill>
                  </a:tcPr>
                </a:tc>
                <a:tc>
                  <a:txBody>
                    <a:bodyPr/>
                    <a:lstStyle/>
                    <a:p>
                      <a:endParaRPr lang="sv-SE" sz="1600" dirty="0"/>
                    </a:p>
                  </a:txBody>
                  <a:tcPr>
                    <a:solidFill>
                      <a:schemeClr val="bg2"/>
                    </a:solidFill>
                  </a:tcPr>
                </a:tc>
                <a:tc>
                  <a:txBody>
                    <a:bodyPr/>
                    <a:lstStyle/>
                    <a:p>
                      <a:endParaRPr lang="sv-SE" sz="1600" dirty="0"/>
                    </a:p>
                  </a:txBody>
                  <a:tcPr>
                    <a:solidFill>
                      <a:schemeClr val="bg2"/>
                    </a:solidFill>
                  </a:tcPr>
                </a:tc>
                <a:extLst>
                  <a:ext uri="{0D108BD9-81ED-4DB2-BD59-A6C34878D82A}">
                    <a16:rowId xmlns:a16="http://schemas.microsoft.com/office/drawing/2014/main" val="2890898803"/>
                  </a:ext>
                </a:extLst>
              </a:tr>
              <a:tr h="369480">
                <a:tc vMerge="1">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sv-SE" sz="1600" b="1" dirty="0"/>
                    </a:p>
                  </a:txBody>
                  <a:tcPr>
                    <a:solidFill>
                      <a:schemeClr val="accent6">
                        <a:lumMod val="20000"/>
                        <a:lumOff val="80000"/>
                      </a:schemeClr>
                    </a:solidFill>
                  </a:tcPr>
                </a:tc>
                <a:tc>
                  <a:txBody>
                    <a:bodyPr/>
                    <a:lstStyle/>
                    <a:p>
                      <a:r>
                        <a:rPr lang="sv-SE" sz="1600" dirty="0"/>
                        <a:t>Yttre delar</a:t>
                      </a:r>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tc>
                  <a:txBody>
                    <a:bodyPr/>
                    <a:lstStyle/>
                    <a:p>
                      <a:endParaRPr lang="sv-SE" sz="1600" dirty="0"/>
                    </a:p>
                  </a:txBody>
                  <a:tcPr>
                    <a:solidFill>
                      <a:schemeClr val="accent6">
                        <a:lumMod val="20000"/>
                        <a:lumOff val="80000"/>
                      </a:schemeClr>
                    </a:solidFill>
                  </a:tcPr>
                </a:tc>
                <a:extLst>
                  <a:ext uri="{0D108BD9-81ED-4DB2-BD59-A6C34878D82A}">
                    <a16:rowId xmlns:a16="http://schemas.microsoft.com/office/drawing/2014/main" val="433699801"/>
                  </a:ext>
                </a:extLst>
              </a:tr>
            </a:tbl>
          </a:graphicData>
        </a:graphic>
      </p:graphicFrame>
    </p:spTree>
    <p:extLst>
      <p:ext uri="{BB962C8B-B14F-4D97-AF65-F5344CB8AC3E}">
        <p14:creationId xmlns:p14="http://schemas.microsoft.com/office/powerpoint/2010/main" val="504220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1F63F7C8-24C4-B4A8-6313-A291E50DC0E3}"/>
              </a:ext>
            </a:extLst>
          </p:cNvPr>
          <p:cNvSpPr>
            <a:spLocks noGrp="1"/>
          </p:cNvSpPr>
          <p:nvPr>
            <p:ph sz="quarter" idx="10"/>
          </p:nvPr>
        </p:nvSpPr>
        <p:spPr>
          <a:xfrm>
            <a:off x="531472" y="204727"/>
            <a:ext cx="13325526" cy="5400000"/>
          </a:xfrm>
        </p:spPr>
        <p:txBody>
          <a:bodyPr/>
          <a:lstStyle/>
          <a:p>
            <a:r>
              <a:rPr lang="sv-SE" sz="1800" dirty="0"/>
              <a:t>FÖP: 500-600 bostäder på 20 år </a:t>
            </a:r>
          </a:p>
          <a:p>
            <a:r>
              <a:rPr lang="sv-SE" sz="1800" dirty="0" err="1"/>
              <a:t>Bostadsf.plan</a:t>
            </a:r>
            <a:r>
              <a:rPr lang="sv-SE" sz="1800" dirty="0"/>
              <a:t> – 50 per år = 1000 bostäder-2000 </a:t>
            </a:r>
            <a:r>
              <a:rPr lang="sv-SE" sz="1800" dirty="0" err="1"/>
              <a:t>inv</a:t>
            </a:r>
            <a:endParaRPr lang="sv-SE" sz="1800" dirty="0"/>
          </a:p>
        </p:txBody>
      </p:sp>
      <p:pic>
        <p:nvPicPr>
          <p:cNvPr id="5" name="Bildobjekt 4">
            <a:extLst>
              <a:ext uri="{FF2B5EF4-FFF2-40B4-BE49-F238E27FC236}">
                <a16:creationId xmlns:a16="http://schemas.microsoft.com/office/drawing/2014/main" id="{50375A07-0B75-9DF3-38F8-C8724C08CCCB}"/>
              </a:ext>
            </a:extLst>
          </p:cNvPr>
          <p:cNvPicPr>
            <a:picLocks noChangeAspect="1"/>
          </p:cNvPicPr>
          <p:nvPr/>
        </p:nvPicPr>
        <p:blipFill>
          <a:blip r:embed="rId2"/>
          <a:stretch>
            <a:fillRect/>
          </a:stretch>
        </p:blipFill>
        <p:spPr>
          <a:xfrm>
            <a:off x="7992394" y="-215928"/>
            <a:ext cx="6638005" cy="7019500"/>
          </a:xfrm>
          <a:prstGeom prst="rect">
            <a:avLst/>
          </a:prstGeom>
        </p:spPr>
      </p:pic>
      <p:pic>
        <p:nvPicPr>
          <p:cNvPr id="7" name="Bildobjekt 6">
            <a:extLst>
              <a:ext uri="{FF2B5EF4-FFF2-40B4-BE49-F238E27FC236}">
                <a16:creationId xmlns:a16="http://schemas.microsoft.com/office/drawing/2014/main" id="{51C7DBA8-F938-FD86-AC25-470D73DF39CB}"/>
              </a:ext>
            </a:extLst>
          </p:cNvPr>
          <p:cNvPicPr>
            <a:picLocks noChangeAspect="1"/>
          </p:cNvPicPr>
          <p:nvPr/>
        </p:nvPicPr>
        <p:blipFill>
          <a:blip r:embed="rId3"/>
          <a:srcRect l="6064" r="9327"/>
          <a:stretch/>
        </p:blipFill>
        <p:spPr>
          <a:xfrm>
            <a:off x="7861720" y="0"/>
            <a:ext cx="6768679" cy="8229600"/>
          </a:xfrm>
          <a:prstGeom prst="rect">
            <a:avLst/>
          </a:prstGeom>
        </p:spPr>
      </p:pic>
      <p:graphicFrame>
        <p:nvGraphicFramePr>
          <p:cNvPr id="8" name="Tabell 7">
            <a:extLst>
              <a:ext uri="{FF2B5EF4-FFF2-40B4-BE49-F238E27FC236}">
                <a16:creationId xmlns:a16="http://schemas.microsoft.com/office/drawing/2014/main" id="{2FB07182-F8FB-4620-1C6C-F8F09392B76C}"/>
              </a:ext>
            </a:extLst>
          </p:cNvPr>
          <p:cNvGraphicFramePr>
            <a:graphicFrameLocks noGrp="1"/>
          </p:cNvGraphicFramePr>
          <p:nvPr>
            <p:extLst>
              <p:ext uri="{D42A27DB-BD31-4B8C-83A1-F6EECF244321}">
                <p14:modId xmlns:p14="http://schemas.microsoft.com/office/powerpoint/2010/main" val="3642117607"/>
              </p:ext>
            </p:extLst>
          </p:nvPr>
        </p:nvGraphicFramePr>
        <p:xfrm>
          <a:off x="250372" y="1223579"/>
          <a:ext cx="8823018" cy="5316909"/>
        </p:xfrm>
        <a:graphic>
          <a:graphicData uri="http://schemas.openxmlformats.org/drawingml/2006/table">
            <a:tbl>
              <a:tblPr firstRow="1" bandRow="1">
                <a:tableStyleId>{5C22544A-7EE6-4342-B048-85BDC9FD1C3A}</a:tableStyleId>
              </a:tblPr>
              <a:tblGrid>
                <a:gridCol w="469342">
                  <a:extLst>
                    <a:ext uri="{9D8B030D-6E8A-4147-A177-3AD203B41FA5}">
                      <a16:colId xmlns:a16="http://schemas.microsoft.com/office/drawing/2014/main" val="3954264110"/>
                    </a:ext>
                  </a:extLst>
                </a:gridCol>
                <a:gridCol w="1385602">
                  <a:extLst>
                    <a:ext uri="{9D8B030D-6E8A-4147-A177-3AD203B41FA5}">
                      <a16:colId xmlns:a16="http://schemas.microsoft.com/office/drawing/2014/main" val="173867940"/>
                    </a:ext>
                  </a:extLst>
                </a:gridCol>
                <a:gridCol w="855974">
                  <a:extLst>
                    <a:ext uri="{9D8B030D-6E8A-4147-A177-3AD203B41FA5}">
                      <a16:colId xmlns:a16="http://schemas.microsoft.com/office/drawing/2014/main" val="2717942951"/>
                    </a:ext>
                  </a:extLst>
                </a:gridCol>
                <a:gridCol w="1178719">
                  <a:extLst>
                    <a:ext uri="{9D8B030D-6E8A-4147-A177-3AD203B41FA5}">
                      <a16:colId xmlns:a16="http://schemas.microsoft.com/office/drawing/2014/main" val="806696513"/>
                    </a:ext>
                  </a:extLst>
                </a:gridCol>
                <a:gridCol w="1782109">
                  <a:extLst>
                    <a:ext uri="{9D8B030D-6E8A-4147-A177-3AD203B41FA5}">
                      <a16:colId xmlns:a16="http://schemas.microsoft.com/office/drawing/2014/main" val="1661034495"/>
                    </a:ext>
                  </a:extLst>
                </a:gridCol>
                <a:gridCol w="827909">
                  <a:extLst>
                    <a:ext uri="{9D8B030D-6E8A-4147-A177-3AD203B41FA5}">
                      <a16:colId xmlns:a16="http://schemas.microsoft.com/office/drawing/2014/main" val="2992687917"/>
                    </a:ext>
                  </a:extLst>
                </a:gridCol>
                <a:gridCol w="870006">
                  <a:extLst>
                    <a:ext uri="{9D8B030D-6E8A-4147-A177-3AD203B41FA5}">
                      <a16:colId xmlns:a16="http://schemas.microsoft.com/office/drawing/2014/main" val="3616141290"/>
                    </a:ext>
                  </a:extLst>
                </a:gridCol>
                <a:gridCol w="1453357">
                  <a:extLst>
                    <a:ext uri="{9D8B030D-6E8A-4147-A177-3AD203B41FA5}">
                      <a16:colId xmlns:a16="http://schemas.microsoft.com/office/drawing/2014/main" val="4271254983"/>
                    </a:ext>
                  </a:extLst>
                </a:gridCol>
              </a:tblGrid>
              <a:tr h="435428">
                <a:tc>
                  <a:txBody>
                    <a:bodyPr/>
                    <a:lstStyle/>
                    <a:p>
                      <a:endParaRPr lang="sv-SE" sz="1400" dirty="0"/>
                    </a:p>
                  </a:txBody>
                  <a:tcPr>
                    <a:solidFill>
                      <a:schemeClr val="accent6"/>
                    </a:solidFill>
                  </a:tcPr>
                </a:tc>
                <a:tc>
                  <a:txBody>
                    <a:bodyPr/>
                    <a:lstStyle/>
                    <a:p>
                      <a:r>
                        <a:rPr lang="sv-SE" sz="1400" dirty="0"/>
                        <a:t>Område </a:t>
                      </a:r>
                    </a:p>
                  </a:txBody>
                  <a:tcPr>
                    <a:solidFill>
                      <a:schemeClr val="accent6"/>
                    </a:solidFill>
                  </a:tcPr>
                </a:tc>
                <a:tc>
                  <a:txBody>
                    <a:bodyPr/>
                    <a:lstStyle/>
                    <a:p>
                      <a:r>
                        <a:rPr lang="sv-SE" sz="1400" dirty="0"/>
                        <a:t>Ha</a:t>
                      </a:r>
                    </a:p>
                  </a:txBody>
                  <a:tcPr>
                    <a:solidFill>
                      <a:schemeClr val="accent6"/>
                    </a:solidFill>
                  </a:tcPr>
                </a:tc>
                <a:tc>
                  <a:txBody>
                    <a:bodyPr/>
                    <a:lstStyle/>
                    <a:p>
                      <a:r>
                        <a:rPr lang="sv-SE" sz="1400" dirty="0"/>
                        <a:t>Täthet lika område</a:t>
                      </a:r>
                    </a:p>
                  </a:txBody>
                  <a:tcPr>
                    <a:solidFill>
                      <a:schemeClr val="accent6"/>
                    </a:solidFill>
                  </a:tcPr>
                </a:tc>
                <a:tc>
                  <a:txBody>
                    <a:bodyPr/>
                    <a:lstStyle/>
                    <a:p>
                      <a:r>
                        <a:rPr lang="sv-SE" sz="1400" dirty="0"/>
                        <a:t>Mark för näringsliv-FÖP</a:t>
                      </a:r>
                    </a:p>
                  </a:txBody>
                  <a:tcPr>
                    <a:solidFill>
                      <a:schemeClr val="accent6"/>
                    </a:solidFill>
                  </a:tcPr>
                </a:tc>
                <a:tc>
                  <a:txBody>
                    <a:bodyPr/>
                    <a:lstStyle/>
                    <a:p>
                      <a:r>
                        <a:rPr lang="sv-SE" sz="1400" dirty="0" err="1"/>
                        <a:t>inv</a:t>
                      </a:r>
                      <a:endParaRPr lang="sv-SE" sz="1400" dirty="0"/>
                    </a:p>
                  </a:txBody>
                  <a:tcPr>
                    <a:solidFill>
                      <a:schemeClr val="accent6"/>
                    </a:solidFill>
                  </a:tcPr>
                </a:tc>
                <a:tc>
                  <a:txBody>
                    <a:bodyPr/>
                    <a:lstStyle/>
                    <a:p>
                      <a:r>
                        <a:rPr lang="sv-SE" sz="1400" dirty="0" err="1"/>
                        <a:t>bost</a:t>
                      </a:r>
                      <a:endParaRPr lang="sv-SE" sz="1400" dirty="0"/>
                    </a:p>
                  </a:txBody>
                  <a:tcPr>
                    <a:solidFill>
                      <a:schemeClr val="accent6"/>
                    </a:solidFill>
                  </a:tcPr>
                </a:tc>
                <a:tc>
                  <a:txBody>
                    <a:bodyPr/>
                    <a:lstStyle/>
                    <a:p>
                      <a:r>
                        <a:rPr lang="sv-SE" sz="1400" dirty="0"/>
                        <a:t>kommentar</a:t>
                      </a:r>
                    </a:p>
                  </a:txBody>
                  <a:tcPr>
                    <a:solidFill>
                      <a:schemeClr val="accent6"/>
                    </a:solidFill>
                  </a:tcPr>
                </a:tc>
                <a:extLst>
                  <a:ext uri="{0D108BD9-81ED-4DB2-BD59-A6C34878D82A}">
                    <a16:rowId xmlns:a16="http://schemas.microsoft.com/office/drawing/2014/main" val="533051003"/>
                  </a:ext>
                </a:extLst>
              </a:tr>
              <a:tr h="341907">
                <a:tc>
                  <a:txBody>
                    <a:bodyPr/>
                    <a:lstStyle/>
                    <a:p>
                      <a:r>
                        <a:rPr lang="sv-SE" sz="1400" dirty="0"/>
                        <a:t>C</a:t>
                      </a:r>
                    </a:p>
                  </a:txBody>
                  <a:tcPr/>
                </a:tc>
                <a:tc>
                  <a:txBody>
                    <a:bodyPr/>
                    <a:lstStyle/>
                    <a:p>
                      <a:r>
                        <a:rPr lang="sv-SE" sz="1400" dirty="0"/>
                        <a:t>Centrum</a:t>
                      </a:r>
                    </a:p>
                  </a:txBody>
                  <a:tcPr/>
                </a:tc>
                <a:tc>
                  <a:txBody>
                    <a:bodyPr/>
                    <a:lstStyle/>
                    <a:p>
                      <a:endParaRPr lang="sv-SE" sz="1400" dirty="0"/>
                    </a:p>
                  </a:txBody>
                  <a:tcPr/>
                </a:tc>
                <a:tc>
                  <a:txBody>
                    <a:bodyPr/>
                    <a:lstStyle/>
                    <a:p>
                      <a:endParaRPr lang="sv-SE" sz="1400" dirty="0"/>
                    </a:p>
                  </a:txBody>
                  <a:tcPr/>
                </a:tc>
                <a:tc>
                  <a:txBody>
                    <a:bodyPr/>
                    <a:lstStyle/>
                    <a:p>
                      <a:endParaRPr lang="sv-SE" sz="1400" dirty="0"/>
                    </a:p>
                  </a:txBody>
                  <a:tcPr/>
                </a:tc>
                <a:tc>
                  <a:txBody>
                    <a:bodyPr/>
                    <a:lstStyle/>
                    <a:p>
                      <a:endParaRPr lang="sv-SE" sz="1400" dirty="0"/>
                    </a:p>
                  </a:txBody>
                  <a:tcPr/>
                </a:tc>
                <a:tc>
                  <a:txBody>
                    <a:bodyPr/>
                    <a:lstStyle/>
                    <a:p>
                      <a:endParaRPr lang="sv-SE" sz="1400" dirty="0"/>
                    </a:p>
                  </a:txBody>
                  <a:tcPr/>
                </a:tc>
                <a:tc>
                  <a:txBody>
                    <a:bodyPr/>
                    <a:lstStyle/>
                    <a:p>
                      <a:r>
                        <a:rPr lang="sv-SE" sz="1400" dirty="0"/>
                        <a:t>Planering pågår</a:t>
                      </a:r>
                    </a:p>
                  </a:txBody>
                  <a:tcPr/>
                </a:tc>
                <a:extLst>
                  <a:ext uri="{0D108BD9-81ED-4DB2-BD59-A6C34878D82A}">
                    <a16:rowId xmlns:a16="http://schemas.microsoft.com/office/drawing/2014/main" val="790338512"/>
                  </a:ext>
                </a:extLst>
              </a:tr>
              <a:tr h="341907">
                <a:tc>
                  <a:txBody>
                    <a:bodyPr/>
                    <a:lstStyle/>
                    <a:p>
                      <a:r>
                        <a:rPr lang="sv-SE" sz="1400" dirty="0"/>
                        <a:t>1</a:t>
                      </a:r>
                    </a:p>
                  </a:txBody>
                  <a:tcPr/>
                </a:tc>
                <a:tc>
                  <a:txBody>
                    <a:bodyPr/>
                    <a:lstStyle/>
                    <a:p>
                      <a:r>
                        <a:rPr lang="sv-SE" sz="1400" dirty="0"/>
                        <a:t>Skantzes Ängar</a:t>
                      </a:r>
                    </a:p>
                  </a:txBody>
                  <a:tcPr/>
                </a:tc>
                <a:tc>
                  <a:txBody>
                    <a:bodyPr/>
                    <a:lstStyle/>
                    <a:p>
                      <a:r>
                        <a:rPr lang="sv-SE" sz="1400" dirty="0"/>
                        <a:t>13,5</a:t>
                      </a:r>
                    </a:p>
                  </a:txBody>
                  <a:tcPr/>
                </a:tc>
                <a:tc>
                  <a:txBody>
                    <a:bodyPr/>
                    <a:lstStyle/>
                    <a:p>
                      <a:r>
                        <a:rPr lang="sv-SE" sz="1400" dirty="0"/>
                        <a:t>Må</a:t>
                      </a:r>
                    </a:p>
                  </a:txBody>
                  <a:tcPr/>
                </a:tc>
                <a:tc>
                  <a:txBody>
                    <a:bodyPr/>
                    <a:lstStyle/>
                    <a:p>
                      <a:endParaRPr lang="sv-SE" sz="1400"/>
                    </a:p>
                  </a:txBody>
                  <a:tcPr/>
                </a:tc>
                <a:tc>
                  <a:txBody>
                    <a:bodyPr/>
                    <a:lstStyle/>
                    <a:p>
                      <a:r>
                        <a:rPr lang="sv-SE" sz="1400" dirty="0"/>
                        <a:t>540</a:t>
                      </a:r>
                    </a:p>
                  </a:txBody>
                  <a:tcPr/>
                </a:tc>
                <a:tc>
                  <a:txBody>
                    <a:bodyPr/>
                    <a:lstStyle/>
                    <a:p>
                      <a:r>
                        <a:rPr lang="sv-SE" sz="1400" dirty="0"/>
                        <a:t>270</a:t>
                      </a:r>
                    </a:p>
                  </a:txBody>
                  <a:tcPr/>
                </a:tc>
                <a:tc>
                  <a:txBody>
                    <a:bodyPr/>
                    <a:lstStyle/>
                    <a:p>
                      <a:endParaRPr lang="sv-SE" sz="1400" dirty="0"/>
                    </a:p>
                  </a:txBody>
                  <a:tcPr/>
                </a:tc>
                <a:extLst>
                  <a:ext uri="{0D108BD9-81ED-4DB2-BD59-A6C34878D82A}">
                    <a16:rowId xmlns:a16="http://schemas.microsoft.com/office/drawing/2014/main" val="1142170667"/>
                  </a:ext>
                </a:extLst>
              </a:tr>
              <a:tr h="737821">
                <a:tc>
                  <a:txBody>
                    <a:bodyPr/>
                    <a:lstStyle/>
                    <a:p>
                      <a:r>
                        <a:rPr lang="sv-SE" sz="1400" dirty="0"/>
                        <a:t>2</a:t>
                      </a:r>
                    </a:p>
                  </a:txBody>
                  <a:tcPr/>
                </a:tc>
                <a:tc>
                  <a:txBody>
                    <a:bodyPr/>
                    <a:lstStyle/>
                    <a:p>
                      <a:r>
                        <a:rPr lang="sv-SE" sz="1400" dirty="0"/>
                        <a:t>Norra Åsa</a:t>
                      </a:r>
                    </a:p>
                  </a:txBody>
                  <a:tcPr/>
                </a:tc>
                <a:tc>
                  <a:txBody>
                    <a:bodyPr/>
                    <a:lstStyle/>
                    <a:p>
                      <a:r>
                        <a:rPr lang="sv-SE" sz="1400" dirty="0"/>
                        <a:t>14 ha</a:t>
                      </a:r>
                    </a:p>
                  </a:txBody>
                  <a:tcPr/>
                </a:tc>
                <a:tc>
                  <a:txBody>
                    <a:bodyPr/>
                    <a:lstStyle/>
                    <a:p>
                      <a:r>
                        <a:rPr lang="sv-SE" sz="1400" dirty="0"/>
                        <a:t>Tölö ängar 2</a:t>
                      </a:r>
                    </a:p>
                  </a:txBody>
                  <a:tcPr/>
                </a:tc>
                <a:tc>
                  <a:txBody>
                    <a:bodyPr/>
                    <a:lstStyle/>
                    <a:p>
                      <a:r>
                        <a:rPr lang="sv-SE" sz="1400"/>
                        <a:t>3,5 ha</a:t>
                      </a:r>
                      <a:endParaRPr lang="sv-SE" sz="1400" dirty="0"/>
                    </a:p>
                  </a:txBody>
                  <a:tcPr/>
                </a:tc>
                <a:tc>
                  <a:txBody>
                    <a:bodyPr/>
                    <a:lstStyle/>
                    <a:p>
                      <a:r>
                        <a:rPr lang="sv-SE" sz="1400" dirty="0"/>
                        <a:t>500</a:t>
                      </a:r>
                    </a:p>
                  </a:txBody>
                  <a:tcPr/>
                </a:tc>
                <a:tc>
                  <a:txBody>
                    <a:bodyPr/>
                    <a:lstStyle/>
                    <a:p>
                      <a:r>
                        <a:rPr lang="sv-SE" sz="1400" dirty="0"/>
                        <a:t>250</a:t>
                      </a:r>
                    </a:p>
                    <a:p>
                      <a:r>
                        <a:rPr lang="sv-SE" sz="1100" dirty="0"/>
                        <a:t>150 40 % lägre</a:t>
                      </a:r>
                    </a:p>
                  </a:txBody>
                  <a:tcPr/>
                </a:tc>
                <a:tc>
                  <a:txBody>
                    <a:bodyPr/>
                    <a:lstStyle/>
                    <a:p>
                      <a:r>
                        <a:rPr lang="sv-SE" sz="1400" dirty="0"/>
                        <a:t>Planering startad</a:t>
                      </a:r>
                    </a:p>
                    <a:p>
                      <a:r>
                        <a:rPr lang="sv-SE" sz="1400" dirty="0"/>
                        <a:t>2,5 ha motsvarar 150 m från spår</a:t>
                      </a:r>
                    </a:p>
                  </a:txBody>
                  <a:tcPr/>
                </a:tc>
                <a:extLst>
                  <a:ext uri="{0D108BD9-81ED-4DB2-BD59-A6C34878D82A}">
                    <a16:rowId xmlns:a16="http://schemas.microsoft.com/office/drawing/2014/main" val="3263581493"/>
                  </a:ext>
                </a:extLst>
              </a:tr>
              <a:tr h="737821">
                <a:tc>
                  <a:txBody>
                    <a:bodyPr/>
                    <a:lstStyle/>
                    <a:p>
                      <a:r>
                        <a:rPr lang="sv-SE" sz="1400" dirty="0"/>
                        <a:t>3</a:t>
                      </a:r>
                    </a:p>
                  </a:txBody>
                  <a:tcPr/>
                </a:tc>
                <a:tc>
                  <a:txBody>
                    <a:bodyPr/>
                    <a:lstStyle/>
                    <a:p>
                      <a:r>
                        <a:rPr lang="sv-SE" sz="1400" dirty="0" err="1"/>
                        <a:t>Kläppa</a:t>
                      </a:r>
                      <a:r>
                        <a:rPr lang="sv-SE" sz="1400" dirty="0"/>
                        <a:t> 2:2</a:t>
                      </a:r>
                    </a:p>
                  </a:txBody>
                  <a:tcPr/>
                </a:tc>
                <a:tc>
                  <a:txBody>
                    <a:bodyPr/>
                    <a:lstStyle/>
                    <a:p>
                      <a:r>
                        <a:rPr lang="sv-SE" sz="1400" dirty="0"/>
                        <a:t>2,5 ha </a:t>
                      </a:r>
                      <a:r>
                        <a:rPr lang="sv-SE" sz="1200" dirty="0"/>
                        <a:t>obebyggt</a:t>
                      </a:r>
                      <a:endParaRPr lang="sv-SE" sz="1400" dirty="0"/>
                    </a:p>
                  </a:txBody>
                  <a:tcPr/>
                </a:tc>
                <a:tc>
                  <a:txBody>
                    <a:bodyPr/>
                    <a:lstStyle/>
                    <a:p>
                      <a:r>
                        <a:rPr lang="sv-SE" sz="1400" dirty="0"/>
                        <a:t>Kolla</a:t>
                      </a:r>
                    </a:p>
                  </a:txBody>
                  <a:tcPr/>
                </a:tc>
                <a:tc>
                  <a:txBody>
                    <a:bodyPr/>
                    <a:lstStyle/>
                    <a:p>
                      <a:r>
                        <a:rPr lang="sv-SE" sz="1400" dirty="0"/>
                        <a:t>1,5 ha</a:t>
                      </a:r>
                    </a:p>
                  </a:txBody>
                  <a:tcPr/>
                </a:tc>
                <a:tc>
                  <a:txBody>
                    <a:bodyPr/>
                    <a:lstStyle/>
                    <a:p>
                      <a:r>
                        <a:rPr lang="sv-SE" sz="1400" dirty="0"/>
                        <a:t>200</a:t>
                      </a:r>
                    </a:p>
                  </a:txBody>
                  <a:tcPr/>
                </a:tc>
                <a:tc>
                  <a:txBody>
                    <a:bodyPr/>
                    <a:lstStyle/>
                    <a:p>
                      <a:r>
                        <a:rPr lang="sv-SE" sz="1400" dirty="0"/>
                        <a:t>100</a:t>
                      </a:r>
                    </a:p>
                  </a:txBody>
                  <a:tcPr/>
                </a:tc>
                <a:tc>
                  <a:txBody>
                    <a:bodyPr/>
                    <a:lstStyle/>
                    <a:p>
                      <a:r>
                        <a:rPr lang="sv-SE" sz="1400" dirty="0"/>
                        <a:t>Halva är bebyggd 100 boende</a:t>
                      </a:r>
                    </a:p>
                  </a:txBody>
                  <a:tcPr/>
                </a:tc>
                <a:extLst>
                  <a:ext uri="{0D108BD9-81ED-4DB2-BD59-A6C34878D82A}">
                    <a16:rowId xmlns:a16="http://schemas.microsoft.com/office/drawing/2014/main" val="3152590663"/>
                  </a:ext>
                </a:extLst>
              </a:tr>
              <a:tr h="475396">
                <a:tc>
                  <a:txBody>
                    <a:bodyPr/>
                    <a:lstStyle/>
                    <a:p>
                      <a:r>
                        <a:rPr lang="sv-SE" sz="1400" dirty="0"/>
                        <a:t>4</a:t>
                      </a:r>
                    </a:p>
                  </a:txBody>
                  <a:tcPr/>
                </a:tc>
                <a:tc>
                  <a:txBody>
                    <a:bodyPr/>
                    <a:lstStyle/>
                    <a:p>
                      <a:r>
                        <a:rPr lang="sv-SE" sz="1400" dirty="0"/>
                        <a:t>Åsa stations-område</a:t>
                      </a:r>
                    </a:p>
                  </a:txBody>
                  <a:tcPr/>
                </a:tc>
                <a:tc>
                  <a:txBody>
                    <a:bodyPr/>
                    <a:lstStyle/>
                    <a:p>
                      <a:r>
                        <a:rPr lang="sv-SE" sz="1400" dirty="0"/>
                        <a:t>10,5 ha</a:t>
                      </a: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400" dirty="0"/>
                        <a:t>Kolla</a:t>
                      </a:r>
                    </a:p>
                  </a:txBody>
                  <a:tcPr/>
                </a:tc>
                <a:tc>
                  <a:txBody>
                    <a:bodyPr/>
                    <a:lstStyle/>
                    <a:p>
                      <a:r>
                        <a:rPr lang="sv-SE" sz="1400" dirty="0"/>
                        <a:t>6,5 ha</a:t>
                      </a:r>
                    </a:p>
                  </a:txBody>
                  <a:tcPr/>
                </a:tc>
                <a:tc>
                  <a:txBody>
                    <a:bodyPr/>
                    <a:lstStyle/>
                    <a:p>
                      <a:r>
                        <a:rPr lang="sv-SE" sz="1400" dirty="0"/>
                        <a:t>800</a:t>
                      </a:r>
                    </a:p>
                  </a:txBody>
                  <a:tcPr/>
                </a:tc>
                <a:tc>
                  <a:txBody>
                    <a:bodyPr/>
                    <a:lstStyle/>
                    <a:p>
                      <a:r>
                        <a:rPr lang="sv-SE" sz="1400" dirty="0"/>
                        <a:t>400</a:t>
                      </a:r>
                    </a:p>
                  </a:txBody>
                  <a:tcPr/>
                </a:tc>
                <a:tc>
                  <a:txBody>
                    <a:bodyPr/>
                    <a:lstStyle/>
                    <a:p>
                      <a:r>
                        <a:rPr lang="sv-SE" sz="1400" dirty="0"/>
                        <a:t>Dragit av för spår mm</a:t>
                      </a:r>
                    </a:p>
                  </a:txBody>
                  <a:tcPr/>
                </a:tc>
                <a:extLst>
                  <a:ext uri="{0D108BD9-81ED-4DB2-BD59-A6C34878D82A}">
                    <a16:rowId xmlns:a16="http://schemas.microsoft.com/office/drawing/2014/main" val="2357106161"/>
                  </a:ext>
                </a:extLst>
              </a:tr>
              <a:tr h="522623">
                <a:tc>
                  <a:txBody>
                    <a:bodyPr/>
                    <a:lstStyle/>
                    <a:p>
                      <a:r>
                        <a:rPr lang="sv-SE" sz="1400" dirty="0"/>
                        <a:t>5</a:t>
                      </a:r>
                    </a:p>
                  </a:txBody>
                  <a:tcPr/>
                </a:tc>
                <a:tc>
                  <a:txBody>
                    <a:bodyPr/>
                    <a:lstStyle/>
                    <a:p>
                      <a:r>
                        <a:rPr lang="sv-SE" sz="1400" dirty="0"/>
                        <a:t>Hammargårdsvägen</a:t>
                      </a:r>
                    </a:p>
                  </a:txBody>
                  <a:tcPr/>
                </a:tc>
                <a:tc>
                  <a:txBody>
                    <a:bodyPr/>
                    <a:lstStyle/>
                    <a:p>
                      <a:r>
                        <a:rPr lang="sv-SE" sz="1400" dirty="0"/>
                        <a:t>14 ha</a:t>
                      </a: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400"/>
                        <a:t>Tölö ängar 2</a:t>
                      </a:r>
                    </a:p>
                  </a:txBody>
                  <a:tcPr/>
                </a:tc>
                <a:tc>
                  <a:txBody>
                    <a:bodyPr/>
                    <a:lstStyle/>
                    <a:p>
                      <a:endParaRPr lang="sv-SE" sz="1400" dirty="0"/>
                    </a:p>
                  </a:txBody>
                  <a:tcPr/>
                </a:tc>
                <a:tc>
                  <a:txBody>
                    <a:bodyPr/>
                    <a:lstStyle/>
                    <a:p>
                      <a:r>
                        <a:rPr lang="sv-SE" sz="1400" dirty="0"/>
                        <a:t>700</a:t>
                      </a:r>
                    </a:p>
                  </a:txBody>
                  <a:tcPr/>
                </a:tc>
                <a:tc>
                  <a:txBody>
                    <a:bodyPr/>
                    <a:lstStyle/>
                    <a:p>
                      <a:endParaRPr lang="sv-SE" sz="1400" dirty="0"/>
                    </a:p>
                  </a:txBody>
                  <a:tcPr/>
                </a:tc>
                <a:tc>
                  <a:txBody>
                    <a:bodyPr/>
                    <a:lstStyle/>
                    <a:p>
                      <a:endParaRPr lang="sv-SE" sz="1400" dirty="0"/>
                    </a:p>
                  </a:txBody>
                  <a:tcPr/>
                </a:tc>
                <a:extLst>
                  <a:ext uri="{0D108BD9-81ED-4DB2-BD59-A6C34878D82A}">
                    <a16:rowId xmlns:a16="http://schemas.microsoft.com/office/drawing/2014/main" val="3552755025"/>
                  </a:ext>
                </a:extLst>
              </a:tr>
              <a:tr h="307425">
                <a:tc>
                  <a:txBody>
                    <a:bodyPr/>
                    <a:lstStyle/>
                    <a:p>
                      <a:r>
                        <a:rPr lang="sv-SE" sz="1400" dirty="0"/>
                        <a:t>6</a:t>
                      </a:r>
                    </a:p>
                  </a:txBody>
                  <a:tcPr/>
                </a:tc>
                <a:tc>
                  <a:txBody>
                    <a:bodyPr/>
                    <a:lstStyle/>
                    <a:p>
                      <a:r>
                        <a:rPr lang="sv-SE" sz="1400" dirty="0"/>
                        <a:t>Norra </a:t>
                      </a:r>
                      <a:r>
                        <a:rPr lang="sv-SE" sz="1400" dirty="0" err="1"/>
                        <a:t>Hulta</a:t>
                      </a:r>
                      <a:r>
                        <a:rPr lang="sv-SE" sz="1400" dirty="0"/>
                        <a:t>, </a:t>
                      </a:r>
                    </a:p>
                  </a:txBody>
                  <a:tcPr/>
                </a:tc>
                <a:tc>
                  <a:txBody>
                    <a:bodyPr/>
                    <a:lstStyle/>
                    <a:p>
                      <a:r>
                        <a:rPr lang="sv-SE" sz="1400" dirty="0"/>
                        <a:t>9 ha</a:t>
                      </a:r>
                    </a:p>
                  </a:txBody>
                  <a:tcPr/>
                </a:tc>
                <a:tc>
                  <a:txBody>
                    <a:bodyPr/>
                    <a:lstStyle/>
                    <a:p>
                      <a:r>
                        <a:rPr lang="sv-SE" sz="1400" dirty="0"/>
                        <a:t>Må </a:t>
                      </a:r>
                    </a:p>
                  </a:txBody>
                  <a:tcPr/>
                </a:tc>
                <a:tc>
                  <a:txBody>
                    <a:bodyPr/>
                    <a:lstStyle/>
                    <a:p>
                      <a:endParaRPr lang="sv-SE" sz="1400"/>
                    </a:p>
                  </a:txBody>
                  <a:tcPr/>
                </a:tc>
                <a:tc>
                  <a:txBody>
                    <a:bodyPr/>
                    <a:lstStyle/>
                    <a:p>
                      <a:r>
                        <a:rPr lang="sv-SE" sz="1400" dirty="0"/>
                        <a:t>360</a:t>
                      </a:r>
                    </a:p>
                  </a:txBody>
                  <a:tcPr/>
                </a:tc>
                <a:tc>
                  <a:txBody>
                    <a:bodyPr/>
                    <a:lstStyle/>
                    <a:p>
                      <a:endParaRPr lang="sv-SE" sz="1400" dirty="0"/>
                    </a:p>
                  </a:txBody>
                  <a:tcPr/>
                </a:tc>
                <a:tc>
                  <a:txBody>
                    <a:bodyPr/>
                    <a:lstStyle/>
                    <a:p>
                      <a:endParaRPr lang="sv-SE" sz="1400" dirty="0"/>
                    </a:p>
                  </a:txBody>
                  <a:tcPr/>
                </a:tc>
                <a:extLst>
                  <a:ext uri="{0D108BD9-81ED-4DB2-BD59-A6C34878D82A}">
                    <a16:rowId xmlns:a16="http://schemas.microsoft.com/office/drawing/2014/main" val="1405500407"/>
                  </a:ext>
                </a:extLst>
              </a:tr>
              <a:tr h="406241">
                <a:tc>
                  <a:txBody>
                    <a:bodyPr/>
                    <a:lstStyle/>
                    <a:p>
                      <a:r>
                        <a:rPr lang="sv-SE" sz="1400" dirty="0"/>
                        <a:t>7</a:t>
                      </a:r>
                    </a:p>
                  </a:txBody>
                  <a:tcPr/>
                </a:tc>
                <a:tc>
                  <a:txBody>
                    <a:bodyPr/>
                    <a:lstStyle/>
                    <a:p>
                      <a:r>
                        <a:rPr lang="sv-SE" sz="1400" dirty="0"/>
                        <a:t>Åsa berg</a:t>
                      </a:r>
                    </a:p>
                  </a:txBody>
                  <a:tcPr/>
                </a:tc>
                <a:tc>
                  <a:txBody>
                    <a:bodyPr/>
                    <a:lstStyle/>
                    <a:p>
                      <a:r>
                        <a:rPr lang="sv-SE" sz="1400" dirty="0"/>
                        <a:t>18 ha</a:t>
                      </a:r>
                    </a:p>
                  </a:txBody>
                  <a:tcPr/>
                </a:tc>
                <a:tc>
                  <a:txBody>
                    <a:bodyPr/>
                    <a:lstStyle/>
                    <a:p>
                      <a:endParaRPr lang="sv-SE" sz="1400" dirty="0"/>
                    </a:p>
                  </a:txBody>
                  <a:tcPr/>
                </a:tc>
                <a:tc>
                  <a:txBody>
                    <a:bodyPr/>
                    <a:lstStyle/>
                    <a:p>
                      <a:endParaRPr lang="sv-SE" sz="1400"/>
                    </a:p>
                  </a:txBody>
                  <a:tcPr/>
                </a:tc>
                <a:tc>
                  <a:txBody>
                    <a:bodyPr/>
                    <a:lstStyle/>
                    <a:p>
                      <a:endParaRPr lang="sv-SE" sz="1400" dirty="0"/>
                    </a:p>
                  </a:txBody>
                  <a:tcPr/>
                </a:tc>
                <a:tc>
                  <a:txBody>
                    <a:bodyPr/>
                    <a:lstStyle/>
                    <a:p>
                      <a:r>
                        <a:rPr lang="sv-SE" sz="1400" dirty="0"/>
                        <a:t>160</a:t>
                      </a:r>
                    </a:p>
                  </a:txBody>
                  <a:tcPr/>
                </a:tc>
                <a:tc>
                  <a:txBody>
                    <a:bodyPr/>
                    <a:lstStyle/>
                    <a:p>
                      <a:r>
                        <a:rPr lang="sv-SE" sz="1400" dirty="0"/>
                        <a:t>Planering pågår</a:t>
                      </a:r>
                    </a:p>
                  </a:txBody>
                  <a:tcPr/>
                </a:tc>
                <a:extLst>
                  <a:ext uri="{0D108BD9-81ED-4DB2-BD59-A6C34878D82A}">
                    <a16:rowId xmlns:a16="http://schemas.microsoft.com/office/drawing/2014/main" val="431910390"/>
                  </a:ext>
                </a:extLst>
              </a:tr>
            </a:tbl>
          </a:graphicData>
        </a:graphic>
      </p:graphicFrame>
      <p:sp>
        <p:nvSpPr>
          <p:cNvPr id="6" name="textruta 5">
            <a:extLst>
              <a:ext uri="{FF2B5EF4-FFF2-40B4-BE49-F238E27FC236}">
                <a16:creationId xmlns:a16="http://schemas.microsoft.com/office/drawing/2014/main" id="{A68DDED2-E9C3-6CC5-C97A-EDC06EDF6016}"/>
              </a:ext>
            </a:extLst>
          </p:cNvPr>
          <p:cNvSpPr txBox="1"/>
          <p:nvPr/>
        </p:nvSpPr>
        <p:spPr>
          <a:xfrm>
            <a:off x="11246060" y="4389294"/>
            <a:ext cx="340352" cy="369332"/>
          </a:xfrm>
          <a:prstGeom prst="rect">
            <a:avLst/>
          </a:prstGeom>
          <a:solidFill>
            <a:schemeClr val="bg1"/>
          </a:solidFill>
        </p:spPr>
        <p:txBody>
          <a:bodyPr wrap="square">
            <a:spAutoFit/>
          </a:bodyPr>
          <a:lstStyle/>
          <a:p>
            <a:r>
              <a:rPr lang="sv-SE" sz="1800" dirty="0"/>
              <a:t>C</a:t>
            </a:r>
          </a:p>
        </p:txBody>
      </p:sp>
      <p:sp>
        <p:nvSpPr>
          <p:cNvPr id="11" name="textruta 10">
            <a:extLst>
              <a:ext uri="{FF2B5EF4-FFF2-40B4-BE49-F238E27FC236}">
                <a16:creationId xmlns:a16="http://schemas.microsoft.com/office/drawing/2014/main" id="{233DCBE6-E914-6F2F-02B2-4DC31C68F3CD}"/>
              </a:ext>
            </a:extLst>
          </p:cNvPr>
          <p:cNvSpPr txBox="1"/>
          <p:nvPr/>
        </p:nvSpPr>
        <p:spPr>
          <a:xfrm>
            <a:off x="10195303" y="2904727"/>
            <a:ext cx="340352" cy="369332"/>
          </a:xfrm>
          <a:prstGeom prst="rect">
            <a:avLst/>
          </a:prstGeom>
          <a:solidFill>
            <a:schemeClr val="bg1"/>
          </a:solidFill>
        </p:spPr>
        <p:txBody>
          <a:bodyPr wrap="square">
            <a:spAutoFit/>
          </a:bodyPr>
          <a:lstStyle/>
          <a:p>
            <a:r>
              <a:rPr lang="sv-SE" sz="1800" dirty="0"/>
              <a:t>1</a:t>
            </a:r>
          </a:p>
        </p:txBody>
      </p:sp>
      <p:sp>
        <p:nvSpPr>
          <p:cNvPr id="12" name="textruta 11">
            <a:extLst>
              <a:ext uri="{FF2B5EF4-FFF2-40B4-BE49-F238E27FC236}">
                <a16:creationId xmlns:a16="http://schemas.microsoft.com/office/drawing/2014/main" id="{9B00717C-F2CB-70AA-A09A-0189ECFA68CE}"/>
              </a:ext>
            </a:extLst>
          </p:cNvPr>
          <p:cNvSpPr txBox="1"/>
          <p:nvPr/>
        </p:nvSpPr>
        <p:spPr>
          <a:xfrm>
            <a:off x="10971044" y="2720061"/>
            <a:ext cx="340352" cy="369332"/>
          </a:xfrm>
          <a:prstGeom prst="rect">
            <a:avLst/>
          </a:prstGeom>
          <a:solidFill>
            <a:schemeClr val="bg1"/>
          </a:solidFill>
        </p:spPr>
        <p:txBody>
          <a:bodyPr wrap="square">
            <a:spAutoFit/>
          </a:bodyPr>
          <a:lstStyle/>
          <a:p>
            <a:r>
              <a:rPr lang="sv-SE" sz="1800" dirty="0"/>
              <a:t>2</a:t>
            </a:r>
          </a:p>
        </p:txBody>
      </p:sp>
      <p:sp>
        <p:nvSpPr>
          <p:cNvPr id="13" name="textruta 12">
            <a:extLst>
              <a:ext uri="{FF2B5EF4-FFF2-40B4-BE49-F238E27FC236}">
                <a16:creationId xmlns:a16="http://schemas.microsoft.com/office/drawing/2014/main" id="{C9D9F687-0695-2771-DF22-753C09BF5704}"/>
              </a:ext>
            </a:extLst>
          </p:cNvPr>
          <p:cNvSpPr txBox="1"/>
          <p:nvPr/>
        </p:nvSpPr>
        <p:spPr>
          <a:xfrm>
            <a:off x="11840767" y="2107556"/>
            <a:ext cx="340352" cy="369332"/>
          </a:xfrm>
          <a:prstGeom prst="rect">
            <a:avLst/>
          </a:prstGeom>
          <a:solidFill>
            <a:schemeClr val="bg1"/>
          </a:solidFill>
        </p:spPr>
        <p:txBody>
          <a:bodyPr wrap="square">
            <a:spAutoFit/>
          </a:bodyPr>
          <a:lstStyle/>
          <a:p>
            <a:r>
              <a:rPr lang="sv-SE" sz="1800" dirty="0"/>
              <a:t>3</a:t>
            </a:r>
          </a:p>
        </p:txBody>
      </p:sp>
      <p:sp>
        <p:nvSpPr>
          <p:cNvPr id="14" name="textruta 13">
            <a:extLst>
              <a:ext uri="{FF2B5EF4-FFF2-40B4-BE49-F238E27FC236}">
                <a16:creationId xmlns:a16="http://schemas.microsoft.com/office/drawing/2014/main" id="{05708076-E1B9-07F4-4BA4-5D9E80FD4230}"/>
              </a:ext>
            </a:extLst>
          </p:cNvPr>
          <p:cNvSpPr txBox="1"/>
          <p:nvPr/>
        </p:nvSpPr>
        <p:spPr>
          <a:xfrm>
            <a:off x="12227467" y="2350729"/>
            <a:ext cx="340352" cy="369332"/>
          </a:xfrm>
          <a:prstGeom prst="rect">
            <a:avLst/>
          </a:prstGeom>
          <a:solidFill>
            <a:schemeClr val="bg1"/>
          </a:solidFill>
        </p:spPr>
        <p:txBody>
          <a:bodyPr wrap="square">
            <a:spAutoFit/>
          </a:bodyPr>
          <a:lstStyle/>
          <a:p>
            <a:r>
              <a:rPr lang="sv-SE" sz="1800" dirty="0"/>
              <a:t>4</a:t>
            </a:r>
          </a:p>
        </p:txBody>
      </p:sp>
      <p:sp>
        <p:nvSpPr>
          <p:cNvPr id="15" name="textruta 14">
            <a:extLst>
              <a:ext uri="{FF2B5EF4-FFF2-40B4-BE49-F238E27FC236}">
                <a16:creationId xmlns:a16="http://schemas.microsoft.com/office/drawing/2014/main" id="{845A89E4-9136-5513-AD46-E9E5E394385A}"/>
              </a:ext>
            </a:extLst>
          </p:cNvPr>
          <p:cNvSpPr txBox="1"/>
          <p:nvPr/>
        </p:nvSpPr>
        <p:spPr>
          <a:xfrm>
            <a:off x="12200835" y="3050030"/>
            <a:ext cx="340352" cy="369332"/>
          </a:xfrm>
          <a:prstGeom prst="rect">
            <a:avLst/>
          </a:prstGeom>
          <a:solidFill>
            <a:schemeClr val="bg1"/>
          </a:solidFill>
        </p:spPr>
        <p:txBody>
          <a:bodyPr wrap="square">
            <a:spAutoFit/>
          </a:bodyPr>
          <a:lstStyle/>
          <a:p>
            <a:r>
              <a:rPr lang="sv-SE" sz="1800" dirty="0"/>
              <a:t>5</a:t>
            </a:r>
          </a:p>
        </p:txBody>
      </p:sp>
      <p:sp>
        <p:nvSpPr>
          <p:cNvPr id="16" name="textruta 15">
            <a:extLst>
              <a:ext uri="{FF2B5EF4-FFF2-40B4-BE49-F238E27FC236}">
                <a16:creationId xmlns:a16="http://schemas.microsoft.com/office/drawing/2014/main" id="{775D236D-779F-265A-A621-4618724B6AFD}"/>
              </a:ext>
            </a:extLst>
          </p:cNvPr>
          <p:cNvSpPr txBox="1"/>
          <p:nvPr/>
        </p:nvSpPr>
        <p:spPr>
          <a:xfrm>
            <a:off x="12567819" y="3745468"/>
            <a:ext cx="340352" cy="369332"/>
          </a:xfrm>
          <a:prstGeom prst="rect">
            <a:avLst/>
          </a:prstGeom>
          <a:solidFill>
            <a:schemeClr val="bg1"/>
          </a:solidFill>
        </p:spPr>
        <p:txBody>
          <a:bodyPr wrap="square">
            <a:spAutoFit/>
          </a:bodyPr>
          <a:lstStyle/>
          <a:p>
            <a:r>
              <a:rPr lang="sv-SE" sz="1800" dirty="0"/>
              <a:t>6</a:t>
            </a:r>
          </a:p>
        </p:txBody>
      </p:sp>
      <p:sp>
        <p:nvSpPr>
          <p:cNvPr id="17" name="textruta 16">
            <a:extLst>
              <a:ext uri="{FF2B5EF4-FFF2-40B4-BE49-F238E27FC236}">
                <a16:creationId xmlns:a16="http://schemas.microsoft.com/office/drawing/2014/main" id="{173D5501-4C40-0798-8593-EDA912B382FB}"/>
              </a:ext>
            </a:extLst>
          </p:cNvPr>
          <p:cNvSpPr txBox="1"/>
          <p:nvPr/>
        </p:nvSpPr>
        <p:spPr>
          <a:xfrm>
            <a:off x="11618992" y="3856141"/>
            <a:ext cx="340352" cy="369332"/>
          </a:xfrm>
          <a:prstGeom prst="rect">
            <a:avLst/>
          </a:prstGeom>
          <a:solidFill>
            <a:schemeClr val="bg1"/>
          </a:solidFill>
        </p:spPr>
        <p:txBody>
          <a:bodyPr wrap="square">
            <a:spAutoFit/>
          </a:bodyPr>
          <a:lstStyle/>
          <a:p>
            <a:r>
              <a:rPr lang="sv-SE" sz="1800" dirty="0"/>
              <a:t>7</a:t>
            </a:r>
          </a:p>
        </p:txBody>
      </p:sp>
    </p:spTree>
    <p:extLst>
      <p:ext uri="{BB962C8B-B14F-4D97-AF65-F5344CB8AC3E}">
        <p14:creationId xmlns:p14="http://schemas.microsoft.com/office/powerpoint/2010/main" val="2003647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32CA-6966-EE81-E4F0-CBD513DF13F9}"/>
            </a:ext>
          </a:extLst>
        </p:cNvPr>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58561B14-78C8-BE96-11AD-9CF289BCDC5D}"/>
              </a:ext>
            </a:extLst>
          </p:cNvPr>
          <p:cNvSpPr>
            <a:spLocks noGrp="1"/>
          </p:cNvSpPr>
          <p:nvPr>
            <p:ph sz="quarter" idx="10"/>
          </p:nvPr>
        </p:nvSpPr>
        <p:spPr>
          <a:xfrm>
            <a:off x="531472" y="204727"/>
            <a:ext cx="13325526" cy="5400000"/>
          </a:xfrm>
        </p:spPr>
        <p:txBody>
          <a:bodyPr/>
          <a:lstStyle/>
          <a:p>
            <a:r>
              <a:rPr lang="sv-SE" sz="1800" dirty="0"/>
              <a:t>FÖP: 500-600 bostäder på 20 år </a:t>
            </a:r>
          </a:p>
          <a:p>
            <a:r>
              <a:rPr lang="sv-SE" sz="1800" dirty="0" err="1"/>
              <a:t>Bostadsf.plan</a:t>
            </a:r>
            <a:r>
              <a:rPr lang="sv-SE" sz="1800" dirty="0"/>
              <a:t> – 50 per år = 1000 bostäder-2000 </a:t>
            </a:r>
            <a:r>
              <a:rPr lang="sv-SE" sz="1800" dirty="0" err="1"/>
              <a:t>inv</a:t>
            </a:r>
            <a:endParaRPr lang="sv-SE" sz="1800" dirty="0"/>
          </a:p>
        </p:txBody>
      </p:sp>
      <p:pic>
        <p:nvPicPr>
          <p:cNvPr id="5" name="Bildobjekt 4">
            <a:extLst>
              <a:ext uri="{FF2B5EF4-FFF2-40B4-BE49-F238E27FC236}">
                <a16:creationId xmlns:a16="http://schemas.microsoft.com/office/drawing/2014/main" id="{8ABBDAD6-3ACA-F712-7ABA-5AA05561CD3E}"/>
              </a:ext>
            </a:extLst>
          </p:cNvPr>
          <p:cNvPicPr>
            <a:picLocks noChangeAspect="1"/>
          </p:cNvPicPr>
          <p:nvPr/>
        </p:nvPicPr>
        <p:blipFill>
          <a:blip r:embed="rId2"/>
          <a:stretch>
            <a:fillRect/>
          </a:stretch>
        </p:blipFill>
        <p:spPr>
          <a:xfrm>
            <a:off x="7992394" y="-215928"/>
            <a:ext cx="6638005" cy="7019500"/>
          </a:xfrm>
          <a:prstGeom prst="rect">
            <a:avLst/>
          </a:prstGeom>
        </p:spPr>
      </p:pic>
      <p:pic>
        <p:nvPicPr>
          <p:cNvPr id="7" name="Bildobjekt 6">
            <a:extLst>
              <a:ext uri="{FF2B5EF4-FFF2-40B4-BE49-F238E27FC236}">
                <a16:creationId xmlns:a16="http://schemas.microsoft.com/office/drawing/2014/main" id="{3E4BB1A2-2630-D7EA-B46E-9F2F7C57C4BE}"/>
              </a:ext>
            </a:extLst>
          </p:cNvPr>
          <p:cNvPicPr>
            <a:picLocks noChangeAspect="1"/>
          </p:cNvPicPr>
          <p:nvPr/>
        </p:nvPicPr>
        <p:blipFill>
          <a:blip r:embed="rId3"/>
          <a:srcRect l="6064" r="9327"/>
          <a:stretch/>
        </p:blipFill>
        <p:spPr>
          <a:xfrm>
            <a:off x="7861720" y="0"/>
            <a:ext cx="6768679" cy="8229600"/>
          </a:xfrm>
          <a:prstGeom prst="rect">
            <a:avLst/>
          </a:prstGeom>
        </p:spPr>
      </p:pic>
      <p:graphicFrame>
        <p:nvGraphicFramePr>
          <p:cNvPr id="8" name="Tabell 7">
            <a:extLst>
              <a:ext uri="{FF2B5EF4-FFF2-40B4-BE49-F238E27FC236}">
                <a16:creationId xmlns:a16="http://schemas.microsoft.com/office/drawing/2014/main" id="{0DF10468-5DBE-9C2A-5FE5-C697FE93D694}"/>
              </a:ext>
            </a:extLst>
          </p:cNvPr>
          <p:cNvGraphicFramePr>
            <a:graphicFrameLocks noGrp="1"/>
          </p:cNvGraphicFramePr>
          <p:nvPr/>
        </p:nvGraphicFramePr>
        <p:xfrm>
          <a:off x="250372" y="1223579"/>
          <a:ext cx="7405138" cy="9050468"/>
        </p:xfrm>
        <a:graphic>
          <a:graphicData uri="http://schemas.openxmlformats.org/drawingml/2006/table">
            <a:tbl>
              <a:tblPr firstRow="1" bandRow="1">
                <a:tableStyleId>{5C22544A-7EE6-4342-B048-85BDC9FD1C3A}</a:tableStyleId>
              </a:tblPr>
              <a:tblGrid>
                <a:gridCol w="461669">
                  <a:extLst>
                    <a:ext uri="{9D8B030D-6E8A-4147-A177-3AD203B41FA5}">
                      <a16:colId xmlns:a16="http://schemas.microsoft.com/office/drawing/2014/main" val="3954264110"/>
                    </a:ext>
                  </a:extLst>
                </a:gridCol>
                <a:gridCol w="1549896">
                  <a:extLst>
                    <a:ext uri="{9D8B030D-6E8A-4147-A177-3AD203B41FA5}">
                      <a16:colId xmlns:a16="http://schemas.microsoft.com/office/drawing/2014/main" val="173867940"/>
                    </a:ext>
                  </a:extLst>
                </a:gridCol>
                <a:gridCol w="994915">
                  <a:extLst>
                    <a:ext uri="{9D8B030D-6E8A-4147-A177-3AD203B41FA5}">
                      <a16:colId xmlns:a16="http://schemas.microsoft.com/office/drawing/2014/main" val="2717942951"/>
                    </a:ext>
                  </a:extLst>
                </a:gridCol>
                <a:gridCol w="1519685">
                  <a:extLst>
                    <a:ext uri="{9D8B030D-6E8A-4147-A177-3AD203B41FA5}">
                      <a16:colId xmlns:a16="http://schemas.microsoft.com/office/drawing/2014/main" val="806696513"/>
                    </a:ext>
                  </a:extLst>
                </a:gridCol>
                <a:gridCol w="1116131">
                  <a:extLst>
                    <a:ext uri="{9D8B030D-6E8A-4147-A177-3AD203B41FA5}">
                      <a16:colId xmlns:a16="http://schemas.microsoft.com/office/drawing/2014/main" val="1661034495"/>
                    </a:ext>
                  </a:extLst>
                </a:gridCol>
                <a:gridCol w="568290">
                  <a:extLst>
                    <a:ext uri="{9D8B030D-6E8A-4147-A177-3AD203B41FA5}">
                      <a16:colId xmlns:a16="http://schemas.microsoft.com/office/drawing/2014/main" val="2992687917"/>
                    </a:ext>
                  </a:extLst>
                </a:gridCol>
                <a:gridCol w="1194552">
                  <a:extLst>
                    <a:ext uri="{9D8B030D-6E8A-4147-A177-3AD203B41FA5}">
                      <a16:colId xmlns:a16="http://schemas.microsoft.com/office/drawing/2014/main" val="4271254983"/>
                    </a:ext>
                  </a:extLst>
                </a:gridCol>
              </a:tblGrid>
              <a:tr h="435428">
                <a:tc>
                  <a:txBody>
                    <a:bodyPr/>
                    <a:lstStyle/>
                    <a:p>
                      <a:endParaRPr lang="sv-SE" sz="1400" dirty="0"/>
                    </a:p>
                  </a:txBody>
                  <a:tcPr>
                    <a:solidFill>
                      <a:schemeClr val="accent6"/>
                    </a:solidFill>
                  </a:tcPr>
                </a:tc>
                <a:tc>
                  <a:txBody>
                    <a:bodyPr/>
                    <a:lstStyle/>
                    <a:p>
                      <a:r>
                        <a:rPr lang="sv-SE" sz="1400" dirty="0"/>
                        <a:t>Område </a:t>
                      </a:r>
                    </a:p>
                  </a:txBody>
                  <a:tcPr>
                    <a:solidFill>
                      <a:schemeClr val="accent6"/>
                    </a:solidFill>
                  </a:tcPr>
                </a:tc>
                <a:tc>
                  <a:txBody>
                    <a:bodyPr/>
                    <a:lstStyle/>
                    <a:p>
                      <a:r>
                        <a:rPr lang="sv-SE" sz="1400" dirty="0"/>
                        <a:t>Ha</a:t>
                      </a:r>
                    </a:p>
                  </a:txBody>
                  <a:tcPr>
                    <a:solidFill>
                      <a:schemeClr val="accent6"/>
                    </a:solidFill>
                  </a:tcPr>
                </a:tc>
                <a:tc>
                  <a:txBody>
                    <a:bodyPr/>
                    <a:lstStyle/>
                    <a:p>
                      <a:r>
                        <a:rPr lang="sv-SE" sz="1400" dirty="0"/>
                        <a:t>Täthet lika område</a:t>
                      </a:r>
                    </a:p>
                  </a:txBody>
                  <a:tcPr>
                    <a:solidFill>
                      <a:schemeClr val="accent6"/>
                    </a:solidFill>
                  </a:tcPr>
                </a:tc>
                <a:tc>
                  <a:txBody>
                    <a:bodyPr/>
                    <a:lstStyle/>
                    <a:p>
                      <a:r>
                        <a:rPr lang="sv-SE" sz="1400" dirty="0"/>
                        <a:t>Mark för näringsliv</a:t>
                      </a:r>
                    </a:p>
                  </a:txBody>
                  <a:tcPr>
                    <a:solidFill>
                      <a:schemeClr val="accent6"/>
                    </a:solidFill>
                  </a:tcPr>
                </a:tc>
                <a:tc>
                  <a:txBody>
                    <a:bodyPr/>
                    <a:lstStyle/>
                    <a:p>
                      <a:r>
                        <a:rPr lang="sv-SE" sz="1400" dirty="0" err="1"/>
                        <a:t>inv</a:t>
                      </a:r>
                      <a:endParaRPr lang="sv-SE" sz="1400" dirty="0"/>
                    </a:p>
                  </a:txBody>
                  <a:tcPr>
                    <a:solidFill>
                      <a:schemeClr val="accent6"/>
                    </a:solidFill>
                  </a:tcPr>
                </a:tc>
                <a:tc>
                  <a:txBody>
                    <a:bodyPr/>
                    <a:lstStyle/>
                    <a:p>
                      <a:r>
                        <a:rPr lang="sv-SE" sz="1400" dirty="0"/>
                        <a:t>kommentar</a:t>
                      </a:r>
                    </a:p>
                  </a:txBody>
                  <a:tcPr>
                    <a:solidFill>
                      <a:schemeClr val="accent6"/>
                    </a:solidFill>
                  </a:tcPr>
                </a:tc>
                <a:extLst>
                  <a:ext uri="{0D108BD9-81ED-4DB2-BD59-A6C34878D82A}">
                    <a16:rowId xmlns:a16="http://schemas.microsoft.com/office/drawing/2014/main" val="533051003"/>
                  </a:ext>
                </a:extLst>
              </a:tr>
              <a:tr h="341907">
                <a:tc>
                  <a:txBody>
                    <a:bodyPr/>
                    <a:lstStyle/>
                    <a:p>
                      <a:r>
                        <a:rPr lang="sv-SE" sz="1400" dirty="0"/>
                        <a:t>C</a:t>
                      </a:r>
                    </a:p>
                  </a:txBody>
                  <a:tcPr/>
                </a:tc>
                <a:tc>
                  <a:txBody>
                    <a:bodyPr/>
                    <a:lstStyle/>
                    <a:p>
                      <a:r>
                        <a:rPr lang="sv-SE" sz="1400" dirty="0"/>
                        <a:t>Centrum</a:t>
                      </a:r>
                    </a:p>
                  </a:txBody>
                  <a:tcPr/>
                </a:tc>
                <a:tc>
                  <a:txBody>
                    <a:bodyPr/>
                    <a:lstStyle/>
                    <a:p>
                      <a:endParaRPr lang="sv-SE" sz="1400" dirty="0"/>
                    </a:p>
                  </a:txBody>
                  <a:tcPr/>
                </a:tc>
                <a:tc>
                  <a:txBody>
                    <a:bodyPr/>
                    <a:lstStyle/>
                    <a:p>
                      <a:endParaRPr lang="sv-SE" sz="1400" dirty="0"/>
                    </a:p>
                  </a:txBody>
                  <a:tcPr/>
                </a:tc>
                <a:tc>
                  <a:txBody>
                    <a:bodyPr/>
                    <a:lstStyle/>
                    <a:p>
                      <a:endParaRPr lang="sv-SE" sz="1400" dirty="0"/>
                    </a:p>
                  </a:txBody>
                  <a:tcPr/>
                </a:tc>
                <a:tc>
                  <a:txBody>
                    <a:bodyPr/>
                    <a:lstStyle/>
                    <a:p>
                      <a:endParaRPr lang="sv-SE" sz="1400" dirty="0"/>
                    </a:p>
                  </a:txBody>
                  <a:tcPr/>
                </a:tc>
                <a:tc>
                  <a:txBody>
                    <a:bodyPr/>
                    <a:lstStyle/>
                    <a:p>
                      <a:r>
                        <a:rPr lang="sv-SE" sz="1400" dirty="0"/>
                        <a:t>Planering pågår</a:t>
                      </a:r>
                    </a:p>
                  </a:txBody>
                  <a:tcPr/>
                </a:tc>
                <a:extLst>
                  <a:ext uri="{0D108BD9-81ED-4DB2-BD59-A6C34878D82A}">
                    <a16:rowId xmlns:a16="http://schemas.microsoft.com/office/drawing/2014/main" val="790338512"/>
                  </a:ext>
                </a:extLst>
              </a:tr>
              <a:tr h="341907">
                <a:tc>
                  <a:txBody>
                    <a:bodyPr/>
                    <a:lstStyle/>
                    <a:p>
                      <a:r>
                        <a:rPr lang="sv-SE" sz="1400" dirty="0"/>
                        <a:t>1</a:t>
                      </a:r>
                    </a:p>
                  </a:txBody>
                  <a:tcPr/>
                </a:tc>
                <a:tc>
                  <a:txBody>
                    <a:bodyPr/>
                    <a:lstStyle/>
                    <a:p>
                      <a:r>
                        <a:rPr lang="sv-SE" sz="1400" dirty="0"/>
                        <a:t>Skantzes Ängar</a:t>
                      </a:r>
                    </a:p>
                  </a:txBody>
                  <a:tcPr/>
                </a:tc>
                <a:tc>
                  <a:txBody>
                    <a:bodyPr/>
                    <a:lstStyle/>
                    <a:p>
                      <a:r>
                        <a:rPr lang="sv-SE" sz="1400" dirty="0"/>
                        <a:t>13,5</a:t>
                      </a:r>
                    </a:p>
                  </a:txBody>
                  <a:tcPr/>
                </a:tc>
                <a:tc>
                  <a:txBody>
                    <a:bodyPr/>
                    <a:lstStyle/>
                    <a:p>
                      <a:r>
                        <a:rPr lang="sv-SE" sz="1400" dirty="0"/>
                        <a:t>Må</a:t>
                      </a:r>
                    </a:p>
                  </a:txBody>
                  <a:tcPr/>
                </a:tc>
                <a:tc>
                  <a:txBody>
                    <a:bodyPr/>
                    <a:lstStyle/>
                    <a:p>
                      <a:endParaRPr lang="sv-SE" sz="1400"/>
                    </a:p>
                  </a:txBody>
                  <a:tcPr/>
                </a:tc>
                <a:tc>
                  <a:txBody>
                    <a:bodyPr/>
                    <a:lstStyle/>
                    <a:p>
                      <a:r>
                        <a:rPr lang="sv-SE" sz="1400" dirty="0"/>
                        <a:t>540</a:t>
                      </a:r>
                    </a:p>
                  </a:txBody>
                  <a:tcPr/>
                </a:tc>
                <a:tc>
                  <a:txBody>
                    <a:bodyPr/>
                    <a:lstStyle/>
                    <a:p>
                      <a:endParaRPr lang="sv-SE" sz="1400" dirty="0"/>
                    </a:p>
                  </a:txBody>
                  <a:tcPr/>
                </a:tc>
                <a:extLst>
                  <a:ext uri="{0D108BD9-81ED-4DB2-BD59-A6C34878D82A}">
                    <a16:rowId xmlns:a16="http://schemas.microsoft.com/office/drawing/2014/main" val="1142170667"/>
                  </a:ext>
                </a:extLst>
              </a:tr>
              <a:tr h="737821">
                <a:tc>
                  <a:txBody>
                    <a:bodyPr/>
                    <a:lstStyle/>
                    <a:p>
                      <a:r>
                        <a:rPr lang="sv-SE" sz="1400" dirty="0"/>
                        <a:t>2</a:t>
                      </a:r>
                    </a:p>
                  </a:txBody>
                  <a:tcPr/>
                </a:tc>
                <a:tc>
                  <a:txBody>
                    <a:bodyPr/>
                    <a:lstStyle/>
                    <a:p>
                      <a:r>
                        <a:rPr lang="sv-SE" sz="1400" dirty="0"/>
                        <a:t>Norra Åsa</a:t>
                      </a:r>
                    </a:p>
                  </a:txBody>
                  <a:tcPr/>
                </a:tc>
                <a:tc>
                  <a:txBody>
                    <a:bodyPr/>
                    <a:lstStyle/>
                    <a:p>
                      <a:r>
                        <a:rPr lang="sv-SE" sz="1400" dirty="0"/>
                        <a:t>14 ha</a:t>
                      </a:r>
                    </a:p>
                  </a:txBody>
                  <a:tcPr/>
                </a:tc>
                <a:tc>
                  <a:txBody>
                    <a:bodyPr/>
                    <a:lstStyle/>
                    <a:p>
                      <a:r>
                        <a:rPr lang="sv-SE" sz="1400" dirty="0"/>
                        <a:t>Tölö ängar 2</a:t>
                      </a:r>
                    </a:p>
                  </a:txBody>
                  <a:tcPr/>
                </a:tc>
                <a:tc>
                  <a:txBody>
                    <a:bodyPr/>
                    <a:lstStyle/>
                    <a:p>
                      <a:r>
                        <a:rPr lang="sv-SE" sz="1400" dirty="0"/>
                        <a:t>3,5 ha - lokaler i BV</a:t>
                      </a:r>
                    </a:p>
                  </a:txBody>
                  <a:tcPr/>
                </a:tc>
                <a:tc>
                  <a:txBody>
                    <a:bodyPr/>
                    <a:lstStyle/>
                    <a:p>
                      <a:r>
                        <a:rPr lang="sv-SE" sz="1400" dirty="0"/>
                        <a:t>500</a:t>
                      </a:r>
                    </a:p>
                  </a:txBody>
                  <a:tcPr/>
                </a:tc>
                <a:tc>
                  <a:txBody>
                    <a:bodyPr/>
                    <a:lstStyle/>
                    <a:p>
                      <a:endParaRPr lang="sv-SE" sz="1400" dirty="0"/>
                    </a:p>
                  </a:txBody>
                  <a:tcPr/>
                </a:tc>
                <a:extLst>
                  <a:ext uri="{0D108BD9-81ED-4DB2-BD59-A6C34878D82A}">
                    <a16:rowId xmlns:a16="http://schemas.microsoft.com/office/drawing/2014/main" val="3263581493"/>
                  </a:ext>
                </a:extLst>
              </a:tr>
              <a:tr h="737821">
                <a:tc>
                  <a:txBody>
                    <a:bodyPr/>
                    <a:lstStyle/>
                    <a:p>
                      <a:r>
                        <a:rPr lang="sv-SE" sz="1400" dirty="0"/>
                        <a:t>3</a:t>
                      </a:r>
                    </a:p>
                  </a:txBody>
                  <a:tcPr/>
                </a:tc>
                <a:tc>
                  <a:txBody>
                    <a:bodyPr/>
                    <a:lstStyle/>
                    <a:p>
                      <a:r>
                        <a:rPr lang="sv-SE" sz="1400" dirty="0" err="1"/>
                        <a:t>Kläppa</a:t>
                      </a:r>
                      <a:r>
                        <a:rPr lang="sv-SE" sz="1400" dirty="0"/>
                        <a:t> 2:2</a:t>
                      </a:r>
                    </a:p>
                  </a:txBody>
                  <a:tcPr/>
                </a:tc>
                <a:tc>
                  <a:txBody>
                    <a:bodyPr/>
                    <a:lstStyle/>
                    <a:p>
                      <a:r>
                        <a:rPr lang="sv-SE" sz="1400" dirty="0"/>
                        <a:t>2,5 ha </a:t>
                      </a:r>
                      <a:r>
                        <a:rPr lang="sv-SE" sz="1200" dirty="0"/>
                        <a:t>obebyggt</a:t>
                      </a:r>
                      <a:endParaRPr lang="sv-SE" sz="1400" dirty="0"/>
                    </a:p>
                  </a:txBody>
                  <a:tcPr/>
                </a:tc>
                <a:tc>
                  <a:txBody>
                    <a:bodyPr/>
                    <a:lstStyle/>
                    <a:p>
                      <a:r>
                        <a:rPr lang="sv-SE" sz="1400" dirty="0"/>
                        <a:t>kolla</a:t>
                      </a:r>
                    </a:p>
                  </a:txBody>
                  <a:tcPr/>
                </a:tc>
                <a:tc>
                  <a:txBody>
                    <a:bodyPr/>
                    <a:lstStyle/>
                    <a:p>
                      <a:endParaRPr lang="sv-SE" sz="1400" dirty="0"/>
                    </a:p>
                  </a:txBody>
                  <a:tcPr/>
                </a:tc>
                <a:tc>
                  <a:txBody>
                    <a:bodyPr/>
                    <a:lstStyle/>
                    <a:p>
                      <a:r>
                        <a:rPr lang="sv-SE" sz="1400" dirty="0"/>
                        <a:t>200</a:t>
                      </a:r>
                    </a:p>
                  </a:txBody>
                  <a:tcPr/>
                </a:tc>
                <a:tc>
                  <a:txBody>
                    <a:bodyPr/>
                    <a:lstStyle/>
                    <a:p>
                      <a:r>
                        <a:rPr lang="sv-SE" sz="1400" dirty="0"/>
                        <a:t>Halva är bebyggd 100 boende</a:t>
                      </a:r>
                    </a:p>
                  </a:txBody>
                  <a:tcPr/>
                </a:tc>
                <a:extLst>
                  <a:ext uri="{0D108BD9-81ED-4DB2-BD59-A6C34878D82A}">
                    <a16:rowId xmlns:a16="http://schemas.microsoft.com/office/drawing/2014/main" val="3152590663"/>
                  </a:ext>
                </a:extLst>
              </a:tr>
              <a:tr h="737821">
                <a:tc>
                  <a:txBody>
                    <a:bodyPr/>
                    <a:lstStyle/>
                    <a:p>
                      <a:r>
                        <a:rPr lang="sv-SE" sz="1400" dirty="0"/>
                        <a:t>4</a:t>
                      </a:r>
                    </a:p>
                  </a:txBody>
                  <a:tcPr/>
                </a:tc>
                <a:tc>
                  <a:txBody>
                    <a:bodyPr/>
                    <a:lstStyle/>
                    <a:p>
                      <a:r>
                        <a:rPr lang="sv-SE" sz="1400" dirty="0"/>
                        <a:t>Åsa stationsområde</a:t>
                      </a:r>
                    </a:p>
                  </a:txBody>
                  <a:tcPr/>
                </a:tc>
                <a:tc>
                  <a:txBody>
                    <a:bodyPr/>
                    <a:lstStyle/>
                    <a:p>
                      <a:r>
                        <a:rPr lang="sv-SE" sz="1400" dirty="0"/>
                        <a:t>10,5 ha</a:t>
                      </a: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400" dirty="0"/>
                        <a:t>kolla</a:t>
                      </a:r>
                    </a:p>
                  </a:txBody>
                  <a:tcPr/>
                </a:tc>
                <a:tc>
                  <a:txBody>
                    <a:bodyPr/>
                    <a:lstStyle/>
                    <a:p>
                      <a:r>
                        <a:rPr lang="sv-SE" sz="1400" dirty="0"/>
                        <a:t>6,5 ha – lokaler i BV</a:t>
                      </a:r>
                    </a:p>
                  </a:txBody>
                  <a:tcPr/>
                </a:tc>
                <a:tc>
                  <a:txBody>
                    <a:bodyPr/>
                    <a:lstStyle/>
                    <a:p>
                      <a:r>
                        <a:rPr lang="sv-SE" sz="1400" dirty="0"/>
                        <a:t>800</a:t>
                      </a:r>
                    </a:p>
                  </a:txBody>
                  <a:tcPr/>
                </a:tc>
                <a:tc>
                  <a:txBody>
                    <a:bodyPr/>
                    <a:lstStyle/>
                    <a:p>
                      <a:r>
                        <a:rPr lang="sv-SE" sz="1400" dirty="0"/>
                        <a:t>Dragit av för spår mm</a:t>
                      </a:r>
                    </a:p>
                  </a:txBody>
                  <a:tcPr/>
                </a:tc>
                <a:extLst>
                  <a:ext uri="{0D108BD9-81ED-4DB2-BD59-A6C34878D82A}">
                    <a16:rowId xmlns:a16="http://schemas.microsoft.com/office/drawing/2014/main" val="2357106161"/>
                  </a:ext>
                </a:extLst>
              </a:tr>
              <a:tr h="522623">
                <a:tc>
                  <a:txBody>
                    <a:bodyPr/>
                    <a:lstStyle/>
                    <a:p>
                      <a:r>
                        <a:rPr lang="sv-SE" sz="1400" dirty="0"/>
                        <a:t>5</a:t>
                      </a:r>
                    </a:p>
                  </a:txBody>
                  <a:tcPr/>
                </a:tc>
                <a:tc>
                  <a:txBody>
                    <a:bodyPr/>
                    <a:lstStyle/>
                    <a:p>
                      <a:r>
                        <a:rPr lang="sv-SE" sz="1400" dirty="0"/>
                        <a:t>Hammargårdsvägen</a:t>
                      </a:r>
                    </a:p>
                  </a:txBody>
                  <a:tcPr/>
                </a:tc>
                <a:tc>
                  <a:txBody>
                    <a:bodyPr/>
                    <a:lstStyle/>
                    <a:p>
                      <a:r>
                        <a:rPr lang="sv-SE" sz="1400" dirty="0"/>
                        <a:t>14 ha</a:t>
                      </a: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400"/>
                        <a:t>Tölö ängar 2</a:t>
                      </a:r>
                    </a:p>
                  </a:txBody>
                  <a:tcPr/>
                </a:tc>
                <a:tc>
                  <a:txBody>
                    <a:bodyPr/>
                    <a:lstStyle/>
                    <a:p>
                      <a:endParaRPr lang="sv-SE" sz="1400" dirty="0"/>
                    </a:p>
                  </a:txBody>
                  <a:tcPr/>
                </a:tc>
                <a:tc>
                  <a:txBody>
                    <a:bodyPr/>
                    <a:lstStyle/>
                    <a:p>
                      <a:r>
                        <a:rPr lang="sv-SE" sz="1400" dirty="0"/>
                        <a:t>700</a:t>
                      </a:r>
                    </a:p>
                  </a:txBody>
                  <a:tcPr/>
                </a:tc>
                <a:tc>
                  <a:txBody>
                    <a:bodyPr/>
                    <a:lstStyle/>
                    <a:p>
                      <a:endParaRPr lang="sv-SE" sz="1400" dirty="0"/>
                    </a:p>
                  </a:txBody>
                  <a:tcPr/>
                </a:tc>
                <a:extLst>
                  <a:ext uri="{0D108BD9-81ED-4DB2-BD59-A6C34878D82A}">
                    <a16:rowId xmlns:a16="http://schemas.microsoft.com/office/drawing/2014/main" val="3552755025"/>
                  </a:ext>
                </a:extLst>
              </a:tr>
              <a:tr h="307425">
                <a:tc>
                  <a:txBody>
                    <a:bodyPr/>
                    <a:lstStyle/>
                    <a:p>
                      <a:r>
                        <a:rPr lang="sv-SE" sz="1400" dirty="0"/>
                        <a:t>6</a:t>
                      </a:r>
                    </a:p>
                  </a:txBody>
                  <a:tcPr/>
                </a:tc>
                <a:tc>
                  <a:txBody>
                    <a:bodyPr/>
                    <a:lstStyle/>
                    <a:p>
                      <a:r>
                        <a:rPr lang="sv-SE" sz="1400" dirty="0"/>
                        <a:t>Norra </a:t>
                      </a:r>
                      <a:r>
                        <a:rPr lang="sv-SE" sz="1400" dirty="0" err="1"/>
                        <a:t>Hulta</a:t>
                      </a:r>
                      <a:r>
                        <a:rPr lang="sv-SE" sz="1400" dirty="0"/>
                        <a:t>, </a:t>
                      </a:r>
                    </a:p>
                  </a:txBody>
                  <a:tcPr/>
                </a:tc>
                <a:tc>
                  <a:txBody>
                    <a:bodyPr/>
                    <a:lstStyle/>
                    <a:p>
                      <a:r>
                        <a:rPr lang="sv-SE" sz="1400" dirty="0"/>
                        <a:t>9 ha</a:t>
                      </a:r>
                    </a:p>
                  </a:txBody>
                  <a:tcPr/>
                </a:tc>
                <a:tc>
                  <a:txBody>
                    <a:bodyPr/>
                    <a:lstStyle/>
                    <a:p>
                      <a:r>
                        <a:rPr lang="sv-SE" sz="1400" dirty="0"/>
                        <a:t>Må </a:t>
                      </a:r>
                    </a:p>
                  </a:txBody>
                  <a:tcPr/>
                </a:tc>
                <a:tc>
                  <a:txBody>
                    <a:bodyPr/>
                    <a:lstStyle/>
                    <a:p>
                      <a:endParaRPr lang="sv-SE" sz="1400"/>
                    </a:p>
                  </a:txBody>
                  <a:tcPr/>
                </a:tc>
                <a:tc>
                  <a:txBody>
                    <a:bodyPr/>
                    <a:lstStyle/>
                    <a:p>
                      <a:r>
                        <a:rPr lang="sv-SE" sz="1400" dirty="0"/>
                        <a:t>360</a:t>
                      </a:r>
                    </a:p>
                  </a:txBody>
                  <a:tcPr/>
                </a:tc>
                <a:tc>
                  <a:txBody>
                    <a:bodyPr/>
                    <a:lstStyle/>
                    <a:p>
                      <a:endParaRPr lang="sv-SE" sz="1400" dirty="0"/>
                    </a:p>
                  </a:txBody>
                  <a:tcPr/>
                </a:tc>
                <a:extLst>
                  <a:ext uri="{0D108BD9-81ED-4DB2-BD59-A6C34878D82A}">
                    <a16:rowId xmlns:a16="http://schemas.microsoft.com/office/drawing/2014/main" val="1405500407"/>
                  </a:ext>
                </a:extLst>
              </a:tr>
              <a:tr h="406241">
                <a:tc>
                  <a:txBody>
                    <a:bodyPr/>
                    <a:lstStyle/>
                    <a:p>
                      <a:r>
                        <a:rPr lang="sv-SE" sz="1400" dirty="0"/>
                        <a:t>7</a:t>
                      </a:r>
                    </a:p>
                  </a:txBody>
                  <a:tcPr/>
                </a:tc>
                <a:tc>
                  <a:txBody>
                    <a:bodyPr/>
                    <a:lstStyle/>
                    <a:p>
                      <a:r>
                        <a:rPr lang="sv-SE" sz="1400" dirty="0"/>
                        <a:t>Åsa berg</a:t>
                      </a:r>
                    </a:p>
                  </a:txBody>
                  <a:tcPr/>
                </a:tc>
                <a:tc>
                  <a:txBody>
                    <a:bodyPr/>
                    <a:lstStyle/>
                    <a:p>
                      <a:r>
                        <a:rPr lang="sv-SE" sz="1400" dirty="0"/>
                        <a:t>18 ha</a:t>
                      </a:r>
                    </a:p>
                  </a:txBody>
                  <a:tcPr/>
                </a:tc>
                <a:tc>
                  <a:txBody>
                    <a:bodyPr/>
                    <a:lstStyle/>
                    <a:p>
                      <a:endParaRPr lang="sv-SE" sz="1400" dirty="0"/>
                    </a:p>
                  </a:txBody>
                  <a:tcPr/>
                </a:tc>
                <a:tc>
                  <a:txBody>
                    <a:bodyPr/>
                    <a:lstStyle/>
                    <a:p>
                      <a:endParaRPr lang="sv-SE" sz="1400"/>
                    </a:p>
                  </a:txBody>
                  <a:tcPr/>
                </a:tc>
                <a:tc>
                  <a:txBody>
                    <a:bodyPr/>
                    <a:lstStyle/>
                    <a:p>
                      <a:endParaRPr lang="sv-SE" sz="1400" dirty="0"/>
                    </a:p>
                  </a:txBody>
                  <a:tcPr/>
                </a:tc>
                <a:tc>
                  <a:txBody>
                    <a:bodyPr/>
                    <a:lstStyle/>
                    <a:p>
                      <a:r>
                        <a:rPr lang="sv-SE" sz="1400" dirty="0"/>
                        <a:t>Planering pågår</a:t>
                      </a:r>
                    </a:p>
                  </a:txBody>
                  <a:tcPr/>
                </a:tc>
                <a:extLst>
                  <a:ext uri="{0D108BD9-81ED-4DB2-BD59-A6C34878D82A}">
                    <a16:rowId xmlns:a16="http://schemas.microsoft.com/office/drawing/2014/main" val="431910390"/>
                  </a:ext>
                </a:extLst>
              </a:tr>
              <a:tr h="340364">
                <a:tc>
                  <a:txBody>
                    <a:bodyPr/>
                    <a:lstStyle/>
                    <a:p>
                      <a:r>
                        <a:rPr lang="sv-SE" sz="1400" dirty="0"/>
                        <a:t>I</a:t>
                      </a:r>
                    </a:p>
                  </a:txBody>
                  <a:tcPr/>
                </a:tc>
                <a:tc>
                  <a:txBody>
                    <a:bodyPr/>
                    <a:lstStyle/>
                    <a:p>
                      <a:r>
                        <a:rPr lang="sv-SE" sz="1400" dirty="0" err="1"/>
                        <a:t>Källegården</a:t>
                      </a:r>
                      <a:endParaRPr lang="sv-SE" sz="1400" dirty="0"/>
                    </a:p>
                  </a:txBody>
                  <a:tcPr/>
                </a:tc>
                <a:tc>
                  <a:txBody>
                    <a:bodyPr/>
                    <a:lstStyle/>
                    <a:p>
                      <a:endParaRPr lang="sv-SE" sz="1400" dirty="0"/>
                    </a:p>
                  </a:txBody>
                  <a:tcPr/>
                </a:tc>
                <a:tc>
                  <a:txBody>
                    <a:bodyPr/>
                    <a:lstStyle/>
                    <a:p>
                      <a:r>
                        <a:rPr lang="sv-SE" sz="1400" dirty="0"/>
                        <a:t>Villaområde</a:t>
                      </a:r>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1055321209"/>
                  </a:ext>
                </a:extLst>
              </a:tr>
              <a:tr h="522623">
                <a:tc>
                  <a:txBody>
                    <a:bodyPr/>
                    <a:lstStyle/>
                    <a:p>
                      <a:r>
                        <a:rPr lang="sv-SE" sz="1400" dirty="0"/>
                        <a:t>II</a:t>
                      </a:r>
                    </a:p>
                  </a:txBody>
                  <a:tcPr/>
                </a:tc>
                <a:tc>
                  <a:txBody>
                    <a:bodyPr/>
                    <a:lstStyle/>
                    <a:p>
                      <a:r>
                        <a:rPr lang="sv-SE" sz="1400" dirty="0"/>
                        <a:t>Hamragården norra</a:t>
                      </a:r>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3758897665"/>
                  </a:ext>
                </a:extLst>
              </a:tr>
              <a:tr h="522623">
                <a:tc>
                  <a:txBody>
                    <a:bodyPr/>
                    <a:lstStyle/>
                    <a:p>
                      <a:r>
                        <a:rPr lang="sv-SE" sz="1400" dirty="0"/>
                        <a:t>III</a:t>
                      </a: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sv-SE" sz="1400" dirty="0"/>
                        <a:t>Hamragården södra</a:t>
                      </a:r>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762629753"/>
                  </a:ext>
                </a:extLst>
              </a:tr>
              <a:tr h="389280">
                <a:tc>
                  <a:txBody>
                    <a:bodyPr/>
                    <a:lstStyle/>
                    <a:p>
                      <a:r>
                        <a:rPr lang="sv-SE" sz="1400" dirty="0"/>
                        <a:t>IV</a:t>
                      </a:r>
                    </a:p>
                  </a:txBody>
                  <a:tcPr/>
                </a:tc>
                <a:tc>
                  <a:txBody>
                    <a:bodyPr/>
                    <a:lstStyle/>
                    <a:p>
                      <a:r>
                        <a:rPr lang="sv-SE" sz="1400" dirty="0"/>
                        <a:t>Norra </a:t>
                      </a:r>
                      <a:r>
                        <a:rPr lang="sv-SE" sz="1400" dirty="0" err="1"/>
                        <a:t>Kläppa</a:t>
                      </a:r>
                      <a:endParaRPr lang="sv-SE" sz="1400" dirty="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1564365131"/>
                  </a:ext>
                </a:extLst>
              </a:tr>
              <a:tr h="389280">
                <a:tc>
                  <a:txBody>
                    <a:bodyPr/>
                    <a:lstStyle/>
                    <a:p>
                      <a:r>
                        <a:rPr lang="sv-SE" sz="1400" dirty="0"/>
                        <a:t>V</a:t>
                      </a:r>
                    </a:p>
                  </a:txBody>
                  <a:tcPr/>
                </a:tc>
                <a:tc>
                  <a:txBody>
                    <a:bodyPr/>
                    <a:lstStyle/>
                    <a:p>
                      <a:r>
                        <a:rPr lang="sv-SE" sz="1400" dirty="0"/>
                        <a:t>Stockalid</a:t>
                      </a:r>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2253095053"/>
                  </a:ext>
                </a:extLst>
              </a:tr>
              <a:tr h="389280">
                <a:tc>
                  <a:txBody>
                    <a:bodyPr/>
                    <a:lstStyle/>
                    <a:p>
                      <a:r>
                        <a:rPr lang="sv-SE" sz="1400" dirty="0"/>
                        <a:t>VI</a:t>
                      </a:r>
                    </a:p>
                  </a:txBody>
                  <a:tcPr/>
                </a:tc>
                <a:tc>
                  <a:txBody>
                    <a:bodyPr/>
                    <a:lstStyle/>
                    <a:p>
                      <a:r>
                        <a:rPr lang="sv-SE" sz="1400" dirty="0"/>
                        <a:t>Södra </a:t>
                      </a:r>
                      <a:r>
                        <a:rPr lang="sv-SE" sz="1400" dirty="0" err="1"/>
                        <a:t>Kläppa</a:t>
                      </a:r>
                      <a:endParaRPr lang="sv-SE" sz="1400" dirty="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70461624"/>
                  </a:ext>
                </a:extLst>
              </a:tr>
              <a:tr h="389280">
                <a:tc>
                  <a:txBody>
                    <a:bodyPr/>
                    <a:lstStyle/>
                    <a:p>
                      <a:r>
                        <a:rPr lang="sv-SE" sz="1400" dirty="0"/>
                        <a:t>VII</a:t>
                      </a:r>
                    </a:p>
                  </a:txBody>
                  <a:tcPr/>
                </a:tc>
                <a:tc>
                  <a:txBody>
                    <a:bodyPr/>
                    <a:lstStyle/>
                    <a:p>
                      <a:r>
                        <a:rPr lang="sv-SE" sz="1400" dirty="0"/>
                        <a:t>Östra </a:t>
                      </a:r>
                      <a:r>
                        <a:rPr lang="sv-SE" sz="1400" dirty="0" err="1"/>
                        <a:t>Kläppa</a:t>
                      </a:r>
                      <a:endParaRPr lang="sv-SE" sz="1400" dirty="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1290863809"/>
                  </a:ext>
                </a:extLst>
              </a:tr>
              <a:tr h="389280">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1244826229"/>
                  </a:ext>
                </a:extLst>
              </a:tr>
              <a:tr h="389280">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798233558"/>
                  </a:ext>
                </a:extLst>
              </a:tr>
              <a:tr h="389280">
                <a:tc>
                  <a:txBody>
                    <a:bodyPr/>
                    <a:lstStyle/>
                    <a:p>
                      <a:endParaRPr lang="sv-SE" sz="1400"/>
                    </a:p>
                  </a:txBody>
                  <a:tcPr/>
                </a:tc>
                <a:tc>
                  <a:txBody>
                    <a:bodyPr/>
                    <a:lstStyle/>
                    <a:p>
                      <a:endParaRPr lang="sv-SE" sz="1400"/>
                    </a:p>
                  </a:txBody>
                  <a:tcPr/>
                </a:tc>
                <a:tc>
                  <a:txBody>
                    <a:bodyPr/>
                    <a:lstStyle/>
                    <a:p>
                      <a:endParaRPr lang="sv-SE" sz="1400" dirty="0"/>
                    </a:p>
                  </a:txBody>
                  <a:tcPr/>
                </a:tc>
                <a:tc>
                  <a:txBody>
                    <a:bodyPr/>
                    <a:lstStyle/>
                    <a:p>
                      <a:endParaRPr lang="sv-SE" sz="1400"/>
                    </a:p>
                  </a:txBody>
                  <a:tcPr/>
                </a:tc>
                <a:tc>
                  <a:txBody>
                    <a:bodyPr/>
                    <a:lstStyle/>
                    <a:p>
                      <a:endParaRPr lang="sv-SE" sz="1400"/>
                    </a:p>
                  </a:txBody>
                  <a:tcPr/>
                </a:tc>
                <a:tc>
                  <a:txBody>
                    <a:bodyPr/>
                    <a:lstStyle/>
                    <a:p>
                      <a:endParaRPr lang="sv-SE" sz="1400"/>
                    </a:p>
                  </a:txBody>
                  <a:tcPr/>
                </a:tc>
                <a:tc>
                  <a:txBody>
                    <a:bodyPr/>
                    <a:lstStyle/>
                    <a:p>
                      <a:endParaRPr lang="sv-SE" sz="1400" dirty="0"/>
                    </a:p>
                  </a:txBody>
                  <a:tcPr/>
                </a:tc>
                <a:extLst>
                  <a:ext uri="{0D108BD9-81ED-4DB2-BD59-A6C34878D82A}">
                    <a16:rowId xmlns:a16="http://schemas.microsoft.com/office/drawing/2014/main" val="3623149862"/>
                  </a:ext>
                </a:extLst>
              </a:tr>
            </a:tbl>
          </a:graphicData>
        </a:graphic>
      </p:graphicFrame>
      <p:sp>
        <p:nvSpPr>
          <p:cNvPr id="6" name="textruta 5">
            <a:extLst>
              <a:ext uri="{FF2B5EF4-FFF2-40B4-BE49-F238E27FC236}">
                <a16:creationId xmlns:a16="http://schemas.microsoft.com/office/drawing/2014/main" id="{8AD89DC0-3B59-C65D-FB7C-D7844DC308C8}"/>
              </a:ext>
            </a:extLst>
          </p:cNvPr>
          <p:cNvSpPr txBox="1"/>
          <p:nvPr/>
        </p:nvSpPr>
        <p:spPr>
          <a:xfrm>
            <a:off x="11246060" y="4389294"/>
            <a:ext cx="340352" cy="369332"/>
          </a:xfrm>
          <a:prstGeom prst="rect">
            <a:avLst/>
          </a:prstGeom>
          <a:solidFill>
            <a:schemeClr val="bg1"/>
          </a:solidFill>
        </p:spPr>
        <p:txBody>
          <a:bodyPr wrap="square">
            <a:spAutoFit/>
          </a:bodyPr>
          <a:lstStyle/>
          <a:p>
            <a:r>
              <a:rPr lang="sv-SE" sz="1800" dirty="0"/>
              <a:t>C</a:t>
            </a:r>
          </a:p>
        </p:txBody>
      </p:sp>
      <p:sp>
        <p:nvSpPr>
          <p:cNvPr id="11" name="textruta 10">
            <a:extLst>
              <a:ext uri="{FF2B5EF4-FFF2-40B4-BE49-F238E27FC236}">
                <a16:creationId xmlns:a16="http://schemas.microsoft.com/office/drawing/2014/main" id="{60339D94-13FC-5216-C3D0-152E8BBD6B02}"/>
              </a:ext>
            </a:extLst>
          </p:cNvPr>
          <p:cNvSpPr txBox="1"/>
          <p:nvPr/>
        </p:nvSpPr>
        <p:spPr>
          <a:xfrm>
            <a:off x="10195303" y="2904727"/>
            <a:ext cx="340352" cy="369332"/>
          </a:xfrm>
          <a:prstGeom prst="rect">
            <a:avLst/>
          </a:prstGeom>
          <a:solidFill>
            <a:schemeClr val="bg1"/>
          </a:solidFill>
        </p:spPr>
        <p:txBody>
          <a:bodyPr wrap="square">
            <a:spAutoFit/>
          </a:bodyPr>
          <a:lstStyle/>
          <a:p>
            <a:r>
              <a:rPr lang="sv-SE" sz="1800" dirty="0"/>
              <a:t>1</a:t>
            </a:r>
          </a:p>
        </p:txBody>
      </p:sp>
      <p:sp>
        <p:nvSpPr>
          <p:cNvPr id="12" name="textruta 11">
            <a:extLst>
              <a:ext uri="{FF2B5EF4-FFF2-40B4-BE49-F238E27FC236}">
                <a16:creationId xmlns:a16="http://schemas.microsoft.com/office/drawing/2014/main" id="{7DD4C743-74B1-0D07-CBDD-9F880197BB61}"/>
              </a:ext>
            </a:extLst>
          </p:cNvPr>
          <p:cNvSpPr txBox="1"/>
          <p:nvPr/>
        </p:nvSpPr>
        <p:spPr>
          <a:xfrm>
            <a:off x="10971044" y="2720061"/>
            <a:ext cx="340352" cy="369332"/>
          </a:xfrm>
          <a:prstGeom prst="rect">
            <a:avLst/>
          </a:prstGeom>
          <a:solidFill>
            <a:schemeClr val="bg1"/>
          </a:solidFill>
        </p:spPr>
        <p:txBody>
          <a:bodyPr wrap="square">
            <a:spAutoFit/>
          </a:bodyPr>
          <a:lstStyle/>
          <a:p>
            <a:r>
              <a:rPr lang="sv-SE" sz="1800" dirty="0"/>
              <a:t>2</a:t>
            </a:r>
          </a:p>
        </p:txBody>
      </p:sp>
      <p:sp>
        <p:nvSpPr>
          <p:cNvPr id="13" name="textruta 12">
            <a:extLst>
              <a:ext uri="{FF2B5EF4-FFF2-40B4-BE49-F238E27FC236}">
                <a16:creationId xmlns:a16="http://schemas.microsoft.com/office/drawing/2014/main" id="{981FD8C4-867F-1F13-B5FA-43F6A3DB0BA4}"/>
              </a:ext>
            </a:extLst>
          </p:cNvPr>
          <p:cNvSpPr txBox="1"/>
          <p:nvPr/>
        </p:nvSpPr>
        <p:spPr>
          <a:xfrm>
            <a:off x="11840767" y="2107556"/>
            <a:ext cx="340352" cy="369332"/>
          </a:xfrm>
          <a:prstGeom prst="rect">
            <a:avLst/>
          </a:prstGeom>
          <a:solidFill>
            <a:schemeClr val="bg1"/>
          </a:solidFill>
        </p:spPr>
        <p:txBody>
          <a:bodyPr wrap="square">
            <a:spAutoFit/>
          </a:bodyPr>
          <a:lstStyle/>
          <a:p>
            <a:r>
              <a:rPr lang="sv-SE" sz="1800" dirty="0"/>
              <a:t>3</a:t>
            </a:r>
          </a:p>
        </p:txBody>
      </p:sp>
      <p:sp>
        <p:nvSpPr>
          <p:cNvPr id="14" name="textruta 13">
            <a:extLst>
              <a:ext uri="{FF2B5EF4-FFF2-40B4-BE49-F238E27FC236}">
                <a16:creationId xmlns:a16="http://schemas.microsoft.com/office/drawing/2014/main" id="{8D23B98B-41F5-5827-5A46-30838626BA8C}"/>
              </a:ext>
            </a:extLst>
          </p:cNvPr>
          <p:cNvSpPr txBox="1"/>
          <p:nvPr/>
        </p:nvSpPr>
        <p:spPr>
          <a:xfrm>
            <a:off x="12227467" y="2350729"/>
            <a:ext cx="340352" cy="369332"/>
          </a:xfrm>
          <a:prstGeom prst="rect">
            <a:avLst/>
          </a:prstGeom>
          <a:solidFill>
            <a:schemeClr val="bg1"/>
          </a:solidFill>
        </p:spPr>
        <p:txBody>
          <a:bodyPr wrap="square">
            <a:spAutoFit/>
          </a:bodyPr>
          <a:lstStyle/>
          <a:p>
            <a:r>
              <a:rPr lang="sv-SE" sz="1800" dirty="0"/>
              <a:t>4</a:t>
            </a:r>
          </a:p>
        </p:txBody>
      </p:sp>
      <p:sp>
        <p:nvSpPr>
          <p:cNvPr id="15" name="textruta 14">
            <a:extLst>
              <a:ext uri="{FF2B5EF4-FFF2-40B4-BE49-F238E27FC236}">
                <a16:creationId xmlns:a16="http://schemas.microsoft.com/office/drawing/2014/main" id="{EE5DBD68-2CD8-30AD-B7D4-37BFD88FAEE6}"/>
              </a:ext>
            </a:extLst>
          </p:cNvPr>
          <p:cNvSpPr txBox="1"/>
          <p:nvPr/>
        </p:nvSpPr>
        <p:spPr>
          <a:xfrm>
            <a:off x="12200835" y="3050030"/>
            <a:ext cx="340352" cy="369332"/>
          </a:xfrm>
          <a:prstGeom prst="rect">
            <a:avLst/>
          </a:prstGeom>
          <a:solidFill>
            <a:schemeClr val="bg1"/>
          </a:solidFill>
        </p:spPr>
        <p:txBody>
          <a:bodyPr wrap="square">
            <a:spAutoFit/>
          </a:bodyPr>
          <a:lstStyle/>
          <a:p>
            <a:r>
              <a:rPr lang="sv-SE" sz="1800" dirty="0"/>
              <a:t>5</a:t>
            </a:r>
          </a:p>
        </p:txBody>
      </p:sp>
      <p:sp>
        <p:nvSpPr>
          <p:cNvPr id="16" name="textruta 15">
            <a:extLst>
              <a:ext uri="{FF2B5EF4-FFF2-40B4-BE49-F238E27FC236}">
                <a16:creationId xmlns:a16="http://schemas.microsoft.com/office/drawing/2014/main" id="{784712CE-3865-8F4A-DEFC-5088851A7D7D}"/>
              </a:ext>
            </a:extLst>
          </p:cNvPr>
          <p:cNvSpPr txBox="1"/>
          <p:nvPr/>
        </p:nvSpPr>
        <p:spPr>
          <a:xfrm>
            <a:off x="12567819" y="3745468"/>
            <a:ext cx="340352" cy="369332"/>
          </a:xfrm>
          <a:prstGeom prst="rect">
            <a:avLst/>
          </a:prstGeom>
          <a:solidFill>
            <a:schemeClr val="bg1"/>
          </a:solidFill>
        </p:spPr>
        <p:txBody>
          <a:bodyPr wrap="square">
            <a:spAutoFit/>
          </a:bodyPr>
          <a:lstStyle/>
          <a:p>
            <a:r>
              <a:rPr lang="sv-SE" sz="1800" dirty="0"/>
              <a:t>6</a:t>
            </a:r>
          </a:p>
        </p:txBody>
      </p:sp>
      <p:sp>
        <p:nvSpPr>
          <p:cNvPr id="17" name="textruta 16">
            <a:extLst>
              <a:ext uri="{FF2B5EF4-FFF2-40B4-BE49-F238E27FC236}">
                <a16:creationId xmlns:a16="http://schemas.microsoft.com/office/drawing/2014/main" id="{81F65F85-FDD2-B626-1622-426B9649BF98}"/>
              </a:ext>
            </a:extLst>
          </p:cNvPr>
          <p:cNvSpPr txBox="1"/>
          <p:nvPr/>
        </p:nvSpPr>
        <p:spPr>
          <a:xfrm>
            <a:off x="11618992" y="3856141"/>
            <a:ext cx="340352" cy="369332"/>
          </a:xfrm>
          <a:prstGeom prst="rect">
            <a:avLst/>
          </a:prstGeom>
          <a:solidFill>
            <a:schemeClr val="bg1"/>
          </a:solidFill>
        </p:spPr>
        <p:txBody>
          <a:bodyPr wrap="square">
            <a:spAutoFit/>
          </a:bodyPr>
          <a:lstStyle/>
          <a:p>
            <a:r>
              <a:rPr lang="sv-SE" sz="1800" dirty="0"/>
              <a:t>7</a:t>
            </a:r>
          </a:p>
        </p:txBody>
      </p:sp>
    </p:spTree>
    <p:extLst>
      <p:ext uri="{BB962C8B-B14F-4D97-AF65-F5344CB8AC3E}">
        <p14:creationId xmlns:p14="http://schemas.microsoft.com/office/powerpoint/2010/main" val="1568621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a:extLst>
              <a:ext uri="{FF2B5EF4-FFF2-40B4-BE49-F238E27FC236}">
                <a16:creationId xmlns:a16="http://schemas.microsoft.com/office/drawing/2014/main" id="{1C25C1E2-F59A-0DC4-1109-ED83DBA38DE0}"/>
              </a:ext>
            </a:extLst>
          </p:cNvPr>
          <p:cNvSpPr>
            <a:spLocks noGrp="1"/>
          </p:cNvSpPr>
          <p:nvPr>
            <p:ph type="title"/>
          </p:nvPr>
        </p:nvSpPr>
        <p:spPr>
          <a:xfrm>
            <a:off x="627724" y="557561"/>
            <a:ext cx="12173876" cy="1586926"/>
          </a:xfrm>
        </p:spPr>
        <p:txBody>
          <a:bodyPr>
            <a:normAutofit/>
          </a:bodyPr>
          <a:lstStyle/>
          <a:p>
            <a:r>
              <a:rPr lang="sv-SE" dirty="0">
                <a:latin typeface="Work Sans"/>
              </a:rPr>
              <a:t>Olika säkerhet i data – </a:t>
            </a:r>
            <a:r>
              <a:rPr lang="sv-SE" dirty="0">
                <a:solidFill>
                  <a:srgbClr val="FF0000"/>
                </a:solidFill>
                <a:latin typeface="Work Sans"/>
              </a:rPr>
              <a:t>denna kan utgå</a:t>
            </a:r>
            <a:br>
              <a:rPr lang="sv-SE" dirty="0"/>
            </a:br>
            <a:r>
              <a:rPr lang="sv-SE" sz="3200" b="0" dirty="0">
                <a:latin typeface="Work Sans"/>
              </a:rPr>
              <a:t>Bostäder, </a:t>
            </a:r>
            <a:r>
              <a:rPr lang="sv-SE" sz="3200" b="0" dirty="0">
                <a:solidFill>
                  <a:schemeClr val="tx1">
                    <a:lumMod val="65000"/>
                    <a:lumOff val="35000"/>
                  </a:schemeClr>
                </a:solidFill>
                <a:latin typeface="Work Sans"/>
              </a:rPr>
              <a:t>Näringsliv, Kommunal service</a:t>
            </a:r>
            <a:endParaRPr lang="sv-SE" b="0" dirty="0">
              <a:solidFill>
                <a:schemeClr val="tx1">
                  <a:lumMod val="65000"/>
                  <a:lumOff val="35000"/>
                </a:schemeClr>
              </a:solidFill>
              <a:latin typeface="Work Sans"/>
            </a:endParaRPr>
          </a:p>
        </p:txBody>
      </p:sp>
      <p:grpSp>
        <p:nvGrpSpPr>
          <p:cNvPr id="8" name="Group 7">
            <a:extLst>
              <a:ext uri="{FF2B5EF4-FFF2-40B4-BE49-F238E27FC236}">
                <a16:creationId xmlns:a16="http://schemas.microsoft.com/office/drawing/2014/main" id="{F57AAE6D-739D-C566-D494-6003BC5B5E6D}"/>
              </a:ext>
            </a:extLst>
          </p:cNvPr>
          <p:cNvGrpSpPr/>
          <p:nvPr/>
        </p:nvGrpSpPr>
        <p:grpSpPr>
          <a:xfrm>
            <a:off x="630654" y="2694152"/>
            <a:ext cx="13351132" cy="5170646"/>
            <a:chOff x="4917988" y="890788"/>
            <a:chExt cx="9868820" cy="5170646"/>
          </a:xfrm>
        </p:grpSpPr>
        <p:sp>
          <p:nvSpPr>
            <p:cNvPr id="9" name="TextBox 4">
              <a:extLst>
                <a:ext uri="{FF2B5EF4-FFF2-40B4-BE49-F238E27FC236}">
                  <a16:creationId xmlns:a16="http://schemas.microsoft.com/office/drawing/2014/main" id="{C889A0A0-C6AE-D252-EAC7-E9D19690FCA0}"/>
                </a:ext>
              </a:extLst>
            </p:cNvPr>
            <p:cNvSpPr txBox="1"/>
            <p:nvPr/>
          </p:nvSpPr>
          <p:spPr>
            <a:xfrm>
              <a:off x="8256225" y="890788"/>
              <a:ext cx="3193236" cy="5170646"/>
            </a:xfrm>
            <a:prstGeom prst="rect">
              <a:avLst/>
            </a:prstGeom>
            <a:solidFill>
              <a:schemeClr val="accent6">
                <a:lumMod val="40000"/>
                <a:lumOff val="6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sv-SE" sz="3200" b="1">
                  <a:latin typeface="Work Sans"/>
                </a:rPr>
                <a:t>Prognos</a:t>
              </a:r>
              <a:endParaRPr lang="sv-SE" sz="3600" b="1">
                <a:latin typeface="Work Sans"/>
              </a:endParaRPr>
            </a:p>
            <a:p>
              <a:pPr>
                <a:spcAft>
                  <a:spcPts val="600"/>
                </a:spcAft>
              </a:pPr>
              <a:r>
                <a:rPr lang="sv-SE" sz="2400" b="1">
                  <a:latin typeface="Work Sans"/>
                </a:rPr>
                <a:t>Detaljplaner</a:t>
              </a:r>
            </a:p>
            <a:p>
              <a:pPr>
                <a:spcAft>
                  <a:spcPts val="600"/>
                </a:spcAft>
              </a:pPr>
              <a:r>
                <a:rPr lang="sv-SE" sz="2400" b="1">
                  <a:latin typeface="Work Sans"/>
                </a:rPr>
                <a:t>Förhandsbesked</a:t>
              </a:r>
            </a:p>
            <a:p>
              <a:pPr>
                <a:spcAft>
                  <a:spcPts val="600"/>
                </a:spcAft>
              </a:pPr>
              <a:r>
                <a:rPr lang="sv-SE" sz="2000">
                  <a:latin typeface="Work Sans"/>
                </a:rPr>
                <a:t>I processerna prövas markens lämplighet. Antalet bostäder i detaljplaneförslag skiftar ofta mellan skeden.</a:t>
              </a:r>
            </a:p>
            <a:p>
              <a:pPr marL="342900" indent="-342900">
                <a:spcAft>
                  <a:spcPts val="600"/>
                </a:spcAft>
                <a:buFont typeface="Arial" panose="020B0604020202020204" pitchFamily="34" charset="0"/>
                <a:buChar char="•"/>
              </a:pPr>
              <a:r>
                <a:rPr lang="sv-SE" sz="2000">
                  <a:latin typeface="Work Sans"/>
                </a:rPr>
                <a:t>Kan registreras i </a:t>
              </a:r>
              <a:r>
                <a:rPr lang="sv-SE" sz="2000" err="1">
                  <a:latin typeface="Work Sans"/>
                </a:rPr>
                <a:t>Antura</a:t>
              </a:r>
              <a:endParaRPr lang="sv-SE" sz="2000">
                <a:latin typeface="Work Sans"/>
              </a:endParaRPr>
            </a:p>
            <a:p>
              <a:pPr>
                <a:spcAft>
                  <a:spcPts val="600"/>
                </a:spcAft>
              </a:pPr>
              <a:r>
                <a:rPr lang="sv-SE" sz="2000">
                  <a:latin typeface="Work Sans"/>
                </a:rPr>
                <a:t>Förhandsbesked handlar oftast om ett bostadshus, ibland två. Ett fåtal förhandsbesked rör näringsliv. </a:t>
              </a:r>
            </a:p>
            <a:p>
              <a:pPr marL="342900" indent="-342900">
                <a:spcAft>
                  <a:spcPts val="600"/>
                </a:spcAft>
                <a:buFont typeface="Arial" panose="020B0604020202020204" pitchFamily="34" charset="0"/>
                <a:buChar char="•"/>
              </a:pPr>
              <a:r>
                <a:rPr lang="sv-SE" sz="2000">
                  <a:latin typeface="Work Sans"/>
                </a:rPr>
                <a:t>Kan </a:t>
              </a:r>
              <a:r>
                <a:rPr lang="sv-SE" sz="2000" err="1">
                  <a:latin typeface="Work Sans"/>
                </a:rPr>
                <a:t>specas</a:t>
              </a:r>
              <a:r>
                <a:rPr lang="sv-SE" sz="2000">
                  <a:latin typeface="Work Sans"/>
                </a:rPr>
                <a:t> om noteringar görs vid registrering.</a:t>
              </a:r>
            </a:p>
          </p:txBody>
        </p:sp>
        <p:sp>
          <p:nvSpPr>
            <p:cNvPr id="10" name="TextBox 5">
              <a:extLst>
                <a:ext uri="{FF2B5EF4-FFF2-40B4-BE49-F238E27FC236}">
                  <a16:creationId xmlns:a16="http://schemas.microsoft.com/office/drawing/2014/main" id="{C7A0C2C9-C980-E4FA-3E89-039A581C47B8}"/>
                </a:ext>
              </a:extLst>
            </p:cNvPr>
            <p:cNvSpPr txBox="1"/>
            <p:nvPr/>
          </p:nvSpPr>
          <p:spPr>
            <a:xfrm>
              <a:off x="11593572" y="898035"/>
              <a:ext cx="3193236" cy="3647152"/>
            </a:xfrm>
            <a:prstGeom prst="rect">
              <a:avLst/>
            </a:prstGeom>
            <a:solidFill>
              <a:schemeClr val="accent6">
                <a:lumMod val="60000"/>
                <a:lumOff val="4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sv-SE" sz="3200" b="1">
                  <a:latin typeface="Work Sans"/>
                </a:rPr>
                <a:t>Utfall</a:t>
              </a:r>
              <a:endParaRPr lang="sv-SE" sz="3600" b="1">
                <a:latin typeface="Work Sans"/>
              </a:endParaRPr>
            </a:p>
            <a:p>
              <a:pPr>
                <a:spcAft>
                  <a:spcPts val="600"/>
                </a:spcAft>
              </a:pPr>
              <a:r>
                <a:rPr lang="sv-SE" sz="2400" b="1">
                  <a:latin typeface="Work Sans"/>
                </a:rPr>
                <a:t>Bygglov, slutbesked</a:t>
              </a:r>
              <a:endParaRPr lang="sv-SE" sz="2000" b="1">
                <a:latin typeface="Work Sans"/>
              </a:endParaRPr>
            </a:p>
            <a:p>
              <a:pPr>
                <a:spcAft>
                  <a:spcPts val="600"/>
                </a:spcAft>
              </a:pPr>
              <a:r>
                <a:rPr lang="sv-SE" sz="2000">
                  <a:latin typeface="Work Sans"/>
                </a:rPr>
                <a:t>I bygglov prövas projektet utifrån detaljplanen. Registreras som antal bostäder respektive antal kvm byggnad för näringsliv. Lämnas som statistik till SCB.</a:t>
              </a:r>
            </a:p>
            <a:p>
              <a:pPr>
                <a:spcAft>
                  <a:spcPts val="600"/>
                </a:spcAft>
              </a:pPr>
              <a:r>
                <a:rPr lang="sv-SE" sz="2000">
                  <a:latin typeface="Work Sans"/>
                </a:rPr>
                <a:t>När slutbesked beviljats kan bygget starta.</a:t>
              </a:r>
              <a:endParaRPr lang="sv-SE" sz="2800"/>
            </a:p>
          </p:txBody>
        </p:sp>
        <p:sp>
          <p:nvSpPr>
            <p:cNvPr id="11" name="TextBox 6">
              <a:extLst>
                <a:ext uri="{FF2B5EF4-FFF2-40B4-BE49-F238E27FC236}">
                  <a16:creationId xmlns:a16="http://schemas.microsoft.com/office/drawing/2014/main" id="{F8BD847E-3253-80AB-3ABF-35787A430FF1}"/>
                </a:ext>
              </a:extLst>
            </p:cNvPr>
            <p:cNvSpPr txBox="1"/>
            <p:nvPr/>
          </p:nvSpPr>
          <p:spPr>
            <a:xfrm>
              <a:off x="4917988" y="890791"/>
              <a:ext cx="3193236" cy="2846933"/>
            </a:xfrm>
            <a:prstGeom prst="rect">
              <a:avLst/>
            </a:prstGeom>
            <a:solidFill>
              <a:schemeClr val="accent6">
                <a:lumMod val="20000"/>
                <a:lumOff val="8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sv-SE" sz="3200" b="1">
                  <a:latin typeface="Work Sans"/>
                </a:rPr>
                <a:t>Uppskattning</a:t>
              </a:r>
              <a:r>
                <a:rPr lang="sv-SE" sz="2800" b="1">
                  <a:latin typeface="Work Sans"/>
                </a:rPr>
                <a:t> </a:t>
              </a:r>
            </a:p>
            <a:p>
              <a:pPr>
                <a:spcAft>
                  <a:spcPts val="600"/>
                </a:spcAft>
              </a:pPr>
              <a:r>
                <a:rPr lang="sv-SE" sz="2400" b="1">
                  <a:latin typeface="Work Sans"/>
                </a:rPr>
                <a:t>Planbesked</a:t>
              </a:r>
              <a:r>
                <a:rPr lang="sv-SE" sz="3200" b="1">
                  <a:latin typeface="Work Sans"/>
                </a:rPr>
                <a:t> </a:t>
              </a:r>
              <a:r>
                <a:rPr lang="sv-SE" sz="2800" b="1">
                  <a:latin typeface="Work Sans"/>
                </a:rPr>
                <a:t> </a:t>
              </a:r>
            </a:p>
            <a:p>
              <a:pPr>
                <a:spcAft>
                  <a:spcPts val="600"/>
                </a:spcAft>
              </a:pPr>
              <a:r>
                <a:rPr lang="sv-SE" sz="2000">
                  <a:latin typeface="Work Sans"/>
                </a:rPr>
                <a:t>I dagsläget skattar inte kommunen antal bostäder i förhandsbesked.</a:t>
              </a:r>
            </a:p>
            <a:p>
              <a:pPr marL="342900" indent="-342900">
                <a:spcAft>
                  <a:spcPts val="600"/>
                </a:spcAft>
                <a:buFont typeface="Arial" panose="020B0604020202020204" pitchFamily="34" charset="0"/>
                <a:buChar char="•"/>
              </a:pPr>
              <a:r>
                <a:rPr lang="sv-SE" sz="2000">
                  <a:latin typeface="Work Sans"/>
                </a:rPr>
                <a:t>Grova schablontätheter – vill vi ha det?</a:t>
              </a:r>
            </a:p>
          </p:txBody>
        </p:sp>
      </p:grpSp>
    </p:spTree>
    <p:extLst>
      <p:ext uri="{BB962C8B-B14F-4D97-AF65-F5344CB8AC3E}">
        <p14:creationId xmlns:p14="http://schemas.microsoft.com/office/powerpoint/2010/main" val="224698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 7">
            <a:extLst>
              <a:ext uri="{FF2B5EF4-FFF2-40B4-BE49-F238E27FC236}">
                <a16:creationId xmlns:a16="http://schemas.microsoft.com/office/drawing/2014/main" id="{121E5C53-F3D0-6232-467E-C575CBC27D0B}"/>
              </a:ext>
            </a:extLst>
          </p:cNvPr>
          <p:cNvGrpSpPr/>
          <p:nvPr/>
        </p:nvGrpSpPr>
        <p:grpSpPr>
          <a:xfrm>
            <a:off x="4045982" y="43543"/>
            <a:ext cx="9090335" cy="8229601"/>
            <a:chOff x="1946041" y="1262418"/>
            <a:chExt cx="9113342" cy="8112150"/>
          </a:xfrm>
        </p:grpSpPr>
        <p:pic>
          <p:nvPicPr>
            <p:cNvPr id="5" name="Bildobjekt 4">
              <a:extLst>
                <a:ext uri="{FF2B5EF4-FFF2-40B4-BE49-F238E27FC236}">
                  <a16:creationId xmlns:a16="http://schemas.microsoft.com/office/drawing/2014/main" id="{B33BAAC0-BC0C-562D-D773-61122044EA5C}"/>
                </a:ext>
              </a:extLst>
            </p:cNvPr>
            <p:cNvPicPr>
              <a:picLocks noChangeAspect="1"/>
            </p:cNvPicPr>
            <p:nvPr/>
          </p:nvPicPr>
          <p:blipFill>
            <a:blip r:embed="rId2"/>
            <a:srcRect l="5095" t="18717"/>
            <a:stretch/>
          </p:blipFill>
          <p:spPr>
            <a:xfrm>
              <a:off x="1946041" y="1262418"/>
              <a:ext cx="9113341" cy="5482224"/>
            </a:xfrm>
            <a:prstGeom prst="rect">
              <a:avLst/>
            </a:prstGeom>
          </p:spPr>
        </p:pic>
        <p:pic>
          <p:nvPicPr>
            <p:cNvPr id="7" name="Bildobjekt 6">
              <a:extLst>
                <a:ext uri="{FF2B5EF4-FFF2-40B4-BE49-F238E27FC236}">
                  <a16:creationId xmlns:a16="http://schemas.microsoft.com/office/drawing/2014/main" id="{1BF00E04-14E1-1484-B7F5-AF6F3EA7FF57}"/>
                </a:ext>
              </a:extLst>
            </p:cNvPr>
            <p:cNvPicPr>
              <a:picLocks noChangeAspect="1"/>
            </p:cNvPicPr>
            <p:nvPr/>
          </p:nvPicPr>
          <p:blipFill>
            <a:blip r:embed="rId3"/>
            <a:srcRect t="-1" r="7373" b="25659"/>
            <a:stretch/>
          </p:blipFill>
          <p:spPr>
            <a:xfrm>
              <a:off x="1946043" y="6422785"/>
              <a:ext cx="9113340" cy="2951783"/>
            </a:xfrm>
            <a:prstGeom prst="rect">
              <a:avLst/>
            </a:prstGeom>
          </p:spPr>
        </p:pic>
      </p:grpSp>
      <p:grpSp>
        <p:nvGrpSpPr>
          <p:cNvPr id="80" name="Grupp 79">
            <a:extLst>
              <a:ext uri="{FF2B5EF4-FFF2-40B4-BE49-F238E27FC236}">
                <a16:creationId xmlns:a16="http://schemas.microsoft.com/office/drawing/2014/main" id="{D7423059-D182-72E7-357C-BED8A7C176B2}"/>
              </a:ext>
            </a:extLst>
          </p:cNvPr>
          <p:cNvGrpSpPr/>
          <p:nvPr/>
        </p:nvGrpSpPr>
        <p:grpSpPr>
          <a:xfrm>
            <a:off x="4045981" y="57101"/>
            <a:ext cx="8009661" cy="8229600"/>
            <a:chOff x="2740734" y="269022"/>
            <a:chExt cx="9239914" cy="9442902"/>
          </a:xfrm>
        </p:grpSpPr>
        <p:pic>
          <p:nvPicPr>
            <p:cNvPr id="81" name="Bildobjekt 80">
              <a:extLst>
                <a:ext uri="{FF2B5EF4-FFF2-40B4-BE49-F238E27FC236}">
                  <a16:creationId xmlns:a16="http://schemas.microsoft.com/office/drawing/2014/main" id="{942D5B22-6E4C-61BA-0814-591ACE7ED57D}"/>
                </a:ext>
              </a:extLst>
            </p:cNvPr>
            <p:cNvPicPr>
              <a:picLocks noChangeAspect="1"/>
            </p:cNvPicPr>
            <p:nvPr/>
          </p:nvPicPr>
          <p:blipFill>
            <a:blip r:embed="rId4"/>
            <a:srcRect l="960" t="3269"/>
            <a:stretch/>
          </p:blipFill>
          <p:spPr>
            <a:xfrm>
              <a:off x="2740734" y="269022"/>
              <a:ext cx="9238495" cy="7960578"/>
            </a:xfrm>
            <a:prstGeom prst="rect">
              <a:avLst/>
            </a:prstGeom>
          </p:spPr>
        </p:pic>
        <p:pic>
          <p:nvPicPr>
            <p:cNvPr id="82" name="Bildobjekt 81">
              <a:extLst>
                <a:ext uri="{FF2B5EF4-FFF2-40B4-BE49-F238E27FC236}">
                  <a16:creationId xmlns:a16="http://schemas.microsoft.com/office/drawing/2014/main" id="{88DF5199-D3A5-464D-FF24-7D13C68A9175}"/>
                </a:ext>
              </a:extLst>
            </p:cNvPr>
            <p:cNvPicPr>
              <a:picLocks noChangeAspect="1"/>
            </p:cNvPicPr>
            <p:nvPr/>
          </p:nvPicPr>
          <p:blipFill>
            <a:blip r:embed="rId5"/>
            <a:srcRect b="4942"/>
            <a:stretch/>
          </p:blipFill>
          <p:spPr>
            <a:xfrm>
              <a:off x="2749063" y="4389442"/>
              <a:ext cx="9231585" cy="5322482"/>
            </a:xfrm>
            <a:prstGeom prst="rect">
              <a:avLst/>
            </a:prstGeom>
          </p:spPr>
        </p:pic>
      </p:grpSp>
      <p:sp>
        <p:nvSpPr>
          <p:cNvPr id="2" name="Rubrik 1">
            <a:extLst>
              <a:ext uri="{FF2B5EF4-FFF2-40B4-BE49-F238E27FC236}">
                <a16:creationId xmlns:a16="http://schemas.microsoft.com/office/drawing/2014/main" id="{4FC0155B-FA5B-FB94-D1DC-7F59C6E85844}"/>
              </a:ext>
            </a:extLst>
          </p:cNvPr>
          <p:cNvSpPr>
            <a:spLocks noGrp="1"/>
          </p:cNvSpPr>
          <p:nvPr>
            <p:ph type="title"/>
          </p:nvPr>
        </p:nvSpPr>
        <p:spPr>
          <a:xfrm>
            <a:off x="627723" y="-258869"/>
            <a:ext cx="14002677" cy="1292846"/>
          </a:xfrm>
        </p:spPr>
        <p:txBody>
          <a:bodyPr>
            <a:normAutofit/>
          </a:bodyPr>
          <a:lstStyle/>
          <a:p>
            <a:r>
              <a:rPr lang="sv-SE" sz="3200">
                <a:solidFill>
                  <a:srgbClr val="FF0000"/>
                </a:solidFill>
              </a:rPr>
              <a:t>Pausade detaljplaner</a:t>
            </a:r>
          </a:p>
        </p:txBody>
      </p:sp>
      <p:sp>
        <p:nvSpPr>
          <p:cNvPr id="6" name="textruta 5">
            <a:extLst>
              <a:ext uri="{FF2B5EF4-FFF2-40B4-BE49-F238E27FC236}">
                <a16:creationId xmlns:a16="http://schemas.microsoft.com/office/drawing/2014/main" id="{3D2D5BF9-A1A4-3FDB-8DA9-44B0E0883034}"/>
              </a:ext>
            </a:extLst>
          </p:cNvPr>
          <p:cNvSpPr txBox="1"/>
          <p:nvPr/>
        </p:nvSpPr>
        <p:spPr>
          <a:xfrm>
            <a:off x="9641878" y="1512389"/>
            <a:ext cx="4680000" cy="3216265"/>
          </a:xfrm>
          <a:prstGeom prst="rect">
            <a:avLst/>
          </a:prstGeom>
          <a:solidFill>
            <a:schemeClr val="bg1"/>
          </a:solidFill>
          <a:ln>
            <a:solidFill>
              <a:schemeClr val="tx1"/>
            </a:solidFill>
          </a:ln>
        </p:spPr>
        <p:txBody>
          <a:bodyPr wrap="square">
            <a:spAutoFit/>
          </a:bodyPr>
          <a:lstStyle/>
          <a:p>
            <a:pPr>
              <a:spcAft>
                <a:spcPts val="600"/>
              </a:spcAft>
            </a:pPr>
            <a:r>
              <a:rPr lang="sv-SE" sz="1800" b="1"/>
              <a:t>Kungsbacka stad</a:t>
            </a:r>
          </a:p>
          <a:p>
            <a:pPr marL="285750" indent="-285750">
              <a:spcAft>
                <a:spcPts val="0"/>
              </a:spcAft>
              <a:buFont typeface="Arial" panose="020B0604020202020204" pitchFamily="34" charset="0"/>
              <a:buChar char="•"/>
            </a:pPr>
            <a:r>
              <a:rPr lang="sv-SE" sz="1800"/>
              <a:t>Kungsmässan etapp 2</a:t>
            </a:r>
          </a:p>
          <a:p>
            <a:pPr marL="285750" indent="-285750">
              <a:spcAft>
                <a:spcPts val="0"/>
              </a:spcAft>
              <a:buFont typeface="Arial" panose="020B0604020202020204" pitchFamily="34" charset="0"/>
              <a:buChar char="•"/>
            </a:pPr>
            <a:r>
              <a:rPr lang="sv-SE" sz="1800"/>
              <a:t>Sydöstra centrum kommande etapper</a:t>
            </a:r>
          </a:p>
          <a:p>
            <a:pPr marL="285750" indent="-285750">
              <a:spcAft>
                <a:spcPts val="0"/>
              </a:spcAft>
              <a:buFont typeface="Arial" panose="020B0604020202020204" pitchFamily="34" charset="0"/>
              <a:buChar char="•"/>
            </a:pPr>
            <a:r>
              <a:rPr lang="sv-SE" sz="1800"/>
              <a:t>Tölö Ängar syd del 2</a:t>
            </a:r>
          </a:p>
          <a:p>
            <a:pPr marL="285750" indent="-285750">
              <a:spcAft>
                <a:spcPts val="0"/>
              </a:spcAft>
              <a:buFont typeface="Arial" panose="020B0604020202020204" pitchFamily="34" charset="0"/>
              <a:buChar char="•"/>
            </a:pPr>
            <a:r>
              <a:rPr lang="sv-SE" sz="1800"/>
              <a:t>Tölö Ängar 3 del 2</a:t>
            </a:r>
          </a:p>
          <a:p>
            <a:pPr marL="285750" indent="-285750">
              <a:spcAft>
                <a:spcPts val="0"/>
              </a:spcAft>
              <a:buFont typeface="Arial" panose="020B0604020202020204" pitchFamily="34" charset="0"/>
              <a:buChar char="•"/>
            </a:pPr>
            <a:r>
              <a:rPr lang="sv-SE" sz="1800" err="1"/>
              <a:t>Voxlöv</a:t>
            </a:r>
            <a:r>
              <a:rPr lang="sv-SE" sz="1800"/>
              <a:t> Sydväst och sydöst</a:t>
            </a:r>
          </a:p>
          <a:p>
            <a:pPr marL="285750" indent="-285750">
              <a:spcAft>
                <a:spcPts val="0"/>
              </a:spcAft>
              <a:buFont typeface="Arial" panose="020B0604020202020204" pitchFamily="34" charset="0"/>
              <a:buChar char="•"/>
            </a:pPr>
            <a:r>
              <a:rPr lang="sv-SE" sz="1800"/>
              <a:t>Hede station</a:t>
            </a:r>
          </a:p>
          <a:p>
            <a:pPr marL="285750" indent="-285750">
              <a:spcAft>
                <a:spcPts val="0"/>
              </a:spcAft>
              <a:buFont typeface="Arial" panose="020B0604020202020204" pitchFamily="34" charset="0"/>
              <a:buChar char="•"/>
            </a:pPr>
            <a:r>
              <a:rPr lang="sv-SE" sz="1800"/>
              <a:t>Gräskärr</a:t>
            </a:r>
          </a:p>
          <a:p>
            <a:pPr marL="285750" indent="-285750">
              <a:spcAft>
                <a:spcPts val="0"/>
              </a:spcAft>
              <a:buFont typeface="Arial" panose="020B0604020202020204" pitchFamily="34" charset="0"/>
              <a:buChar char="•"/>
            </a:pPr>
            <a:r>
              <a:rPr lang="sv-SE" sz="1800"/>
              <a:t>Varla 2:423</a:t>
            </a:r>
          </a:p>
          <a:p>
            <a:pPr marL="285750" indent="-285750">
              <a:spcAft>
                <a:spcPts val="0"/>
              </a:spcAft>
              <a:buFont typeface="Arial" panose="020B0604020202020204" pitchFamily="34" charset="0"/>
              <a:buChar char="•"/>
            </a:pPr>
            <a:r>
              <a:rPr lang="sv-SE" sz="1800"/>
              <a:t>Trädgården 12 och 21</a:t>
            </a:r>
          </a:p>
        </p:txBody>
      </p:sp>
      <p:sp>
        <p:nvSpPr>
          <p:cNvPr id="9" name="textruta 8">
            <a:extLst>
              <a:ext uri="{FF2B5EF4-FFF2-40B4-BE49-F238E27FC236}">
                <a16:creationId xmlns:a16="http://schemas.microsoft.com/office/drawing/2014/main" id="{834AC1F2-4E88-A57D-6433-9CC454D9955C}"/>
              </a:ext>
            </a:extLst>
          </p:cNvPr>
          <p:cNvSpPr txBox="1"/>
          <p:nvPr/>
        </p:nvSpPr>
        <p:spPr>
          <a:xfrm>
            <a:off x="9641879" y="5923300"/>
            <a:ext cx="4680000" cy="1277273"/>
          </a:xfrm>
          <a:prstGeom prst="rect">
            <a:avLst/>
          </a:prstGeom>
          <a:solidFill>
            <a:schemeClr val="bg1"/>
          </a:solidFill>
          <a:ln>
            <a:solidFill>
              <a:schemeClr val="tx1"/>
            </a:solidFill>
          </a:ln>
        </p:spPr>
        <p:txBody>
          <a:bodyPr wrap="square">
            <a:spAutoFit/>
          </a:bodyPr>
          <a:lstStyle/>
          <a:p>
            <a:pPr>
              <a:spcAft>
                <a:spcPts val="600"/>
              </a:spcAft>
            </a:pPr>
            <a:r>
              <a:rPr lang="sv-SE" sz="1800" b="1"/>
              <a:t>Åsa </a:t>
            </a:r>
          </a:p>
          <a:p>
            <a:pPr marL="285750" indent="-285750">
              <a:spcAft>
                <a:spcPts val="0"/>
              </a:spcAft>
              <a:buFont typeface="Arial" panose="020B0604020202020204" pitchFamily="34" charset="0"/>
              <a:buChar char="•"/>
            </a:pPr>
            <a:r>
              <a:rPr lang="sv-SE" sz="1800"/>
              <a:t>Åsa 4:144 m </a:t>
            </a:r>
            <a:r>
              <a:rPr lang="sv-SE" sz="1800" err="1"/>
              <a:t>fl</a:t>
            </a:r>
            <a:endParaRPr lang="sv-SE" sz="1800"/>
          </a:p>
          <a:p>
            <a:pPr marL="285750" indent="-285750">
              <a:spcAft>
                <a:spcPts val="0"/>
              </a:spcAft>
              <a:buFont typeface="Arial" panose="020B0604020202020204" pitchFamily="34" charset="0"/>
              <a:buChar char="•"/>
            </a:pPr>
            <a:r>
              <a:rPr lang="sv-SE" sz="1800"/>
              <a:t>Åsa 4:118 m </a:t>
            </a:r>
            <a:r>
              <a:rPr lang="sv-SE" sz="1800" err="1"/>
              <a:t>fl</a:t>
            </a:r>
            <a:endParaRPr lang="sv-SE" sz="1800"/>
          </a:p>
          <a:p>
            <a:pPr marL="285750" indent="-285750">
              <a:spcAft>
                <a:spcPts val="0"/>
              </a:spcAft>
              <a:buFont typeface="Arial" panose="020B0604020202020204" pitchFamily="34" charset="0"/>
              <a:buChar char="•"/>
            </a:pPr>
            <a:r>
              <a:rPr lang="sv-SE" sz="1800"/>
              <a:t>Åsa 1:208</a:t>
            </a:r>
          </a:p>
        </p:txBody>
      </p:sp>
      <p:sp>
        <p:nvSpPr>
          <p:cNvPr id="11" name="textruta 10">
            <a:extLst>
              <a:ext uri="{FF2B5EF4-FFF2-40B4-BE49-F238E27FC236}">
                <a16:creationId xmlns:a16="http://schemas.microsoft.com/office/drawing/2014/main" id="{3E708883-CB64-DC46-4CA7-E69A0BEB2864}"/>
              </a:ext>
            </a:extLst>
          </p:cNvPr>
          <p:cNvSpPr txBox="1"/>
          <p:nvPr/>
        </p:nvSpPr>
        <p:spPr>
          <a:xfrm>
            <a:off x="231091" y="4258989"/>
            <a:ext cx="4680000" cy="1200329"/>
          </a:xfrm>
          <a:prstGeom prst="rect">
            <a:avLst/>
          </a:prstGeom>
          <a:solidFill>
            <a:schemeClr val="bg1"/>
          </a:solidFill>
          <a:ln>
            <a:solidFill>
              <a:schemeClr val="tx1"/>
            </a:solidFill>
          </a:ln>
        </p:spPr>
        <p:txBody>
          <a:bodyPr wrap="square" rtlCol="0">
            <a:spAutoFit/>
          </a:bodyPr>
          <a:lstStyle/>
          <a:p>
            <a:r>
              <a:rPr lang="sv-SE" sz="1800" b="1"/>
              <a:t>Vallda</a:t>
            </a:r>
          </a:p>
          <a:p>
            <a:pPr marL="285750" indent="-285750">
              <a:buFont typeface="Arial" panose="020B0604020202020204" pitchFamily="34" charset="0"/>
              <a:buChar char="•"/>
            </a:pPr>
            <a:r>
              <a:rPr lang="sv-SE" sz="1800">
                <a:effectLst/>
              </a:rPr>
              <a:t>DP V2 för del av </a:t>
            </a:r>
            <a:r>
              <a:rPr lang="sv-SE" sz="1800" err="1">
                <a:effectLst/>
              </a:rPr>
              <a:t>Buera</a:t>
            </a:r>
            <a:r>
              <a:rPr lang="sv-SE" sz="1800">
                <a:effectLst/>
              </a:rPr>
              <a:t> 6:12 – VA sanering?</a:t>
            </a:r>
          </a:p>
          <a:p>
            <a:pPr marL="285750" indent="-285750">
              <a:buFont typeface="Arial" panose="020B0604020202020204" pitchFamily="34" charset="0"/>
              <a:buChar char="•"/>
            </a:pPr>
            <a:r>
              <a:rPr lang="sv-SE" sz="1800"/>
              <a:t> </a:t>
            </a:r>
          </a:p>
        </p:txBody>
      </p:sp>
      <p:sp>
        <p:nvSpPr>
          <p:cNvPr id="12" name="textruta 11">
            <a:extLst>
              <a:ext uri="{FF2B5EF4-FFF2-40B4-BE49-F238E27FC236}">
                <a16:creationId xmlns:a16="http://schemas.microsoft.com/office/drawing/2014/main" id="{743B5CE2-B6C1-BD20-AF92-2D74B0663D7D}"/>
              </a:ext>
            </a:extLst>
          </p:cNvPr>
          <p:cNvSpPr txBox="1"/>
          <p:nvPr/>
        </p:nvSpPr>
        <p:spPr>
          <a:xfrm>
            <a:off x="218275" y="1209595"/>
            <a:ext cx="4680000" cy="1554272"/>
          </a:xfrm>
          <a:prstGeom prst="rect">
            <a:avLst/>
          </a:prstGeom>
          <a:solidFill>
            <a:schemeClr val="bg1"/>
          </a:solidFill>
          <a:ln>
            <a:solidFill>
              <a:schemeClr val="tx1"/>
            </a:solidFill>
          </a:ln>
        </p:spPr>
        <p:txBody>
          <a:bodyPr wrap="square">
            <a:spAutoFit/>
          </a:bodyPr>
          <a:lstStyle/>
          <a:p>
            <a:pPr>
              <a:spcAft>
                <a:spcPts val="600"/>
              </a:spcAft>
            </a:pPr>
            <a:r>
              <a:rPr lang="sv-SE" sz="1800" b="1"/>
              <a:t>Kullavik</a:t>
            </a:r>
          </a:p>
          <a:p>
            <a:pPr marL="285750" indent="-285750">
              <a:spcAft>
                <a:spcPts val="0"/>
              </a:spcAft>
              <a:buFont typeface="Arial" panose="020B0604020202020204" pitchFamily="34" charset="0"/>
              <a:buChar char="•"/>
            </a:pPr>
            <a:r>
              <a:rPr lang="sv-SE" sz="1800"/>
              <a:t>DP Spårhaga 2:139</a:t>
            </a:r>
          </a:p>
          <a:p>
            <a:pPr marL="285750" indent="-285750">
              <a:spcAft>
                <a:spcPts val="0"/>
              </a:spcAft>
              <a:buFont typeface="Arial" panose="020B0604020202020204" pitchFamily="34" charset="0"/>
              <a:buChar char="•"/>
            </a:pPr>
            <a:r>
              <a:rPr lang="sv-SE" sz="1800"/>
              <a:t>DP Spårhaga 1:9 – 12-14 bostäder</a:t>
            </a:r>
          </a:p>
          <a:p>
            <a:pPr marL="285750" indent="-285750">
              <a:spcAft>
                <a:spcPts val="0"/>
              </a:spcAft>
              <a:buFont typeface="Arial" panose="020B0604020202020204" pitchFamily="34" charset="0"/>
              <a:buChar char="•"/>
            </a:pPr>
            <a:r>
              <a:rPr lang="sv-SE" sz="1800"/>
              <a:t>DP Kyvik 5:380 - bostäder/ verksamheter?</a:t>
            </a:r>
          </a:p>
        </p:txBody>
      </p:sp>
      <p:sp>
        <p:nvSpPr>
          <p:cNvPr id="13" name="textruta 12">
            <a:extLst>
              <a:ext uri="{FF2B5EF4-FFF2-40B4-BE49-F238E27FC236}">
                <a16:creationId xmlns:a16="http://schemas.microsoft.com/office/drawing/2014/main" id="{CC9AD28B-1854-EC22-5C38-778F4C7DCF73}"/>
              </a:ext>
            </a:extLst>
          </p:cNvPr>
          <p:cNvSpPr txBox="1"/>
          <p:nvPr/>
        </p:nvSpPr>
        <p:spPr>
          <a:xfrm>
            <a:off x="214277" y="2866663"/>
            <a:ext cx="4680000" cy="1277273"/>
          </a:xfrm>
          <a:prstGeom prst="rect">
            <a:avLst/>
          </a:prstGeom>
          <a:solidFill>
            <a:schemeClr val="bg1"/>
          </a:solidFill>
          <a:ln>
            <a:solidFill>
              <a:schemeClr val="tx1"/>
            </a:solidFill>
          </a:ln>
        </p:spPr>
        <p:txBody>
          <a:bodyPr wrap="square">
            <a:spAutoFit/>
          </a:bodyPr>
          <a:lstStyle/>
          <a:p>
            <a:pPr>
              <a:spcAft>
                <a:spcPts val="600"/>
              </a:spcAft>
            </a:pPr>
            <a:r>
              <a:rPr lang="sv-SE" sz="1800" b="1" i="0">
                <a:effectLst/>
              </a:rPr>
              <a:t>Särö</a:t>
            </a:r>
          </a:p>
          <a:p>
            <a:pPr marL="285750" indent="-285750">
              <a:spcAft>
                <a:spcPts val="0"/>
              </a:spcAft>
              <a:buFont typeface="Arial" panose="020B0604020202020204" pitchFamily="34" charset="0"/>
              <a:buChar char="•"/>
            </a:pPr>
            <a:r>
              <a:rPr lang="sv-SE" sz="1800"/>
              <a:t>DP Särö 1:526 – 10-12 bostäder</a:t>
            </a:r>
            <a:endParaRPr lang="sv-SE" sz="1800" b="0" i="0">
              <a:effectLst/>
            </a:endParaRPr>
          </a:p>
          <a:p>
            <a:pPr marL="285750" indent="-285750">
              <a:spcAft>
                <a:spcPts val="0"/>
              </a:spcAft>
              <a:buFont typeface="Arial" panose="020B0604020202020204" pitchFamily="34" charset="0"/>
              <a:buChar char="•"/>
            </a:pPr>
            <a:r>
              <a:rPr lang="sv-SE" sz="1800" b="0" i="0">
                <a:effectLst/>
                <a:latin typeface="+mn-lt"/>
              </a:rPr>
              <a:t>DP Skörvalla 1:49 m </a:t>
            </a:r>
            <a:r>
              <a:rPr lang="sv-SE" sz="1800" b="0" i="0" err="1">
                <a:effectLst/>
                <a:latin typeface="+mn-lt"/>
              </a:rPr>
              <a:t>fl</a:t>
            </a:r>
            <a:r>
              <a:rPr lang="sv-SE" sz="1800" b="0" i="0">
                <a:effectLst/>
                <a:latin typeface="+mn-lt"/>
              </a:rPr>
              <a:t> – 12 bostäder</a:t>
            </a:r>
          </a:p>
          <a:p>
            <a:pPr marL="285750" indent="-285750">
              <a:spcAft>
                <a:spcPts val="0"/>
              </a:spcAft>
              <a:buFont typeface="Arial" panose="020B0604020202020204" pitchFamily="34" charset="0"/>
              <a:buChar char="•"/>
            </a:pPr>
            <a:r>
              <a:rPr lang="sv-SE" sz="1800"/>
              <a:t>Särö C östra</a:t>
            </a:r>
          </a:p>
        </p:txBody>
      </p:sp>
      <p:sp>
        <p:nvSpPr>
          <p:cNvPr id="17" name="Ellips 16">
            <a:extLst>
              <a:ext uri="{FF2B5EF4-FFF2-40B4-BE49-F238E27FC236}">
                <a16:creationId xmlns:a16="http://schemas.microsoft.com/office/drawing/2014/main" id="{4D1D92B5-B8A3-A364-0C43-5B6956E1F2B2}"/>
              </a:ext>
            </a:extLst>
          </p:cNvPr>
          <p:cNvSpPr/>
          <p:nvPr/>
        </p:nvSpPr>
        <p:spPr>
          <a:xfrm>
            <a:off x="5386729" y="340252"/>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7" name="Ellips 26">
            <a:extLst>
              <a:ext uri="{FF2B5EF4-FFF2-40B4-BE49-F238E27FC236}">
                <a16:creationId xmlns:a16="http://schemas.microsoft.com/office/drawing/2014/main" id="{580FD8B2-9836-1F05-9E25-C399C043469B}"/>
              </a:ext>
            </a:extLst>
          </p:cNvPr>
          <p:cNvSpPr/>
          <p:nvPr/>
        </p:nvSpPr>
        <p:spPr>
          <a:xfrm>
            <a:off x="7564484" y="2574483"/>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9" name="Ellips 28">
            <a:extLst>
              <a:ext uri="{FF2B5EF4-FFF2-40B4-BE49-F238E27FC236}">
                <a16:creationId xmlns:a16="http://schemas.microsoft.com/office/drawing/2014/main" id="{7B95FF51-C12D-B41E-FE3D-B7496AFE86BE}"/>
              </a:ext>
            </a:extLst>
          </p:cNvPr>
          <p:cNvSpPr/>
          <p:nvPr/>
        </p:nvSpPr>
        <p:spPr>
          <a:xfrm>
            <a:off x="7394602" y="236689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0" name="Ellips 29">
            <a:extLst>
              <a:ext uri="{FF2B5EF4-FFF2-40B4-BE49-F238E27FC236}">
                <a16:creationId xmlns:a16="http://schemas.microsoft.com/office/drawing/2014/main" id="{999B7DEE-9CF0-6B19-6EB3-932AA9BCB151}"/>
              </a:ext>
            </a:extLst>
          </p:cNvPr>
          <p:cNvSpPr/>
          <p:nvPr/>
        </p:nvSpPr>
        <p:spPr>
          <a:xfrm>
            <a:off x="7489991" y="2123970"/>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2" name="Ellips 31">
            <a:extLst>
              <a:ext uri="{FF2B5EF4-FFF2-40B4-BE49-F238E27FC236}">
                <a16:creationId xmlns:a16="http://schemas.microsoft.com/office/drawing/2014/main" id="{3859521D-A834-84B4-C534-56E0AECD46B2}"/>
              </a:ext>
            </a:extLst>
          </p:cNvPr>
          <p:cNvSpPr/>
          <p:nvPr/>
        </p:nvSpPr>
        <p:spPr>
          <a:xfrm>
            <a:off x="7394784" y="172314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4" name="Ellips 33">
            <a:extLst>
              <a:ext uri="{FF2B5EF4-FFF2-40B4-BE49-F238E27FC236}">
                <a16:creationId xmlns:a16="http://schemas.microsoft.com/office/drawing/2014/main" id="{380C4391-B868-36F9-5BBD-E791B81DE724}"/>
              </a:ext>
            </a:extLst>
          </p:cNvPr>
          <p:cNvSpPr/>
          <p:nvPr/>
        </p:nvSpPr>
        <p:spPr>
          <a:xfrm>
            <a:off x="5235116" y="3482286"/>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6" name="Ellips 35">
            <a:extLst>
              <a:ext uri="{FF2B5EF4-FFF2-40B4-BE49-F238E27FC236}">
                <a16:creationId xmlns:a16="http://schemas.microsoft.com/office/drawing/2014/main" id="{0653D2C4-5256-E6B4-F027-6E9C5C957BA4}"/>
              </a:ext>
            </a:extLst>
          </p:cNvPr>
          <p:cNvSpPr/>
          <p:nvPr/>
        </p:nvSpPr>
        <p:spPr>
          <a:xfrm>
            <a:off x="8673168" y="401930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7" name="Ellips 36">
            <a:extLst>
              <a:ext uri="{FF2B5EF4-FFF2-40B4-BE49-F238E27FC236}">
                <a16:creationId xmlns:a16="http://schemas.microsoft.com/office/drawing/2014/main" id="{D68CE73E-6E00-D924-C954-9EE25C9D199D}"/>
              </a:ext>
            </a:extLst>
          </p:cNvPr>
          <p:cNvSpPr/>
          <p:nvPr/>
        </p:nvSpPr>
        <p:spPr>
          <a:xfrm>
            <a:off x="8826835" y="3255810"/>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0" name="Ellips 39">
            <a:extLst>
              <a:ext uri="{FF2B5EF4-FFF2-40B4-BE49-F238E27FC236}">
                <a16:creationId xmlns:a16="http://schemas.microsoft.com/office/drawing/2014/main" id="{D659AB61-AE6C-23BA-7192-0B1FDA1514E4}"/>
              </a:ext>
            </a:extLst>
          </p:cNvPr>
          <p:cNvSpPr/>
          <p:nvPr/>
        </p:nvSpPr>
        <p:spPr>
          <a:xfrm>
            <a:off x="8202815" y="6645127"/>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2" name="Ellips 41">
            <a:extLst>
              <a:ext uri="{FF2B5EF4-FFF2-40B4-BE49-F238E27FC236}">
                <a16:creationId xmlns:a16="http://schemas.microsoft.com/office/drawing/2014/main" id="{A344E790-B2E4-BB22-125D-A76C48CD49D0}"/>
              </a:ext>
            </a:extLst>
          </p:cNvPr>
          <p:cNvSpPr/>
          <p:nvPr/>
        </p:nvSpPr>
        <p:spPr>
          <a:xfrm>
            <a:off x="8211265" y="675395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4" name="Ellips 43">
            <a:extLst>
              <a:ext uri="{FF2B5EF4-FFF2-40B4-BE49-F238E27FC236}">
                <a16:creationId xmlns:a16="http://schemas.microsoft.com/office/drawing/2014/main" id="{048210B9-7EA2-D7B1-8DEE-E2C74B7C2A1A}"/>
              </a:ext>
            </a:extLst>
          </p:cNvPr>
          <p:cNvSpPr/>
          <p:nvPr/>
        </p:nvSpPr>
        <p:spPr>
          <a:xfrm>
            <a:off x="8475134" y="672113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66" name="textruta 65">
            <a:extLst>
              <a:ext uri="{FF2B5EF4-FFF2-40B4-BE49-F238E27FC236}">
                <a16:creationId xmlns:a16="http://schemas.microsoft.com/office/drawing/2014/main" id="{CDB83EB2-C5F9-4D75-EC49-AC0E5C2F01A8}"/>
              </a:ext>
            </a:extLst>
          </p:cNvPr>
          <p:cNvSpPr txBox="1"/>
          <p:nvPr/>
        </p:nvSpPr>
        <p:spPr>
          <a:xfrm>
            <a:off x="178898" y="7606713"/>
            <a:ext cx="3637548" cy="584775"/>
          </a:xfrm>
          <a:prstGeom prst="rect">
            <a:avLst/>
          </a:prstGeom>
          <a:noFill/>
        </p:spPr>
        <p:txBody>
          <a:bodyPr wrap="square" rtlCol="0">
            <a:spAutoFit/>
          </a:bodyPr>
          <a:lstStyle/>
          <a:p>
            <a:r>
              <a:rPr lang="sv-SE" sz="1600"/>
              <a:t>* bara detaljplaner som genererar nya byggrätter har tagits med. </a:t>
            </a:r>
          </a:p>
        </p:txBody>
      </p:sp>
      <p:sp>
        <p:nvSpPr>
          <p:cNvPr id="68" name="Ellips 67">
            <a:extLst>
              <a:ext uri="{FF2B5EF4-FFF2-40B4-BE49-F238E27FC236}">
                <a16:creationId xmlns:a16="http://schemas.microsoft.com/office/drawing/2014/main" id="{6F7EA7DD-F7E6-AE8F-6F0D-37A676B7AA1A}"/>
              </a:ext>
            </a:extLst>
          </p:cNvPr>
          <p:cNvSpPr/>
          <p:nvPr/>
        </p:nvSpPr>
        <p:spPr>
          <a:xfrm>
            <a:off x="5299642" y="383792"/>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69" name="Ellips 68">
            <a:extLst>
              <a:ext uri="{FF2B5EF4-FFF2-40B4-BE49-F238E27FC236}">
                <a16:creationId xmlns:a16="http://schemas.microsoft.com/office/drawing/2014/main" id="{79636DEC-F773-7D51-DF34-FC8EECC439D8}"/>
              </a:ext>
            </a:extLst>
          </p:cNvPr>
          <p:cNvSpPr/>
          <p:nvPr/>
        </p:nvSpPr>
        <p:spPr>
          <a:xfrm>
            <a:off x="5103700" y="2062740"/>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0" name="Ellips 69">
            <a:extLst>
              <a:ext uri="{FF2B5EF4-FFF2-40B4-BE49-F238E27FC236}">
                <a16:creationId xmlns:a16="http://schemas.microsoft.com/office/drawing/2014/main" id="{4B2831C0-864E-2C36-C010-061B8042EB73}"/>
              </a:ext>
            </a:extLst>
          </p:cNvPr>
          <p:cNvSpPr/>
          <p:nvPr/>
        </p:nvSpPr>
        <p:spPr>
          <a:xfrm>
            <a:off x="5208358" y="161524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1" name="Ellips 70">
            <a:extLst>
              <a:ext uri="{FF2B5EF4-FFF2-40B4-BE49-F238E27FC236}">
                <a16:creationId xmlns:a16="http://schemas.microsoft.com/office/drawing/2014/main" id="{C28A79D2-724B-0574-E2A6-A8D1E1775B15}"/>
              </a:ext>
            </a:extLst>
          </p:cNvPr>
          <p:cNvSpPr/>
          <p:nvPr/>
        </p:nvSpPr>
        <p:spPr>
          <a:xfrm>
            <a:off x="5631089" y="1535883"/>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2" name="textruta 71">
            <a:extLst>
              <a:ext uri="{FF2B5EF4-FFF2-40B4-BE49-F238E27FC236}">
                <a16:creationId xmlns:a16="http://schemas.microsoft.com/office/drawing/2014/main" id="{367083C2-7AC3-4B97-9F94-779D847F70C5}"/>
              </a:ext>
            </a:extLst>
          </p:cNvPr>
          <p:cNvSpPr txBox="1"/>
          <p:nvPr/>
        </p:nvSpPr>
        <p:spPr>
          <a:xfrm>
            <a:off x="9641878" y="4827420"/>
            <a:ext cx="4680000" cy="1000274"/>
          </a:xfrm>
          <a:prstGeom prst="rect">
            <a:avLst/>
          </a:prstGeom>
          <a:solidFill>
            <a:schemeClr val="bg1"/>
          </a:solidFill>
          <a:ln>
            <a:solidFill>
              <a:schemeClr val="tx1"/>
            </a:solidFill>
          </a:ln>
        </p:spPr>
        <p:txBody>
          <a:bodyPr wrap="square">
            <a:spAutoFit/>
          </a:bodyPr>
          <a:lstStyle/>
          <a:p>
            <a:pPr>
              <a:spcAft>
                <a:spcPts val="600"/>
              </a:spcAft>
            </a:pPr>
            <a:r>
              <a:rPr lang="sv-SE" sz="1800" b="1"/>
              <a:t>Fjärås</a:t>
            </a:r>
          </a:p>
          <a:p>
            <a:pPr marL="285750" indent="-285750">
              <a:spcAft>
                <a:spcPts val="0"/>
              </a:spcAft>
              <a:buFont typeface="Arial" panose="020B0604020202020204" pitchFamily="34" charset="0"/>
              <a:buChar char="•"/>
            </a:pPr>
            <a:r>
              <a:rPr lang="sv-SE" sz="1800" err="1"/>
              <a:t>Måtorp</a:t>
            </a:r>
            <a:r>
              <a:rPr lang="sv-SE" sz="1800"/>
              <a:t> 2:6</a:t>
            </a:r>
          </a:p>
          <a:p>
            <a:pPr marL="285750" indent="-285750">
              <a:spcAft>
                <a:spcPts val="0"/>
              </a:spcAft>
              <a:buFont typeface="Arial" panose="020B0604020202020204" pitchFamily="34" charset="0"/>
              <a:buChar char="•"/>
            </a:pPr>
            <a:r>
              <a:rPr lang="sv-SE" sz="1800" err="1"/>
              <a:t>Duvehed</a:t>
            </a:r>
            <a:r>
              <a:rPr lang="sv-SE" sz="1800"/>
              <a:t> 2:11</a:t>
            </a:r>
          </a:p>
        </p:txBody>
      </p:sp>
      <p:sp>
        <p:nvSpPr>
          <p:cNvPr id="73" name="Ellips 72">
            <a:extLst>
              <a:ext uri="{FF2B5EF4-FFF2-40B4-BE49-F238E27FC236}">
                <a16:creationId xmlns:a16="http://schemas.microsoft.com/office/drawing/2014/main" id="{A823176E-A2C4-FFE3-1943-C93DC1748426}"/>
              </a:ext>
            </a:extLst>
          </p:cNvPr>
          <p:cNvSpPr/>
          <p:nvPr/>
        </p:nvSpPr>
        <p:spPr>
          <a:xfrm>
            <a:off x="7896749" y="2014270"/>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4" name="Ellips 73">
            <a:extLst>
              <a:ext uri="{FF2B5EF4-FFF2-40B4-BE49-F238E27FC236}">
                <a16:creationId xmlns:a16="http://schemas.microsoft.com/office/drawing/2014/main" id="{80F11612-98CC-5BF9-52B9-9C85B7B39CFE}"/>
              </a:ext>
            </a:extLst>
          </p:cNvPr>
          <p:cNvSpPr/>
          <p:nvPr/>
        </p:nvSpPr>
        <p:spPr>
          <a:xfrm>
            <a:off x="7880550" y="2134740"/>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5" name="Ellips 74">
            <a:extLst>
              <a:ext uri="{FF2B5EF4-FFF2-40B4-BE49-F238E27FC236}">
                <a16:creationId xmlns:a16="http://schemas.microsoft.com/office/drawing/2014/main" id="{7E74FA10-B345-CDA4-B0F2-F537C876B294}"/>
              </a:ext>
            </a:extLst>
          </p:cNvPr>
          <p:cNvSpPr/>
          <p:nvPr/>
        </p:nvSpPr>
        <p:spPr>
          <a:xfrm>
            <a:off x="7629061" y="1858148"/>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6" name="Ellips 75">
            <a:extLst>
              <a:ext uri="{FF2B5EF4-FFF2-40B4-BE49-F238E27FC236}">
                <a16:creationId xmlns:a16="http://schemas.microsoft.com/office/drawing/2014/main" id="{7EB1649B-F41D-D71E-B923-EC67BC8807C0}"/>
              </a:ext>
            </a:extLst>
          </p:cNvPr>
          <p:cNvSpPr/>
          <p:nvPr/>
        </p:nvSpPr>
        <p:spPr>
          <a:xfrm>
            <a:off x="7698433" y="181692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7" name="Ellips 76">
            <a:extLst>
              <a:ext uri="{FF2B5EF4-FFF2-40B4-BE49-F238E27FC236}">
                <a16:creationId xmlns:a16="http://schemas.microsoft.com/office/drawing/2014/main" id="{E14D6663-1302-3A78-44B6-E265C76F7336}"/>
              </a:ext>
            </a:extLst>
          </p:cNvPr>
          <p:cNvSpPr/>
          <p:nvPr/>
        </p:nvSpPr>
        <p:spPr>
          <a:xfrm>
            <a:off x="7557061" y="170892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8" name="Ellips 77">
            <a:extLst>
              <a:ext uri="{FF2B5EF4-FFF2-40B4-BE49-F238E27FC236}">
                <a16:creationId xmlns:a16="http://schemas.microsoft.com/office/drawing/2014/main" id="{5C773B84-01E2-7EFB-5996-044493D0C2BF}"/>
              </a:ext>
            </a:extLst>
          </p:cNvPr>
          <p:cNvSpPr/>
          <p:nvPr/>
        </p:nvSpPr>
        <p:spPr>
          <a:xfrm>
            <a:off x="7168485" y="284495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79" name="Ellips 78">
            <a:extLst>
              <a:ext uri="{FF2B5EF4-FFF2-40B4-BE49-F238E27FC236}">
                <a16:creationId xmlns:a16="http://schemas.microsoft.com/office/drawing/2014/main" id="{BB4459EF-0067-3D2B-DA82-C592A43E5031}"/>
              </a:ext>
            </a:extLst>
          </p:cNvPr>
          <p:cNvSpPr/>
          <p:nvPr/>
        </p:nvSpPr>
        <p:spPr>
          <a:xfrm>
            <a:off x="7459914" y="241043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17C59FBA-C906-C0CC-598D-2034CB4E9253}"/>
              </a:ext>
            </a:extLst>
          </p:cNvPr>
          <p:cNvSpPr txBox="1"/>
          <p:nvPr/>
        </p:nvSpPr>
        <p:spPr>
          <a:xfrm>
            <a:off x="3657600" y="3335423"/>
            <a:ext cx="7315200" cy="1354217"/>
          </a:xfrm>
          <a:prstGeom prst="rect">
            <a:avLst/>
          </a:prstGeom>
          <a:noFill/>
        </p:spPr>
        <p:txBody>
          <a:bodyPr wrap="square">
            <a:spAutoFit/>
          </a:bodyPr>
          <a:lstStyle/>
          <a:p>
            <a:pPr>
              <a:spcBef>
                <a:spcPts val="0"/>
              </a:spcBef>
              <a:spcAft>
                <a:spcPts val="600"/>
              </a:spcAft>
            </a:pPr>
            <a:r>
              <a:rPr lang="sv-SE" sz="2400" dirty="0" err="1"/>
              <a:t>Ölmanäs</a:t>
            </a:r>
            <a:r>
              <a:rPr lang="sv-SE" sz="2400" dirty="0"/>
              <a:t> - ej startat</a:t>
            </a:r>
          </a:p>
          <a:p>
            <a:pPr>
              <a:spcBef>
                <a:spcPts val="0"/>
              </a:spcBef>
              <a:spcAft>
                <a:spcPts val="600"/>
              </a:spcAft>
            </a:pPr>
            <a:r>
              <a:rPr lang="sv-SE" sz="2400" dirty="0"/>
              <a:t>Skårby – ej startat</a:t>
            </a:r>
          </a:p>
          <a:p>
            <a:pPr>
              <a:spcBef>
                <a:spcPts val="0"/>
              </a:spcBef>
              <a:spcAft>
                <a:spcPts val="600"/>
              </a:spcAft>
            </a:pPr>
            <a:r>
              <a:rPr lang="sv-SE" sz="2400" dirty="0"/>
              <a:t>Kungsgärde – pausat</a:t>
            </a:r>
          </a:p>
        </p:txBody>
      </p:sp>
    </p:spTree>
    <p:extLst>
      <p:ext uri="{BB962C8B-B14F-4D97-AF65-F5344CB8AC3E}">
        <p14:creationId xmlns:p14="http://schemas.microsoft.com/office/powerpoint/2010/main" val="372663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B01FA4D0-6973-53F2-7C6B-7A90467E9765}"/>
              </a:ext>
            </a:extLst>
          </p:cNvPr>
          <p:cNvSpPr>
            <a:spLocks noGrp="1"/>
          </p:cNvSpPr>
          <p:nvPr>
            <p:ph type="title"/>
          </p:nvPr>
        </p:nvSpPr>
        <p:spPr/>
        <p:txBody>
          <a:bodyPr/>
          <a:lstStyle/>
          <a:p>
            <a:r>
              <a:rPr lang="sv-SE" dirty="0"/>
              <a:t>Från översiktsplan till utbyggnad</a:t>
            </a:r>
          </a:p>
        </p:txBody>
      </p:sp>
      <p:sp>
        <p:nvSpPr>
          <p:cNvPr id="2" name="Rektangel 1">
            <a:extLst>
              <a:ext uri="{FF2B5EF4-FFF2-40B4-BE49-F238E27FC236}">
                <a16:creationId xmlns:a16="http://schemas.microsoft.com/office/drawing/2014/main" id="{BDD948B4-B2F7-E276-4092-BE98D1EDE9CC}"/>
              </a:ext>
            </a:extLst>
          </p:cNvPr>
          <p:cNvSpPr/>
          <p:nvPr/>
        </p:nvSpPr>
        <p:spPr>
          <a:xfrm>
            <a:off x="881410" y="2216290"/>
            <a:ext cx="6186899" cy="54139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b="1"/>
              <a:t>Översiktsplan</a:t>
            </a:r>
          </a:p>
        </p:txBody>
      </p:sp>
      <p:sp>
        <p:nvSpPr>
          <p:cNvPr id="3" name="Rektangel 2">
            <a:extLst>
              <a:ext uri="{FF2B5EF4-FFF2-40B4-BE49-F238E27FC236}">
                <a16:creationId xmlns:a16="http://schemas.microsoft.com/office/drawing/2014/main" id="{553BED6F-3CDA-5EBC-7036-548B938CD65A}"/>
              </a:ext>
            </a:extLst>
          </p:cNvPr>
          <p:cNvSpPr/>
          <p:nvPr/>
        </p:nvSpPr>
        <p:spPr>
          <a:xfrm>
            <a:off x="882788" y="2883237"/>
            <a:ext cx="4277200" cy="1489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tx1"/>
                </a:solidFill>
              </a:rPr>
              <a:t>Besked om planering</a:t>
            </a:r>
          </a:p>
          <a:p>
            <a:pPr algn="ctr"/>
            <a:r>
              <a:rPr lang="sv-SE" dirty="0">
                <a:solidFill>
                  <a:schemeClr val="tx1"/>
                </a:solidFill>
              </a:rPr>
              <a:t>(</a:t>
            </a:r>
            <a:r>
              <a:rPr lang="sv-SE" dirty="0" err="1">
                <a:solidFill>
                  <a:schemeClr val="tx1"/>
                </a:solidFill>
              </a:rPr>
              <a:t>Ev</a:t>
            </a:r>
            <a:r>
              <a:rPr lang="sv-SE" dirty="0">
                <a:solidFill>
                  <a:schemeClr val="tx1"/>
                </a:solidFill>
              </a:rPr>
              <a:t> utbyggnadsplan)</a:t>
            </a:r>
            <a:br>
              <a:rPr lang="sv-SE" dirty="0">
                <a:solidFill>
                  <a:schemeClr val="tx1"/>
                </a:solidFill>
              </a:rPr>
            </a:br>
            <a:r>
              <a:rPr lang="sv-SE" dirty="0">
                <a:solidFill>
                  <a:schemeClr val="tx1"/>
                </a:solidFill>
              </a:rPr>
              <a:t>Planbesked</a:t>
            </a:r>
          </a:p>
          <a:p>
            <a:pPr algn="ctr"/>
            <a:r>
              <a:rPr lang="sv-SE" dirty="0">
                <a:solidFill>
                  <a:schemeClr val="tx1"/>
                </a:solidFill>
              </a:rPr>
              <a:t>Startplan</a:t>
            </a:r>
          </a:p>
        </p:txBody>
      </p:sp>
      <p:sp>
        <p:nvSpPr>
          <p:cNvPr id="5" name="Rektangel 4">
            <a:extLst>
              <a:ext uri="{FF2B5EF4-FFF2-40B4-BE49-F238E27FC236}">
                <a16:creationId xmlns:a16="http://schemas.microsoft.com/office/drawing/2014/main" id="{82208957-7454-4CF1-8365-2C0509AADC4E}"/>
              </a:ext>
            </a:extLst>
          </p:cNvPr>
          <p:cNvSpPr/>
          <p:nvPr/>
        </p:nvSpPr>
        <p:spPr>
          <a:xfrm>
            <a:off x="882787" y="4537132"/>
            <a:ext cx="4277200" cy="180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b="1">
                <a:solidFill>
                  <a:schemeClr val="tx1"/>
                </a:solidFill>
              </a:rPr>
              <a:t>Detaljplan</a:t>
            </a:r>
          </a:p>
          <a:p>
            <a:pPr algn="ctr"/>
            <a:r>
              <a:rPr lang="sv-SE">
                <a:solidFill>
                  <a:schemeClr val="tx1"/>
                </a:solidFill>
              </a:rPr>
              <a:t>Projektbeställning</a:t>
            </a:r>
          </a:p>
          <a:p>
            <a:pPr algn="ctr"/>
            <a:r>
              <a:rPr lang="sv-SE">
                <a:solidFill>
                  <a:schemeClr val="tx1"/>
                </a:solidFill>
              </a:rPr>
              <a:t>Samrådshandling</a:t>
            </a:r>
          </a:p>
          <a:p>
            <a:pPr algn="ctr"/>
            <a:r>
              <a:rPr lang="sv-SE">
                <a:solidFill>
                  <a:schemeClr val="tx1"/>
                </a:solidFill>
              </a:rPr>
              <a:t>Granskningshandling</a:t>
            </a:r>
          </a:p>
          <a:p>
            <a:pPr algn="ctr"/>
            <a:r>
              <a:rPr lang="sv-SE">
                <a:solidFill>
                  <a:schemeClr val="tx1"/>
                </a:solidFill>
              </a:rPr>
              <a:t>Antagandehandling</a:t>
            </a:r>
          </a:p>
        </p:txBody>
      </p:sp>
      <p:sp>
        <p:nvSpPr>
          <p:cNvPr id="8" name="Rektangel 7">
            <a:extLst>
              <a:ext uri="{FF2B5EF4-FFF2-40B4-BE49-F238E27FC236}">
                <a16:creationId xmlns:a16="http://schemas.microsoft.com/office/drawing/2014/main" id="{DF882F04-7729-6384-CACA-347F71A6900E}"/>
              </a:ext>
            </a:extLst>
          </p:cNvPr>
          <p:cNvSpPr/>
          <p:nvPr/>
        </p:nvSpPr>
        <p:spPr>
          <a:xfrm>
            <a:off x="881410" y="6449821"/>
            <a:ext cx="6186899" cy="107448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b="1">
                <a:solidFill>
                  <a:schemeClr val="tx1"/>
                </a:solidFill>
              </a:rPr>
              <a:t>Utbyggnad</a:t>
            </a:r>
          </a:p>
          <a:p>
            <a:pPr algn="ctr"/>
            <a:r>
              <a:rPr lang="sv-SE">
                <a:solidFill>
                  <a:schemeClr val="tx1"/>
                </a:solidFill>
              </a:rPr>
              <a:t>Bygglov</a:t>
            </a:r>
          </a:p>
          <a:p>
            <a:pPr algn="ctr"/>
            <a:r>
              <a:rPr lang="sv-SE">
                <a:solidFill>
                  <a:schemeClr val="tx1"/>
                </a:solidFill>
              </a:rPr>
              <a:t>Slutbesked</a:t>
            </a:r>
          </a:p>
        </p:txBody>
      </p:sp>
      <p:sp>
        <p:nvSpPr>
          <p:cNvPr id="9" name="Rektangel 8">
            <a:extLst>
              <a:ext uri="{FF2B5EF4-FFF2-40B4-BE49-F238E27FC236}">
                <a16:creationId xmlns:a16="http://schemas.microsoft.com/office/drawing/2014/main" id="{0D5373FA-F401-115E-F0C8-CEC1458DB8A8}"/>
              </a:ext>
            </a:extLst>
          </p:cNvPr>
          <p:cNvSpPr/>
          <p:nvPr/>
        </p:nvSpPr>
        <p:spPr>
          <a:xfrm>
            <a:off x="5323761" y="2881044"/>
            <a:ext cx="1744548" cy="3439073"/>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tx1"/>
                </a:solidFill>
              </a:rPr>
              <a:t>Förhands-besked</a:t>
            </a:r>
          </a:p>
        </p:txBody>
      </p:sp>
      <p:sp>
        <p:nvSpPr>
          <p:cNvPr id="10" name="Likbent triangel 9">
            <a:extLst>
              <a:ext uri="{FF2B5EF4-FFF2-40B4-BE49-F238E27FC236}">
                <a16:creationId xmlns:a16="http://schemas.microsoft.com/office/drawing/2014/main" id="{80D0FC79-D8D4-CF6D-1451-C9C90A94A4EE}"/>
              </a:ext>
            </a:extLst>
          </p:cNvPr>
          <p:cNvSpPr/>
          <p:nvPr/>
        </p:nvSpPr>
        <p:spPr>
          <a:xfrm flipV="1">
            <a:off x="2458928" y="2793983"/>
            <a:ext cx="360000" cy="72000"/>
          </a:xfrm>
          <a:prstGeom prst="triangle">
            <a:avLst/>
          </a:prstGeom>
          <a:solidFill>
            <a:schemeClr val="accent6">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1" name="Likbent triangel 10">
            <a:extLst>
              <a:ext uri="{FF2B5EF4-FFF2-40B4-BE49-F238E27FC236}">
                <a16:creationId xmlns:a16="http://schemas.microsoft.com/office/drawing/2014/main" id="{61B71D65-C809-EF2C-A22C-92C6E5E96586}"/>
              </a:ext>
            </a:extLst>
          </p:cNvPr>
          <p:cNvSpPr/>
          <p:nvPr/>
        </p:nvSpPr>
        <p:spPr>
          <a:xfrm flipV="1">
            <a:off x="6018812" y="2794249"/>
            <a:ext cx="360000" cy="72000"/>
          </a:xfrm>
          <a:prstGeom prst="triangle">
            <a:avLst/>
          </a:prstGeom>
          <a:solidFill>
            <a:schemeClr val="accent6">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2" name="Likbent triangel 11">
            <a:extLst>
              <a:ext uri="{FF2B5EF4-FFF2-40B4-BE49-F238E27FC236}">
                <a16:creationId xmlns:a16="http://schemas.microsoft.com/office/drawing/2014/main" id="{655122A9-9587-605A-CDDC-407B8ACF8DA1}"/>
              </a:ext>
            </a:extLst>
          </p:cNvPr>
          <p:cNvSpPr/>
          <p:nvPr/>
        </p:nvSpPr>
        <p:spPr>
          <a:xfrm flipV="1">
            <a:off x="2466947" y="4418821"/>
            <a:ext cx="360000" cy="72000"/>
          </a:xfrm>
          <a:prstGeom prst="triangle">
            <a:avLst/>
          </a:prstGeom>
          <a:solidFill>
            <a:schemeClr val="accent6">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3" name="Likbent triangel 12">
            <a:extLst>
              <a:ext uri="{FF2B5EF4-FFF2-40B4-BE49-F238E27FC236}">
                <a16:creationId xmlns:a16="http://schemas.microsoft.com/office/drawing/2014/main" id="{22DF632E-2B44-4FBB-B21F-0513D7C670FA}"/>
              </a:ext>
            </a:extLst>
          </p:cNvPr>
          <p:cNvSpPr/>
          <p:nvPr/>
        </p:nvSpPr>
        <p:spPr>
          <a:xfrm flipV="1">
            <a:off x="6016286" y="6363026"/>
            <a:ext cx="360000" cy="72000"/>
          </a:xfrm>
          <a:prstGeom prst="triangle">
            <a:avLst/>
          </a:prstGeom>
          <a:solidFill>
            <a:schemeClr val="accent6">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14" name="Likbent triangel 13">
            <a:extLst>
              <a:ext uri="{FF2B5EF4-FFF2-40B4-BE49-F238E27FC236}">
                <a16:creationId xmlns:a16="http://schemas.microsoft.com/office/drawing/2014/main" id="{15EC29AB-FA3F-0B8C-FECC-F83BC5AC834E}"/>
              </a:ext>
            </a:extLst>
          </p:cNvPr>
          <p:cNvSpPr/>
          <p:nvPr/>
        </p:nvSpPr>
        <p:spPr>
          <a:xfrm flipV="1">
            <a:off x="2458928" y="6363026"/>
            <a:ext cx="360000" cy="72000"/>
          </a:xfrm>
          <a:prstGeom prst="triangle">
            <a:avLst/>
          </a:prstGeom>
          <a:solidFill>
            <a:schemeClr val="accent6">
              <a:lumMod val="7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6" name="textruta 5">
            <a:extLst>
              <a:ext uri="{FF2B5EF4-FFF2-40B4-BE49-F238E27FC236}">
                <a16:creationId xmlns:a16="http://schemas.microsoft.com/office/drawing/2014/main" id="{1B21C94A-11A8-C18E-6A29-3D6B55DE35D1}"/>
              </a:ext>
            </a:extLst>
          </p:cNvPr>
          <p:cNvSpPr txBox="1"/>
          <p:nvPr/>
        </p:nvSpPr>
        <p:spPr>
          <a:xfrm>
            <a:off x="7591324" y="2166097"/>
            <a:ext cx="6429471" cy="5201424"/>
          </a:xfrm>
          <a:prstGeom prst="rect">
            <a:avLst/>
          </a:prstGeom>
          <a:noFill/>
        </p:spPr>
        <p:txBody>
          <a:bodyPr wrap="square" rtlCol="0">
            <a:spAutoFit/>
          </a:bodyPr>
          <a:lstStyle/>
          <a:p>
            <a:r>
              <a:rPr lang="sv-SE" sz="2000"/>
              <a:t>För att följa upp behöver </a:t>
            </a:r>
            <a:r>
              <a:rPr lang="sv-SE" sz="2000" dirty="0"/>
              <a:t>behöver mängden bostäder, verksamheter och kommunal service anges som:</a:t>
            </a:r>
          </a:p>
          <a:p>
            <a:endParaRPr lang="sv-SE" sz="2000" dirty="0"/>
          </a:p>
          <a:p>
            <a:r>
              <a:rPr lang="sv-SE" sz="2800" b="1" dirty="0"/>
              <a:t>Uppskattning</a:t>
            </a:r>
          </a:p>
          <a:p>
            <a:endParaRPr lang="sv-SE" sz="2800" b="1" dirty="0"/>
          </a:p>
          <a:p>
            <a:endParaRPr lang="sv-SE" sz="2800" b="1" dirty="0"/>
          </a:p>
          <a:p>
            <a:endParaRPr lang="sv-SE" sz="2800" b="1" dirty="0"/>
          </a:p>
          <a:p>
            <a:r>
              <a:rPr lang="sv-SE" sz="2800" b="1" dirty="0"/>
              <a:t>Prognos</a:t>
            </a:r>
          </a:p>
          <a:p>
            <a:endParaRPr lang="sv-SE" sz="2800" b="1" dirty="0"/>
          </a:p>
          <a:p>
            <a:endParaRPr lang="sv-SE" sz="2800" b="1" dirty="0"/>
          </a:p>
          <a:p>
            <a:endParaRPr lang="sv-SE" sz="2800" b="1" dirty="0"/>
          </a:p>
          <a:p>
            <a:r>
              <a:rPr lang="sv-SE" sz="2800" b="1" dirty="0"/>
              <a:t>Utfall</a:t>
            </a:r>
          </a:p>
        </p:txBody>
      </p:sp>
    </p:spTree>
    <p:extLst>
      <p:ext uri="{BB962C8B-B14F-4D97-AF65-F5344CB8AC3E}">
        <p14:creationId xmlns:p14="http://schemas.microsoft.com/office/powerpoint/2010/main" val="1817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989E7D1D-7FFD-25C0-2145-B9C472AECB60}"/>
              </a:ext>
            </a:extLst>
          </p:cNvPr>
          <p:cNvSpPr/>
          <p:nvPr/>
        </p:nvSpPr>
        <p:spPr>
          <a:xfrm>
            <a:off x="4916976" y="1491343"/>
            <a:ext cx="1287882" cy="32120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3644BB2E-CBE1-B1EE-FE7A-FAB1808F85D1}"/>
              </a:ext>
            </a:extLst>
          </p:cNvPr>
          <p:cNvSpPr/>
          <p:nvPr/>
        </p:nvSpPr>
        <p:spPr>
          <a:xfrm>
            <a:off x="3240575" y="1491343"/>
            <a:ext cx="1570911" cy="32120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A196BE3B-87B0-AE11-3356-C9EF359F3A31}"/>
              </a:ext>
            </a:extLst>
          </p:cNvPr>
          <p:cNvSpPr/>
          <p:nvPr/>
        </p:nvSpPr>
        <p:spPr>
          <a:xfrm>
            <a:off x="627724" y="1491343"/>
            <a:ext cx="2507362" cy="32120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Platshållare för innehåll 2">
            <a:extLst>
              <a:ext uri="{FF2B5EF4-FFF2-40B4-BE49-F238E27FC236}">
                <a16:creationId xmlns:a16="http://schemas.microsoft.com/office/drawing/2014/main" id="{E2F90A80-3659-02CD-4E7A-1E8F35A1E395}"/>
              </a:ext>
            </a:extLst>
          </p:cNvPr>
          <p:cNvSpPr>
            <a:spLocks noGrp="1"/>
          </p:cNvSpPr>
          <p:nvPr>
            <p:ph idx="1"/>
          </p:nvPr>
        </p:nvSpPr>
        <p:spPr/>
        <p:txBody>
          <a:bodyPr/>
          <a:lstStyle/>
          <a:p>
            <a:pPr marL="285750" indent="-285750">
              <a:spcBef>
                <a:spcPts val="600"/>
              </a:spcBef>
              <a:spcAft>
                <a:spcPts val="600"/>
              </a:spcAft>
            </a:pPr>
            <a:r>
              <a:rPr lang="sv-SE" sz="2400" dirty="0"/>
              <a:t>Andel bostäder i </a:t>
            </a:r>
          </a:p>
          <a:p>
            <a:pPr marL="835025" lvl="1" indent="-285750">
              <a:spcBef>
                <a:spcPts val="0"/>
              </a:spcBef>
              <a:spcAft>
                <a:spcPts val="0"/>
              </a:spcAft>
            </a:pPr>
            <a:r>
              <a:rPr lang="sv-SE" sz="2000" dirty="0"/>
              <a:t>Kungsbacka stad</a:t>
            </a:r>
          </a:p>
          <a:p>
            <a:pPr marL="835025" lvl="1" indent="-285750">
              <a:spcBef>
                <a:spcPts val="0"/>
              </a:spcBef>
              <a:spcAft>
                <a:spcPts val="0"/>
              </a:spcAft>
            </a:pPr>
            <a:r>
              <a:rPr lang="sv-SE" sz="2000" dirty="0"/>
              <a:t>Åsa och Anneberg</a:t>
            </a:r>
          </a:p>
          <a:p>
            <a:pPr marL="835025" lvl="1" indent="-285750">
              <a:spcBef>
                <a:spcPts val="0"/>
              </a:spcBef>
              <a:spcAft>
                <a:spcPts val="0"/>
              </a:spcAft>
            </a:pPr>
            <a:r>
              <a:rPr lang="sv-SE" sz="2000" dirty="0"/>
              <a:t>Övriga orter </a:t>
            </a:r>
          </a:p>
          <a:p>
            <a:pPr marL="285750" indent="-285750">
              <a:spcAft>
                <a:spcPts val="600"/>
              </a:spcAft>
            </a:pPr>
            <a:r>
              <a:rPr lang="sv-SE" sz="2400" dirty="0"/>
              <a:t>Ange om någon av övriga orter har en ovanligt hög andel av bostäderna</a:t>
            </a:r>
          </a:p>
          <a:p>
            <a:pPr marL="285750" lvl="0" indent="-285750" defTabSz="1097280" fontAlgn="auto">
              <a:spcBef>
                <a:spcPts val="600"/>
              </a:spcBef>
              <a:spcAft>
                <a:spcPts val="600"/>
              </a:spcAft>
              <a:defRPr/>
            </a:pPr>
            <a:r>
              <a:rPr lang="sv-SE" sz="2400" dirty="0"/>
              <a:t>Areal ny verksamhetsmark i</a:t>
            </a:r>
          </a:p>
          <a:p>
            <a:pPr marL="835025" lvl="1" indent="-285750">
              <a:spcBef>
                <a:spcPts val="0"/>
              </a:spcBef>
              <a:spcAft>
                <a:spcPts val="0"/>
              </a:spcAft>
            </a:pPr>
            <a:r>
              <a:rPr lang="sv-SE" sz="2000" dirty="0"/>
              <a:t>Kungsbacka stad</a:t>
            </a:r>
          </a:p>
          <a:p>
            <a:pPr marL="835025" lvl="1" indent="-285750">
              <a:spcBef>
                <a:spcPts val="0"/>
              </a:spcBef>
              <a:spcAft>
                <a:spcPts val="0"/>
              </a:spcAft>
            </a:pPr>
            <a:r>
              <a:rPr lang="sv-SE" sz="2000" dirty="0"/>
              <a:t>Åsa och Anneberg</a:t>
            </a:r>
          </a:p>
          <a:p>
            <a:pPr marL="835025" lvl="1" indent="-285750">
              <a:spcBef>
                <a:spcPts val="0"/>
              </a:spcBef>
              <a:spcAft>
                <a:spcPts val="0"/>
              </a:spcAft>
            </a:pPr>
            <a:r>
              <a:rPr lang="sv-SE" sz="2000" dirty="0"/>
              <a:t>Övriga orter  </a:t>
            </a:r>
          </a:p>
          <a:p>
            <a:pPr marL="285750" lvl="0" indent="-285750" defTabSz="1097280" fontAlgn="auto">
              <a:spcBef>
                <a:spcPts val="600"/>
              </a:spcBef>
              <a:spcAft>
                <a:spcPts val="600"/>
              </a:spcAft>
              <a:defRPr/>
            </a:pPr>
            <a:r>
              <a:rPr lang="sv-SE" sz="2400" dirty="0"/>
              <a:t>Antal nya kommunala anläggningar</a:t>
            </a:r>
          </a:p>
          <a:p>
            <a:pPr marL="835025" lvl="1" indent="-285750">
              <a:spcBef>
                <a:spcPts val="0"/>
              </a:spcBef>
              <a:spcAft>
                <a:spcPts val="0"/>
              </a:spcAft>
            </a:pPr>
            <a:r>
              <a:rPr lang="sv-SE" sz="2000" dirty="0"/>
              <a:t>Kungsbacka stad</a:t>
            </a:r>
          </a:p>
          <a:p>
            <a:pPr marL="835025" lvl="1" indent="-285750">
              <a:spcBef>
                <a:spcPts val="0"/>
              </a:spcBef>
              <a:spcAft>
                <a:spcPts val="0"/>
              </a:spcAft>
            </a:pPr>
            <a:r>
              <a:rPr lang="sv-SE" sz="2000" dirty="0"/>
              <a:t>Åsa och Anneberg</a:t>
            </a:r>
          </a:p>
          <a:p>
            <a:pPr marL="835025" lvl="1" indent="-285750">
              <a:spcBef>
                <a:spcPts val="0"/>
              </a:spcBef>
              <a:spcAft>
                <a:spcPts val="0"/>
              </a:spcAft>
            </a:pPr>
            <a:r>
              <a:rPr lang="sv-SE" sz="2000" dirty="0"/>
              <a:t>Övriga orter </a:t>
            </a:r>
          </a:p>
          <a:p>
            <a:endParaRPr lang="sv-SE" sz="2400" dirty="0"/>
          </a:p>
        </p:txBody>
      </p:sp>
      <p:sp>
        <p:nvSpPr>
          <p:cNvPr id="4" name="Rubrik 3">
            <a:extLst>
              <a:ext uri="{FF2B5EF4-FFF2-40B4-BE49-F238E27FC236}">
                <a16:creationId xmlns:a16="http://schemas.microsoft.com/office/drawing/2014/main" id="{1070E89A-48F9-965B-BDC6-0D37EE0A573C}"/>
              </a:ext>
            </a:extLst>
          </p:cNvPr>
          <p:cNvSpPr>
            <a:spLocks noGrp="1"/>
          </p:cNvSpPr>
          <p:nvPr>
            <p:ph type="title"/>
          </p:nvPr>
        </p:nvSpPr>
        <p:spPr>
          <a:xfrm>
            <a:off x="627724" y="557560"/>
            <a:ext cx="6060312" cy="1487807"/>
          </a:xfrm>
        </p:spPr>
        <p:txBody>
          <a:bodyPr/>
          <a:lstStyle/>
          <a:p>
            <a:pPr>
              <a:spcBef>
                <a:spcPts val="1200"/>
              </a:spcBef>
            </a:pPr>
            <a:r>
              <a:rPr lang="sv-SE" dirty="0"/>
              <a:t>Uppföljning 1.0</a:t>
            </a:r>
            <a:br>
              <a:rPr lang="sv-SE" dirty="0"/>
            </a:br>
            <a:br>
              <a:rPr lang="sv-SE" sz="1000" dirty="0"/>
            </a:br>
            <a:r>
              <a:rPr lang="sv-SE" sz="2400" dirty="0"/>
              <a:t>UPPSKATTNING-PROGNOS-UTFALL</a:t>
            </a:r>
            <a:endParaRPr lang="sv-SE" dirty="0"/>
          </a:p>
        </p:txBody>
      </p:sp>
      <p:pic>
        <p:nvPicPr>
          <p:cNvPr id="9" name="Platshållare för innehåll 8" descr="Skola med hel fyllning">
            <a:extLst>
              <a:ext uri="{FF2B5EF4-FFF2-40B4-BE49-F238E27FC236}">
                <a16:creationId xmlns:a16="http://schemas.microsoft.com/office/drawing/2014/main" id="{CA2BF14D-F844-C954-BA74-E5D375498642}"/>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13170694" y="788194"/>
            <a:ext cx="914400" cy="914400"/>
          </a:xfrm>
        </p:spPr>
      </p:pic>
      <p:pic>
        <p:nvPicPr>
          <p:cNvPr id="10" name="Platshållare för bild 9">
            <a:extLst>
              <a:ext uri="{FF2B5EF4-FFF2-40B4-BE49-F238E27FC236}">
                <a16:creationId xmlns:a16="http://schemas.microsoft.com/office/drawing/2014/main" id="{A804DE1E-BF1B-FEE0-AD5D-9FC125E271C9}"/>
              </a:ext>
            </a:extLst>
          </p:cNvPr>
          <p:cNvPicPr>
            <a:picLocks noGrp="1" noChangeAspect="1"/>
          </p:cNvPicPr>
          <p:nvPr>
            <p:ph type="pic" sz="quarter" idx="14"/>
          </p:nvPr>
        </p:nvPicPr>
        <p:blipFill rotWithShape="1">
          <a:blip r:embed="rId4"/>
          <a:srcRect l="10425" r="10425"/>
          <a:stretch/>
        </p:blipFill>
        <p:spPr>
          <a:xfrm>
            <a:off x="7315200" y="0"/>
            <a:ext cx="7315200" cy="8229600"/>
          </a:xfrm>
          <a:prstGeom prst="rect">
            <a:avLst/>
          </a:prstGeom>
        </p:spPr>
      </p:pic>
      <p:pic>
        <p:nvPicPr>
          <p:cNvPr id="12" name="Bild 11" descr="Modern arkitektur med hel fyllning">
            <a:extLst>
              <a:ext uri="{FF2B5EF4-FFF2-40B4-BE49-F238E27FC236}">
                <a16:creationId xmlns:a16="http://schemas.microsoft.com/office/drawing/2014/main" id="{FB4D1AC7-4118-DF2C-B153-58886C2524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58" y="2130891"/>
            <a:ext cx="576000" cy="576000"/>
          </a:xfrm>
          <a:prstGeom prst="rect">
            <a:avLst/>
          </a:prstGeom>
        </p:spPr>
      </p:pic>
      <p:pic>
        <p:nvPicPr>
          <p:cNvPr id="14" name="Bild 13" descr="Magasin med hel fyllning">
            <a:extLst>
              <a:ext uri="{FF2B5EF4-FFF2-40B4-BE49-F238E27FC236}">
                <a16:creationId xmlns:a16="http://schemas.microsoft.com/office/drawing/2014/main" id="{D3B5E769-455B-771A-43F6-540C498866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2" y="4456801"/>
            <a:ext cx="576000" cy="576000"/>
          </a:xfrm>
          <a:prstGeom prst="rect">
            <a:avLst/>
          </a:prstGeom>
        </p:spPr>
      </p:pic>
      <p:pic>
        <p:nvPicPr>
          <p:cNvPr id="16" name="Bild 15" descr="Skola med hel fyllning">
            <a:extLst>
              <a:ext uri="{FF2B5EF4-FFF2-40B4-BE49-F238E27FC236}">
                <a16:creationId xmlns:a16="http://schemas.microsoft.com/office/drawing/2014/main" id="{2DBA2107-4A30-F5C4-8CCB-831BA65743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859" y="5894631"/>
            <a:ext cx="576000" cy="576000"/>
          </a:xfrm>
          <a:prstGeom prst="rect">
            <a:avLst/>
          </a:prstGeom>
        </p:spPr>
      </p:pic>
    </p:spTree>
    <p:extLst>
      <p:ext uri="{BB962C8B-B14F-4D97-AF65-F5344CB8AC3E}">
        <p14:creationId xmlns:p14="http://schemas.microsoft.com/office/powerpoint/2010/main" val="428647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11AD661-08CC-7322-A690-C1A6F48C1B80}"/>
              </a:ext>
            </a:extLst>
          </p:cNvPr>
          <p:cNvSpPr>
            <a:spLocks noGrp="1"/>
          </p:cNvSpPr>
          <p:nvPr>
            <p:ph type="ctrTitle"/>
          </p:nvPr>
        </p:nvSpPr>
        <p:spPr>
          <a:xfrm>
            <a:off x="1005840" y="2465761"/>
            <a:ext cx="12637008" cy="1854287"/>
          </a:xfrm>
        </p:spPr>
        <p:txBody>
          <a:bodyPr>
            <a:normAutofit/>
          </a:bodyPr>
          <a:lstStyle/>
          <a:p>
            <a:pPr algn="ctr"/>
            <a:r>
              <a:rPr lang="sv-SE" sz="7200">
                <a:solidFill>
                  <a:schemeClr val="accent4"/>
                </a:solidFill>
                <a:effectLst>
                  <a:outerShdw blurRad="38100" dist="38100" dir="2700000" algn="tl">
                    <a:srgbClr val="000000">
                      <a:alpha val="43137"/>
                    </a:srgbClr>
                  </a:outerShdw>
                </a:effectLst>
              </a:rPr>
              <a:t>UPPSKATTNING</a:t>
            </a:r>
          </a:p>
        </p:txBody>
      </p:sp>
      <p:sp>
        <p:nvSpPr>
          <p:cNvPr id="6" name="textruta 5">
            <a:extLst>
              <a:ext uri="{FF2B5EF4-FFF2-40B4-BE49-F238E27FC236}">
                <a16:creationId xmlns:a16="http://schemas.microsoft.com/office/drawing/2014/main" id="{6A492D81-ADE5-A864-D711-3E00563FF175}"/>
              </a:ext>
            </a:extLst>
          </p:cNvPr>
          <p:cNvSpPr txBox="1"/>
          <p:nvPr/>
        </p:nvSpPr>
        <p:spPr>
          <a:xfrm>
            <a:off x="0" y="4114800"/>
            <a:ext cx="14630400" cy="523220"/>
          </a:xfrm>
          <a:prstGeom prst="rect">
            <a:avLst/>
          </a:prstGeom>
          <a:noFill/>
        </p:spPr>
        <p:txBody>
          <a:bodyPr wrap="square">
            <a:spAutoFit/>
          </a:bodyPr>
          <a:lstStyle/>
          <a:p>
            <a:pPr algn="ctr"/>
            <a:r>
              <a:rPr lang="sv-SE" sz="2800">
                <a:solidFill>
                  <a:schemeClr val="accent4"/>
                </a:solidFill>
                <a:effectLst>
                  <a:outerShdw blurRad="38100" dist="38100" dir="2700000" algn="tl">
                    <a:srgbClr val="000000">
                      <a:alpha val="43137"/>
                    </a:srgbClr>
                  </a:outerShdw>
                </a:effectLst>
              </a:rPr>
              <a:t>Planbesked</a:t>
            </a:r>
          </a:p>
        </p:txBody>
      </p:sp>
    </p:spTree>
    <p:extLst>
      <p:ext uri="{BB962C8B-B14F-4D97-AF65-F5344CB8AC3E}">
        <p14:creationId xmlns:p14="http://schemas.microsoft.com/office/powerpoint/2010/main" val="148734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ktangel 25">
            <a:extLst>
              <a:ext uri="{FF2B5EF4-FFF2-40B4-BE49-F238E27FC236}">
                <a16:creationId xmlns:a16="http://schemas.microsoft.com/office/drawing/2014/main" id="{D58E6B9C-325E-6F28-9E90-7870CBD0B70B}"/>
              </a:ext>
            </a:extLst>
          </p:cNvPr>
          <p:cNvSpPr/>
          <p:nvPr/>
        </p:nvSpPr>
        <p:spPr>
          <a:xfrm>
            <a:off x="12637827" y="269272"/>
            <a:ext cx="1596679" cy="1800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 name="Grupp 7">
            <a:extLst>
              <a:ext uri="{FF2B5EF4-FFF2-40B4-BE49-F238E27FC236}">
                <a16:creationId xmlns:a16="http://schemas.microsoft.com/office/drawing/2014/main" id="{726F2E47-BBEA-82A1-4582-E33D0DC02779}"/>
              </a:ext>
            </a:extLst>
          </p:cNvPr>
          <p:cNvGrpSpPr/>
          <p:nvPr/>
        </p:nvGrpSpPr>
        <p:grpSpPr>
          <a:xfrm>
            <a:off x="3432322" y="1"/>
            <a:ext cx="7965479" cy="8229598"/>
            <a:chOff x="2835412" y="0"/>
            <a:chExt cx="8959575" cy="9256656"/>
          </a:xfrm>
        </p:grpSpPr>
        <p:pic>
          <p:nvPicPr>
            <p:cNvPr id="5" name="Bildobjekt 4">
              <a:extLst>
                <a:ext uri="{FF2B5EF4-FFF2-40B4-BE49-F238E27FC236}">
                  <a16:creationId xmlns:a16="http://schemas.microsoft.com/office/drawing/2014/main" id="{DCCF9CF5-22EB-5BE2-C5CD-C0C42BC9410F}"/>
                </a:ext>
              </a:extLst>
            </p:cNvPr>
            <p:cNvPicPr>
              <a:picLocks noChangeAspect="1"/>
            </p:cNvPicPr>
            <p:nvPr/>
          </p:nvPicPr>
          <p:blipFill>
            <a:blip r:embed="rId3"/>
            <a:stretch>
              <a:fillRect/>
            </a:stretch>
          </p:blipFill>
          <p:spPr>
            <a:xfrm>
              <a:off x="2835412" y="0"/>
              <a:ext cx="8959575" cy="8229600"/>
            </a:xfrm>
            <a:prstGeom prst="rect">
              <a:avLst/>
            </a:prstGeom>
          </p:spPr>
        </p:pic>
        <p:pic>
          <p:nvPicPr>
            <p:cNvPr id="7" name="Bildobjekt 6">
              <a:extLst>
                <a:ext uri="{FF2B5EF4-FFF2-40B4-BE49-F238E27FC236}">
                  <a16:creationId xmlns:a16="http://schemas.microsoft.com/office/drawing/2014/main" id="{267A2B5A-974F-F650-0D91-E0E86F2032DF}"/>
                </a:ext>
              </a:extLst>
            </p:cNvPr>
            <p:cNvPicPr>
              <a:picLocks noChangeAspect="1"/>
            </p:cNvPicPr>
            <p:nvPr/>
          </p:nvPicPr>
          <p:blipFill>
            <a:blip r:embed="rId4"/>
            <a:srcRect l="3488" r="12" b="9188"/>
            <a:stretch/>
          </p:blipFill>
          <p:spPr>
            <a:xfrm>
              <a:off x="2835412" y="4249782"/>
              <a:ext cx="8959575" cy="5006874"/>
            </a:xfrm>
            <a:prstGeom prst="rect">
              <a:avLst/>
            </a:prstGeom>
          </p:spPr>
        </p:pic>
      </p:grpSp>
      <p:grpSp>
        <p:nvGrpSpPr>
          <p:cNvPr id="55" name="Grupp 54">
            <a:extLst>
              <a:ext uri="{FF2B5EF4-FFF2-40B4-BE49-F238E27FC236}">
                <a16:creationId xmlns:a16="http://schemas.microsoft.com/office/drawing/2014/main" id="{88C92890-5805-0A31-AB58-6F41AAD32863}"/>
              </a:ext>
            </a:extLst>
          </p:cNvPr>
          <p:cNvGrpSpPr/>
          <p:nvPr/>
        </p:nvGrpSpPr>
        <p:grpSpPr>
          <a:xfrm>
            <a:off x="3388140" y="0"/>
            <a:ext cx="8009661" cy="8229600"/>
            <a:chOff x="2740734" y="269022"/>
            <a:chExt cx="9239914" cy="9442902"/>
          </a:xfrm>
        </p:grpSpPr>
        <p:pic>
          <p:nvPicPr>
            <p:cNvPr id="52" name="Bildobjekt 51">
              <a:extLst>
                <a:ext uri="{FF2B5EF4-FFF2-40B4-BE49-F238E27FC236}">
                  <a16:creationId xmlns:a16="http://schemas.microsoft.com/office/drawing/2014/main" id="{DBC60CE5-9BD3-65B5-E8A7-1BD0D5D20F0C}"/>
                </a:ext>
              </a:extLst>
            </p:cNvPr>
            <p:cNvPicPr>
              <a:picLocks noChangeAspect="1"/>
            </p:cNvPicPr>
            <p:nvPr/>
          </p:nvPicPr>
          <p:blipFill>
            <a:blip r:embed="rId5"/>
            <a:srcRect l="960" t="3269"/>
            <a:stretch/>
          </p:blipFill>
          <p:spPr>
            <a:xfrm>
              <a:off x="2740734" y="269022"/>
              <a:ext cx="9238495" cy="7960578"/>
            </a:xfrm>
            <a:prstGeom prst="rect">
              <a:avLst/>
            </a:prstGeom>
          </p:spPr>
        </p:pic>
        <p:pic>
          <p:nvPicPr>
            <p:cNvPr id="54" name="Bildobjekt 53">
              <a:extLst>
                <a:ext uri="{FF2B5EF4-FFF2-40B4-BE49-F238E27FC236}">
                  <a16:creationId xmlns:a16="http://schemas.microsoft.com/office/drawing/2014/main" id="{2CB8005C-9003-D5BE-16D6-34F93E02FA08}"/>
                </a:ext>
              </a:extLst>
            </p:cNvPr>
            <p:cNvPicPr>
              <a:picLocks noChangeAspect="1"/>
            </p:cNvPicPr>
            <p:nvPr/>
          </p:nvPicPr>
          <p:blipFill>
            <a:blip r:embed="rId6"/>
            <a:srcRect b="4942"/>
            <a:stretch/>
          </p:blipFill>
          <p:spPr>
            <a:xfrm>
              <a:off x="2749063" y="4389442"/>
              <a:ext cx="9231585" cy="5322482"/>
            </a:xfrm>
            <a:prstGeom prst="rect">
              <a:avLst/>
            </a:prstGeom>
          </p:spPr>
        </p:pic>
      </p:grpSp>
      <p:sp>
        <p:nvSpPr>
          <p:cNvPr id="10" name="Ellips 9">
            <a:extLst>
              <a:ext uri="{FF2B5EF4-FFF2-40B4-BE49-F238E27FC236}">
                <a16:creationId xmlns:a16="http://schemas.microsoft.com/office/drawing/2014/main" id="{CDEF8F0A-0423-D539-4C9D-BBF0A62F177A}"/>
              </a:ext>
            </a:extLst>
          </p:cNvPr>
          <p:cNvSpPr/>
          <p:nvPr/>
        </p:nvSpPr>
        <p:spPr>
          <a:xfrm>
            <a:off x="4811772" y="666750"/>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3" name="Ellips 12">
            <a:extLst>
              <a:ext uri="{FF2B5EF4-FFF2-40B4-BE49-F238E27FC236}">
                <a16:creationId xmlns:a16="http://schemas.microsoft.com/office/drawing/2014/main" id="{964A65C8-B562-C628-BBE8-63F433182E87}"/>
              </a:ext>
            </a:extLst>
          </p:cNvPr>
          <p:cNvSpPr/>
          <p:nvPr/>
        </p:nvSpPr>
        <p:spPr>
          <a:xfrm>
            <a:off x="5012551" y="1413852"/>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7" name="Ellips 16">
            <a:extLst>
              <a:ext uri="{FF2B5EF4-FFF2-40B4-BE49-F238E27FC236}">
                <a16:creationId xmlns:a16="http://schemas.microsoft.com/office/drawing/2014/main" id="{C3E9283F-C2C8-F9CE-D15B-3F32DDA882D8}"/>
              </a:ext>
            </a:extLst>
          </p:cNvPr>
          <p:cNvSpPr/>
          <p:nvPr/>
        </p:nvSpPr>
        <p:spPr>
          <a:xfrm>
            <a:off x="5631844" y="2690815"/>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8" name="Ellips 17">
            <a:extLst>
              <a:ext uri="{FF2B5EF4-FFF2-40B4-BE49-F238E27FC236}">
                <a16:creationId xmlns:a16="http://schemas.microsoft.com/office/drawing/2014/main" id="{9A7B5244-9536-74D1-FBE0-9EC960CA98CE}"/>
              </a:ext>
            </a:extLst>
          </p:cNvPr>
          <p:cNvSpPr/>
          <p:nvPr/>
        </p:nvSpPr>
        <p:spPr>
          <a:xfrm>
            <a:off x="5523844" y="2997283"/>
            <a:ext cx="180000" cy="180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1" name="Ellips 20">
            <a:extLst>
              <a:ext uri="{FF2B5EF4-FFF2-40B4-BE49-F238E27FC236}">
                <a16:creationId xmlns:a16="http://schemas.microsoft.com/office/drawing/2014/main" id="{084B5C8B-72C1-AADA-E4BA-69BF04039087}"/>
              </a:ext>
            </a:extLst>
          </p:cNvPr>
          <p:cNvSpPr/>
          <p:nvPr/>
        </p:nvSpPr>
        <p:spPr>
          <a:xfrm>
            <a:off x="6283386" y="2705563"/>
            <a:ext cx="144000" cy="144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2" name="Ellips 21">
            <a:extLst>
              <a:ext uri="{FF2B5EF4-FFF2-40B4-BE49-F238E27FC236}">
                <a16:creationId xmlns:a16="http://schemas.microsoft.com/office/drawing/2014/main" id="{7EC38FFF-9D8C-1C19-D50D-68C970EF0970}"/>
              </a:ext>
            </a:extLst>
          </p:cNvPr>
          <p:cNvSpPr/>
          <p:nvPr/>
        </p:nvSpPr>
        <p:spPr>
          <a:xfrm>
            <a:off x="7117907" y="2925283"/>
            <a:ext cx="144000" cy="144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3" name="Ellips 22">
            <a:extLst>
              <a:ext uri="{FF2B5EF4-FFF2-40B4-BE49-F238E27FC236}">
                <a16:creationId xmlns:a16="http://schemas.microsoft.com/office/drawing/2014/main" id="{D58CE2DF-E944-24B4-4C20-34880A64FF0C}"/>
              </a:ext>
            </a:extLst>
          </p:cNvPr>
          <p:cNvSpPr/>
          <p:nvPr/>
        </p:nvSpPr>
        <p:spPr>
          <a:xfrm>
            <a:off x="7240237" y="2925283"/>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4" name="Ellips 23">
            <a:extLst>
              <a:ext uri="{FF2B5EF4-FFF2-40B4-BE49-F238E27FC236}">
                <a16:creationId xmlns:a16="http://schemas.microsoft.com/office/drawing/2014/main" id="{0080F014-FE67-D042-19C1-30131E89ADAE}"/>
              </a:ext>
            </a:extLst>
          </p:cNvPr>
          <p:cNvSpPr/>
          <p:nvPr/>
        </p:nvSpPr>
        <p:spPr>
          <a:xfrm>
            <a:off x="7179706" y="2633563"/>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5" name="Ellips 24">
            <a:extLst>
              <a:ext uri="{FF2B5EF4-FFF2-40B4-BE49-F238E27FC236}">
                <a16:creationId xmlns:a16="http://schemas.microsoft.com/office/drawing/2014/main" id="{E6C1B68E-DD4E-60E6-F1AD-6E8BE8B50CBF}"/>
              </a:ext>
            </a:extLst>
          </p:cNvPr>
          <p:cNvSpPr/>
          <p:nvPr/>
        </p:nvSpPr>
        <p:spPr>
          <a:xfrm>
            <a:off x="7222237" y="2551005"/>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29" name="Ellips 28">
            <a:extLst>
              <a:ext uri="{FF2B5EF4-FFF2-40B4-BE49-F238E27FC236}">
                <a16:creationId xmlns:a16="http://schemas.microsoft.com/office/drawing/2014/main" id="{8B5A284A-C84B-A30B-85BB-89AEAE359A9C}"/>
              </a:ext>
            </a:extLst>
          </p:cNvPr>
          <p:cNvSpPr/>
          <p:nvPr/>
        </p:nvSpPr>
        <p:spPr>
          <a:xfrm>
            <a:off x="7024237" y="2405656"/>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0" name="Ellips 29">
            <a:extLst>
              <a:ext uri="{FF2B5EF4-FFF2-40B4-BE49-F238E27FC236}">
                <a16:creationId xmlns:a16="http://schemas.microsoft.com/office/drawing/2014/main" id="{AC029A8F-A039-D2B2-05E9-536346980CCC}"/>
              </a:ext>
            </a:extLst>
          </p:cNvPr>
          <p:cNvSpPr/>
          <p:nvPr/>
        </p:nvSpPr>
        <p:spPr>
          <a:xfrm>
            <a:off x="6893650" y="2405656"/>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1" name="Ellips 30">
            <a:extLst>
              <a:ext uri="{FF2B5EF4-FFF2-40B4-BE49-F238E27FC236}">
                <a16:creationId xmlns:a16="http://schemas.microsoft.com/office/drawing/2014/main" id="{B5ED8FD3-C1ED-7BFC-998A-7E5985A3BD5F}"/>
              </a:ext>
            </a:extLst>
          </p:cNvPr>
          <p:cNvSpPr/>
          <p:nvPr/>
        </p:nvSpPr>
        <p:spPr>
          <a:xfrm>
            <a:off x="6800682" y="2494905"/>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2" name="Ellips 31">
            <a:extLst>
              <a:ext uri="{FF2B5EF4-FFF2-40B4-BE49-F238E27FC236}">
                <a16:creationId xmlns:a16="http://schemas.microsoft.com/office/drawing/2014/main" id="{E39C1182-83F4-1AA5-8BBF-32096EC59057}"/>
              </a:ext>
            </a:extLst>
          </p:cNvPr>
          <p:cNvSpPr/>
          <p:nvPr/>
        </p:nvSpPr>
        <p:spPr>
          <a:xfrm>
            <a:off x="6655657" y="2421544"/>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3" name="Ellips 32">
            <a:extLst>
              <a:ext uri="{FF2B5EF4-FFF2-40B4-BE49-F238E27FC236}">
                <a16:creationId xmlns:a16="http://schemas.microsoft.com/office/drawing/2014/main" id="{BB32236B-EAB1-1847-C797-722D1BEB802F}"/>
              </a:ext>
            </a:extLst>
          </p:cNvPr>
          <p:cNvSpPr/>
          <p:nvPr/>
        </p:nvSpPr>
        <p:spPr>
          <a:xfrm>
            <a:off x="6793308" y="2069540"/>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4" name="Ellips 33">
            <a:extLst>
              <a:ext uri="{FF2B5EF4-FFF2-40B4-BE49-F238E27FC236}">
                <a16:creationId xmlns:a16="http://schemas.microsoft.com/office/drawing/2014/main" id="{9A82D640-7D69-3C35-E6AD-FF6498A5FEFB}"/>
              </a:ext>
            </a:extLst>
          </p:cNvPr>
          <p:cNvSpPr/>
          <p:nvPr/>
        </p:nvSpPr>
        <p:spPr>
          <a:xfrm>
            <a:off x="6821650" y="1817128"/>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5" name="Ellips 34">
            <a:extLst>
              <a:ext uri="{FF2B5EF4-FFF2-40B4-BE49-F238E27FC236}">
                <a16:creationId xmlns:a16="http://schemas.microsoft.com/office/drawing/2014/main" id="{E31BB98B-F369-365B-1FD5-421ED2434BF2}"/>
              </a:ext>
            </a:extLst>
          </p:cNvPr>
          <p:cNvSpPr/>
          <p:nvPr/>
        </p:nvSpPr>
        <p:spPr>
          <a:xfrm>
            <a:off x="6730759" y="169049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6" name="Ellips 35">
            <a:extLst>
              <a:ext uri="{FF2B5EF4-FFF2-40B4-BE49-F238E27FC236}">
                <a16:creationId xmlns:a16="http://schemas.microsoft.com/office/drawing/2014/main" id="{7E720BEA-A98B-ABC3-D94B-5BEBAE6E5860}"/>
              </a:ext>
            </a:extLst>
          </p:cNvPr>
          <p:cNvSpPr/>
          <p:nvPr/>
        </p:nvSpPr>
        <p:spPr>
          <a:xfrm>
            <a:off x="6682989" y="165436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7" name="Ellips 36">
            <a:extLst>
              <a:ext uri="{FF2B5EF4-FFF2-40B4-BE49-F238E27FC236}">
                <a16:creationId xmlns:a16="http://schemas.microsoft.com/office/drawing/2014/main" id="{A4A922D1-33C3-91E3-A319-09624B42D72A}"/>
              </a:ext>
            </a:extLst>
          </p:cNvPr>
          <p:cNvSpPr/>
          <p:nvPr/>
        </p:nvSpPr>
        <p:spPr>
          <a:xfrm>
            <a:off x="4690046" y="3778255"/>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8" name="Ellips 37">
            <a:extLst>
              <a:ext uri="{FF2B5EF4-FFF2-40B4-BE49-F238E27FC236}">
                <a16:creationId xmlns:a16="http://schemas.microsoft.com/office/drawing/2014/main" id="{11AA53F6-A9A5-DBF6-4CB4-CF75577BF4B7}"/>
              </a:ext>
            </a:extLst>
          </p:cNvPr>
          <p:cNvSpPr/>
          <p:nvPr/>
        </p:nvSpPr>
        <p:spPr>
          <a:xfrm>
            <a:off x="7909998" y="4042800"/>
            <a:ext cx="144000" cy="144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9" name="Ellips 38">
            <a:extLst>
              <a:ext uri="{FF2B5EF4-FFF2-40B4-BE49-F238E27FC236}">
                <a16:creationId xmlns:a16="http://schemas.microsoft.com/office/drawing/2014/main" id="{7D1ABB8F-529B-3C4F-7E4F-ACFA3A996CC1}"/>
              </a:ext>
            </a:extLst>
          </p:cNvPr>
          <p:cNvSpPr/>
          <p:nvPr/>
        </p:nvSpPr>
        <p:spPr>
          <a:xfrm>
            <a:off x="8085894" y="4060306"/>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0" name="Ellips 39">
            <a:extLst>
              <a:ext uri="{FF2B5EF4-FFF2-40B4-BE49-F238E27FC236}">
                <a16:creationId xmlns:a16="http://schemas.microsoft.com/office/drawing/2014/main" id="{2C0778AA-0038-A0E7-7795-29DC9FA9EBF4}"/>
              </a:ext>
            </a:extLst>
          </p:cNvPr>
          <p:cNvSpPr/>
          <p:nvPr/>
        </p:nvSpPr>
        <p:spPr>
          <a:xfrm>
            <a:off x="8316448" y="3227607"/>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1" name="Ellips 40">
            <a:extLst>
              <a:ext uri="{FF2B5EF4-FFF2-40B4-BE49-F238E27FC236}">
                <a16:creationId xmlns:a16="http://schemas.microsoft.com/office/drawing/2014/main" id="{1E621359-76B1-7C54-F7BA-ED1ECFD10A74}"/>
              </a:ext>
            </a:extLst>
          </p:cNvPr>
          <p:cNvSpPr/>
          <p:nvPr/>
        </p:nvSpPr>
        <p:spPr>
          <a:xfrm>
            <a:off x="6149217" y="440121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2" name="Ellips 41">
            <a:extLst>
              <a:ext uri="{FF2B5EF4-FFF2-40B4-BE49-F238E27FC236}">
                <a16:creationId xmlns:a16="http://schemas.microsoft.com/office/drawing/2014/main" id="{CBD3DCAE-E479-1996-8D2A-FB0EDF715989}"/>
              </a:ext>
            </a:extLst>
          </p:cNvPr>
          <p:cNvSpPr/>
          <p:nvPr/>
        </p:nvSpPr>
        <p:spPr>
          <a:xfrm>
            <a:off x="7472374" y="6363155"/>
            <a:ext cx="180000" cy="180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3" name="Ellips 42">
            <a:extLst>
              <a:ext uri="{FF2B5EF4-FFF2-40B4-BE49-F238E27FC236}">
                <a16:creationId xmlns:a16="http://schemas.microsoft.com/office/drawing/2014/main" id="{A387CD34-67D5-D890-76AE-2382B5BAD95C}"/>
              </a:ext>
            </a:extLst>
          </p:cNvPr>
          <p:cNvSpPr/>
          <p:nvPr/>
        </p:nvSpPr>
        <p:spPr>
          <a:xfrm>
            <a:off x="7527904" y="6514495"/>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4" name="Ellips 43">
            <a:extLst>
              <a:ext uri="{FF2B5EF4-FFF2-40B4-BE49-F238E27FC236}">
                <a16:creationId xmlns:a16="http://schemas.microsoft.com/office/drawing/2014/main" id="{356C553B-5374-3E84-7AFF-F44A6E6F6F16}"/>
              </a:ext>
            </a:extLst>
          </p:cNvPr>
          <p:cNvSpPr/>
          <p:nvPr/>
        </p:nvSpPr>
        <p:spPr>
          <a:xfrm>
            <a:off x="7504021" y="6721789"/>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5" name="Ellips 44">
            <a:extLst>
              <a:ext uri="{FF2B5EF4-FFF2-40B4-BE49-F238E27FC236}">
                <a16:creationId xmlns:a16="http://schemas.microsoft.com/office/drawing/2014/main" id="{A461FBB0-5DE0-74C8-1D04-A02E28D11B07}"/>
              </a:ext>
            </a:extLst>
          </p:cNvPr>
          <p:cNvSpPr/>
          <p:nvPr/>
        </p:nvSpPr>
        <p:spPr>
          <a:xfrm>
            <a:off x="7547240" y="6710415"/>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6" name="Ellips 45">
            <a:extLst>
              <a:ext uri="{FF2B5EF4-FFF2-40B4-BE49-F238E27FC236}">
                <a16:creationId xmlns:a16="http://schemas.microsoft.com/office/drawing/2014/main" id="{DD38AA68-4C5C-798C-5425-19D0B65A879C}"/>
              </a:ext>
            </a:extLst>
          </p:cNvPr>
          <p:cNvSpPr/>
          <p:nvPr/>
        </p:nvSpPr>
        <p:spPr>
          <a:xfrm>
            <a:off x="7458923" y="6766751"/>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7" name="Ellips 46">
            <a:extLst>
              <a:ext uri="{FF2B5EF4-FFF2-40B4-BE49-F238E27FC236}">
                <a16:creationId xmlns:a16="http://schemas.microsoft.com/office/drawing/2014/main" id="{CE021C90-C98E-F33C-DCF2-4B51CEEFD3E0}"/>
              </a:ext>
            </a:extLst>
          </p:cNvPr>
          <p:cNvSpPr/>
          <p:nvPr/>
        </p:nvSpPr>
        <p:spPr>
          <a:xfrm>
            <a:off x="7565436" y="6878738"/>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9" name="Ellips 48">
            <a:extLst>
              <a:ext uri="{FF2B5EF4-FFF2-40B4-BE49-F238E27FC236}">
                <a16:creationId xmlns:a16="http://schemas.microsoft.com/office/drawing/2014/main" id="{FE9B9386-C6F6-E7AA-7218-9AFF3A137742}"/>
              </a:ext>
            </a:extLst>
          </p:cNvPr>
          <p:cNvSpPr/>
          <p:nvPr/>
        </p:nvSpPr>
        <p:spPr>
          <a:xfrm>
            <a:off x="8433325" y="7649539"/>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50" name="Ellips 49">
            <a:extLst>
              <a:ext uri="{FF2B5EF4-FFF2-40B4-BE49-F238E27FC236}">
                <a16:creationId xmlns:a16="http://schemas.microsoft.com/office/drawing/2014/main" id="{2D05E394-727A-C319-4E5A-8D9E25EB274A}"/>
              </a:ext>
            </a:extLst>
          </p:cNvPr>
          <p:cNvSpPr/>
          <p:nvPr/>
        </p:nvSpPr>
        <p:spPr>
          <a:xfrm>
            <a:off x="8483852" y="7844924"/>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56" name="Rubrik 1">
            <a:extLst>
              <a:ext uri="{FF2B5EF4-FFF2-40B4-BE49-F238E27FC236}">
                <a16:creationId xmlns:a16="http://schemas.microsoft.com/office/drawing/2014/main" id="{5F853A6B-D4EA-F3E5-CFDD-5EBF44450F22}"/>
              </a:ext>
            </a:extLst>
          </p:cNvPr>
          <p:cNvSpPr>
            <a:spLocks noGrp="1"/>
          </p:cNvSpPr>
          <p:nvPr>
            <p:ph type="title"/>
          </p:nvPr>
        </p:nvSpPr>
        <p:spPr>
          <a:xfrm>
            <a:off x="300352" y="-48490"/>
            <a:ext cx="3130709" cy="1776818"/>
          </a:xfrm>
        </p:spPr>
        <p:txBody>
          <a:bodyPr>
            <a:noAutofit/>
          </a:bodyPr>
          <a:lstStyle/>
          <a:p>
            <a:r>
              <a:rPr lang="sv-SE" sz="3600">
                <a:latin typeface="Work Sans"/>
              </a:rPr>
              <a:t>Planbesked, ny byggrätt  </a:t>
            </a:r>
            <a:br>
              <a:rPr lang="sv-SE" sz="3200">
                <a:latin typeface="Work Sans"/>
              </a:rPr>
            </a:br>
            <a:r>
              <a:rPr lang="sv-SE" sz="2200">
                <a:latin typeface="Work Sans"/>
              </a:rPr>
              <a:t>2022-april 2025</a:t>
            </a:r>
          </a:p>
        </p:txBody>
      </p:sp>
      <p:sp>
        <p:nvSpPr>
          <p:cNvPr id="62" name="Ellips 61">
            <a:extLst>
              <a:ext uri="{FF2B5EF4-FFF2-40B4-BE49-F238E27FC236}">
                <a16:creationId xmlns:a16="http://schemas.microsoft.com/office/drawing/2014/main" id="{03731700-4F79-2A78-217E-BCEB07FAE579}"/>
              </a:ext>
            </a:extLst>
          </p:cNvPr>
          <p:cNvSpPr/>
          <p:nvPr/>
        </p:nvSpPr>
        <p:spPr>
          <a:xfrm>
            <a:off x="7281736" y="2352249"/>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89" name="Ellips 88">
            <a:extLst>
              <a:ext uri="{FF2B5EF4-FFF2-40B4-BE49-F238E27FC236}">
                <a16:creationId xmlns:a16="http://schemas.microsoft.com/office/drawing/2014/main" id="{24429B08-4AC7-9A95-E3FF-170E0643C343}"/>
              </a:ext>
            </a:extLst>
          </p:cNvPr>
          <p:cNvSpPr/>
          <p:nvPr/>
        </p:nvSpPr>
        <p:spPr>
          <a:xfrm>
            <a:off x="4514927" y="233177"/>
            <a:ext cx="108000" cy="108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93" name="Ellips 92">
            <a:extLst>
              <a:ext uri="{FF2B5EF4-FFF2-40B4-BE49-F238E27FC236}">
                <a16:creationId xmlns:a16="http://schemas.microsoft.com/office/drawing/2014/main" id="{221BA1A1-3C1E-2E15-D136-C17613E345A4}"/>
              </a:ext>
            </a:extLst>
          </p:cNvPr>
          <p:cNvSpPr/>
          <p:nvPr/>
        </p:nvSpPr>
        <p:spPr>
          <a:xfrm>
            <a:off x="5576303" y="2559885"/>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94" name="Ellips 93">
            <a:extLst>
              <a:ext uri="{FF2B5EF4-FFF2-40B4-BE49-F238E27FC236}">
                <a16:creationId xmlns:a16="http://schemas.microsoft.com/office/drawing/2014/main" id="{B9F48674-1B0F-106E-89C3-919BDF8D67E4}"/>
              </a:ext>
            </a:extLst>
          </p:cNvPr>
          <p:cNvSpPr/>
          <p:nvPr/>
        </p:nvSpPr>
        <p:spPr>
          <a:xfrm>
            <a:off x="5320968" y="2652541"/>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95" name="Ellips 94">
            <a:extLst>
              <a:ext uri="{FF2B5EF4-FFF2-40B4-BE49-F238E27FC236}">
                <a16:creationId xmlns:a16="http://schemas.microsoft.com/office/drawing/2014/main" id="{B0BBE6A4-AC06-9879-CCC0-7C1ABD9FB0D2}"/>
              </a:ext>
            </a:extLst>
          </p:cNvPr>
          <p:cNvSpPr/>
          <p:nvPr/>
        </p:nvSpPr>
        <p:spPr>
          <a:xfrm>
            <a:off x="5170345" y="2863417"/>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97" name="Ellips 96">
            <a:extLst>
              <a:ext uri="{FF2B5EF4-FFF2-40B4-BE49-F238E27FC236}">
                <a16:creationId xmlns:a16="http://schemas.microsoft.com/office/drawing/2014/main" id="{D1905B0A-A5FA-16B5-2708-F8B6F227C7B8}"/>
              </a:ext>
            </a:extLst>
          </p:cNvPr>
          <p:cNvSpPr/>
          <p:nvPr/>
        </p:nvSpPr>
        <p:spPr>
          <a:xfrm>
            <a:off x="6219419" y="3677398"/>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99" name="Ellips 98">
            <a:extLst>
              <a:ext uri="{FF2B5EF4-FFF2-40B4-BE49-F238E27FC236}">
                <a16:creationId xmlns:a16="http://schemas.microsoft.com/office/drawing/2014/main" id="{7FE27C9C-E62A-BB19-FFCF-58078CD2743F}"/>
              </a:ext>
            </a:extLst>
          </p:cNvPr>
          <p:cNvSpPr/>
          <p:nvPr/>
        </p:nvSpPr>
        <p:spPr>
          <a:xfrm>
            <a:off x="6127273" y="4464265"/>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0" name="Ellips 99">
            <a:extLst>
              <a:ext uri="{FF2B5EF4-FFF2-40B4-BE49-F238E27FC236}">
                <a16:creationId xmlns:a16="http://schemas.microsoft.com/office/drawing/2014/main" id="{FE62D5EF-007A-0012-138D-F6474EBD3FC8}"/>
              </a:ext>
            </a:extLst>
          </p:cNvPr>
          <p:cNvSpPr/>
          <p:nvPr/>
        </p:nvSpPr>
        <p:spPr>
          <a:xfrm>
            <a:off x="5944745" y="4526290"/>
            <a:ext cx="108000" cy="108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1" name="Ellips 100">
            <a:extLst>
              <a:ext uri="{FF2B5EF4-FFF2-40B4-BE49-F238E27FC236}">
                <a16:creationId xmlns:a16="http://schemas.microsoft.com/office/drawing/2014/main" id="{10053CDA-2B05-74AD-B790-87C31F725D27}"/>
              </a:ext>
            </a:extLst>
          </p:cNvPr>
          <p:cNvSpPr/>
          <p:nvPr/>
        </p:nvSpPr>
        <p:spPr>
          <a:xfrm>
            <a:off x="5826013" y="4816913"/>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2" name="Ellips 101">
            <a:extLst>
              <a:ext uri="{FF2B5EF4-FFF2-40B4-BE49-F238E27FC236}">
                <a16:creationId xmlns:a16="http://schemas.microsoft.com/office/drawing/2014/main" id="{6DA4CB3E-EC7A-D5BA-1327-235B91550EE5}"/>
              </a:ext>
            </a:extLst>
          </p:cNvPr>
          <p:cNvSpPr/>
          <p:nvPr/>
        </p:nvSpPr>
        <p:spPr>
          <a:xfrm>
            <a:off x="8661934" y="7216550"/>
            <a:ext cx="108000" cy="108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4" name="Ellips 103">
            <a:extLst>
              <a:ext uri="{FF2B5EF4-FFF2-40B4-BE49-F238E27FC236}">
                <a16:creationId xmlns:a16="http://schemas.microsoft.com/office/drawing/2014/main" id="{25A4C28B-2443-C69F-543B-727C340C5C55}"/>
              </a:ext>
            </a:extLst>
          </p:cNvPr>
          <p:cNvSpPr/>
          <p:nvPr/>
        </p:nvSpPr>
        <p:spPr>
          <a:xfrm>
            <a:off x="7591050" y="6618803"/>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6" name="Ellips 105">
            <a:extLst>
              <a:ext uri="{FF2B5EF4-FFF2-40B4-BE49-F238E27FC236}">
                <a16:creationId xmlns:a16="http://schemas.microsoft.com/office/drawing/2014/main" id="{C7BA344C-E29A-99FF-A39E-41480950DEC4}"/>
              </a:ext>
            </a:extLst>
          </p:cNvPr>
          <p:cNvSpPr/>
          <p:nvPr/>
        </p:nvSpPr>
        <p:spPr>
          <a:xfrm>
            <a:off x="7971934" y="6180378"/>
            <a:ext cx="108000" cy="108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7" name="Ellips 106">
            <a:extLst>
              <a:ext uri="{FF2B5EF4-FFF2-40B4-BE49-F238E27FC236}">
                <a16:creationId xmlns:a16="http://schemas.microsoft.com/office/drawing/2014/main" id="{3E9B11F5-B28C-F2F0-B7A1-AFA966AB12BB}"/>
              </a:ext>
            </a:extLst>
          </p:cNvPr>
          <p:cNvSpPr/>
          <p:nvPr/>
        </p:nvSpPr>
        <p:spPr>
          <a:xfrm>
            <a:off x="8318261" y="3165385"/>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09" name="Ellips 108">
            <a:extLst>
              <a:ext uri="{FF2B5EF4-FFF2-40B4-BE49-F238E27FC236}">
                <a16:creationId xmlns:a16="http://schemas.microsoft.com/office/drawing/2014/main" id="{F51DD377-EDBC-43C8-44C5-04973390622E}"/>
              </a:ext>
            </a:extLst>
          </p:cNvPr>
          <p:cNvSpPr/>
          <p:nvPr/>
        </p:nvSpPr>
        <p:spPr>
          <a:xfrm>
            <a:off x="7335667" y="1012106"/>
            <a:ext cx="144000" cy="144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10" name="Ellips 109">
            <a:extLst>
              <a:ext uri="{FF2B5EF4-FFF2-40B4-BE49-F238E27FC236}">
                <a16:creationId xmlns:a16="http://schemas.microsoft.com/office/drawing/2014/main" id="{DAA84E52-3D90-96EB-858E-C304A4E1A813}"/>
              </a:ext>
            </a:extLst>
          </p:cNvPr>
          <p:cNvSpPr/>
          <p:nvPr/>
        </p:nvSpPr>
        <p:spPr>
          <a:xfrm>
            <a:off x="7119834" y="698428"/>
            <a:ext cx="72000" cy="72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11" name="Ellips 110">
            <a:extLst>
              <a:ext uri="{FF2B5EF4-FFF2-40B4-BE49-F238E27FC236}">
                <a16:creationId xmlns:a16="http://schemas.microsoft.com/office/drawing/2014/main" id="{D0453C00-455F-31CB-498D-B1207A34F14C}"/>
              </a:ext>
            </a:extLst>
          </p:cNvPr>
          <p:cNvSpPr/>
          <p:nvPr/>
        </p:nvSpPr>
        <p:spPr>
          <a:xfrm>
            <a:off x="7224106" y="718476"/>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3" name="Ellips 2">
            <a:extLst>
              <a:ext uri="{FF2B5EF4-FFF2-40B4-BE49-F238E27FC236}">
                <a16:creationId xmlns:a16="http://schemas.microsoft.com/office/drawing/2014/main" id="{48E6C4D9-BF52-6599-2235-61098B058C67}"/>
              </a:ext>
            </a:extLst>
          </p:cNvPr>
          <p:cNvSpPr/>
          <p:nvPr/>
        </p:nvSpPr>
        <p:spPr>
          <a:xfrm>
            <a:off x="4595768" y="1443102"/>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4" name="Ellips 3">
            <a:extLst>
              <a:ext uri="{FF2B5EF4-FFF2-40B4-BE49-F238E27FC236}">
                <a16:creationId xmlns:a16="http://schemas.microsoft.com/office/drawing/2014/main" id="{4D3E35A3-F36B-0BDF-16F6-4B48E13F7D5F}"/>
              </a:ext>
            </a:extLst>
          </p:cNvPr>
          <p:cNvSpPr/>
          <p:nvPr/>
        </p:nvSpPr>
        <p:spPr>
          <a:xfrm>
            <a:off x="4735007" y="1353914"/>
            <a:ext cx="72000" cy="72000"/>
          </a:xfrm>
          <a:prstGeom prst="ellipse">
            <a:avLst/>
          </a:prstGeom>
          <a:solidFill>
            <a:schemeClr val="accent6"/>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16" name="Ellips 15">
            <a:extLst>
              <a:ext uri="{FF2B5EF4-FFF2-40B4-BE49-F238E27FC236}">
                <a16:creationId xmlns:a16="http://schemas.microsoft.com/office/drawing/2014/main" id="{D2E9D679-A25B-AF55-EBF6-52511A7F332E}"/>
              </a:ext>
            </a:extLst>
          </p:cNvPr>
          <p:cNvSpPr/>
          <p:nvPr/>
        </p:nvSpPr>
        <p:spPr>
          <a:xfrm>
            <a:off x="5601630" y="2595885"/>
            <a:ext cx="108000" cy="108000"/>
          </a:xfrm>
          <a:prstGeom prst="ellipse">
            <a:avLst/>
          </a:prstGeom>
          <a:solidFill>
            <a:srgbClr val="00B050"/>
          </a:solidFill>
          <a:ln w="3175">
            <a:solidFill>
              <a:schemeClr val="bg2">
                <a:lumMod val="2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sv-SE"/>
          </a:p>
        </p:txBody>
      </p:sp>
      <p:sp>
        <p:nvSpPr>
          <p:cNvPr id="57" name="textruta 56">
            <a:extLst>
              <a:ext uri="{FF2B5EF4-FFF2-40B4-BE49-F238E27FC236}">
                <a16:creationId xmlns:a16="http://schemas.microsoft.com/office/drawing/2014/main" id="{892ED827-A62D-364E-1570-4CE130DA6DE8}"/>
              </a:ext>
            </a:extLst>
          </p:cNvPr>
          <p:cNvSpPr txBox="1"/>
          <p:nvPr/>
        </p:nvSpPr>
        <p:spPr>
          <a:xfrm>
            <a:off x="281056" y="2855899"/>
            <a:ext cx="3492000" cy="369332"/>
          </a:xfrm>
          <a:prstGeom prst="rect">
            <a:avLst/>
          </a:prstGeom>
          <a:solidFill>
            <a:schemeClr val="bg1"/>
          </a:solidFill>
          <a:ln>
            <a:solidFill>
              <a:srgbClr val="00B050"/>
            </a:solidFill>
          </a:ln>
        </p:spPr>
        <p:txBody>
          <a:bodyPr wrap="square">
            <a:spAutoFit/>
          </a:bodyPr>
          <a:lstStyle/>
          <a:p>
            <a:pPr>
              <a:spcAft>
                <a:spcPts val="0"/>
              </a:spcAft>
            </a:pPr>
            <a:endParaRPr lang="sv-SE" sz="1800" b="1" dirty="0"/>
          </a:p>
        </p:txBody>
      </p:sp>
      <p:sp>
        <p:nvSpPr>
          <p:cNvPr id="58" name="textruta 57">
            <a:extLst>
              <a:ext uri="{FF2B5EF4-FFF2-40B4-BE49-F238E27FC236}">
                <a16:creationId xmlns:a16="http://schemas.microsoft.com/office/drawing/2014/main" id="{CFC2AFE3-9CAE-8258-4873-2069E13E3AA6}"/>
              </a:ext>
            </a:extLst>
          </p:cNvPr>
          <p:cNvSpPr txBox="1"/>
          <p:nvPr/>
        </p:nvSpPr>
        <p:spPr>
          <a:xfrm>
            <a:off x="281056" y="1797949"/>
            <a:ext cx="3492000" cy="2492990"/>
          </a:xfrm>
          <a:prstGeom prst="rect">
            <a:avLst/>
          </a:prstGeom>
          <a:solidFill>
            <a:schemeClr val="bg1"/>
          </a:solidFill>
          <a:ln>
            <a:solidFill>
              <a:srgbClr val="00B050"/>
            </a:solidFill>
          </a:ln>
        </p:spPr>
        <p:txBody>
          <a:bodyPr wrap="square">
            <a:spAutoFit/>
          </a:bodyPr>
          <a:lstStyle/>
          <a:p>
            <a:pPr>
              <a:spcBef>
                <a:spcPts val="600"/>
              </a:spcBef>
              <a:spcAft>
                <a:spcPts val="0"/>
              </a:spcAft>
            </a:pPr>
            <a:r>
              <a:rPr lang="sv-SE" sz="1800" b="1" dirty="0"/>
              <a:t>Positiva - 35</a:t>
            </a:r>
          </a:p>
          <a:p>
            <a:pPr>
              <a:spcBef>
                <a:spcPts val="600"/>
              </a:spcBef>
              <a:spcAft>
                <a:spcPts val="0"/>
              </a:spcAft>
            </a:pPr>
            <a:r>
              <a:rPr lang="sv-SE" sz="1800" dirty="0"/>
              <a:t>Kungsbacka stad - 14</a:t>
            </a:r>
          </a:p>
          <a:p>
            <a:pPr>
              <a:spcBef>
                <a:spcPts val="600"/>
              </a:spcBef>
              <a:spcAft>
                <a:spcPts val="0"/>
              </a:spcAft>
            </a:pPr>
            <a:r>
              <a:rPr lang="sv-SE" sz="1800" dirty="0"/>
              <a:t>Åsa - 6</a:t>
            </a:r>
          </a:p>
          <a:p>
            <a:pPr>
              <a:spcBef>
                <a:spcPts val="600"/>
              </a:spcBef>
              <a:spcAft>
                <a:spcPts val="0"/>
              </a:spcAft>
            </a:pPr>
            <a:r>
              <a:rPr lang="sv-SE" sz="1800" dirty="0"/>
              <a:t>Anneberg – 3</a:t>
            </a:r>
          </a:p>
          <a:p>
            <a:pPr>
              <a:spcBef>
                <a:spcPts val="600"/>
              </a:spcBef>
              <a:spcAft>
                <a:spcPts val="0"/>
              </a:spcAft>
            </a:pPr>
            <a:r>
              <a:rPr lang="sv-SE" sz="1800" dirty="0"/>
              <a:t>Övriga orter – 7 </a:t>
            </a:r>
            <a:r>
              <a:rPr lang="sv-SE" sz="1800" dirty="0" err="1"/>
              <a:t>st</a:t>
            </a:r>
            <a:endParaRPr lang="sv-SE" sz="1800" dirty="0"/>
          </a:p>
          <a:p>
            <a:pPr>
              <a:spcBef>
                <a:spcPts val="600"/>
              </a:spcBef>
              <a:spcAft>
                <a:spcPts val="0"/>
              </a:spcAft>
            </a:pPr>
            <a:r>
              <a:rPr lang="sv-SE" sz="1800" dirty="0"/>
              <a:t>Verksamhetsområde – 2 </a:t>
            </a:r>
            <a:r>
              <a:rPr lang="sv-SE" sz="1800" dirty="0" err="1"/>
              <a:t>st</a:t>
            </a:r>
            <a:endParaRPr lang="sv-SE" sz="1800" dirty="0"/>
          </a:p>
          <a:p>
            <a:pPr>
              <a:spcBef>
                <a:spcPts val="600"/>
              </a:spcBef>
              <a:spcAft>
                <a:spcPts val="0"/>
              </a:spcAft>
            </a:pPr>
            <a:r>
              <a:rPr lang="sv-SE" sz="1800" dirty="0"/>
              <a:t>Utanför utvecklingsort – 3 </a:t>
            </a:r>
            <a:r>
              <a:rPr lang="sv-SE" sz="1800" dirty="0" err="1"/>
              <a:t>st</a:t>
            </a:r>
            <a:endParaRPr lang="sv-SE" sz="1800" dirty="0"/>
          </a:p>
        </p:txBody>
      </p:sp>
      <p:sp>
        <p:nvSpPr>
          <p:cNvPr id="61" name="textruta 60">
            <a:extLst>
              <a:ext uri="{FF2B5EF4-FFF2-40B4-BE49-F238E27FC236}">
                <a16:creationId xmlns:a16="http://schemas.microsoft.com/office/drawing/2014/main" id="{558BDF54-599F-407E-0753-165A93A26C41}"/>
              </a:ext>
            </a:extLst>
          </p:cNvPr>
          <p:cNvSpPr txBox="1"/>
          <p:nvPr/>
        </p:nvSpPr>
        <p:spPr>
          <a:xfrm>
            <a:off x="15022215" y="-211593"/>
            <a:ext cx="3492000" cy="1477328"/>
          </a:xfrm>
          <a:prstGeom prst="rect">
            <a:avLst/>
          </a:prstGeom>
          <a:solidFill>
            <a:schemeClr val="bg1"/>
          </a:solidFill>
          <a:ln>
            <a:solidFill>
              <a:srgbClr val="00B050"/>
            </a:solidFill>
          </a:ln>
        </p:spPr>
        <p:txBody>
          <a:bodyPr wrap="square">
            <a:spAutoFit/>
          </a:bodyPr>
          <a:lstStyle/>
          <a:p>
            <a:pPr>
              <a:spcAft>
                <a:spcPts val="0"/>
              </a:spcAft>
            </a:pPr>
            <a:r>
              <a:rPr lang="sv-SE" sz="1800" b="1"/>
              <a:t>Sammanställning – 35 </a:t>
            </a:r>
            <a:r>
              <a:rPr lang="sv-SE" sz="1800" b="1" err="1"/>
              <a:t>st</a:t>
            </a:r>
            <a:r>
              <a:rPr lang="sv-SE" sz="1800" b="1"/>
              <a:t> ja</a:t>
            </a:r>
          </a:p>
          <a:p>
            <a:pPr>
              <a:spcAft>
                <a:spcPts val="0"/>
              </a:spcAft>
            </a:pPr>
            <a:r>
              <a:rPr lang="sv-SE" sz="1800"/>
              <a:t>71% prioriterade orter/ verksamhetsområde varav</a:t>
            </a:r>
          </a:p>
          <a:p>
            <a:pPr>
              <a:spcAft>
                <a:spcPts val="0"/>
              </a:spcAft>
            </a:pPr>
            <a:r>
              <a:rPr lang="sv-SE" sz="1800"/>
              <a:t>40% i staden</a:t>
            </a:r>
          </a:p>
          <a:p>
            <a:pPr>
              <a:spcAft>
                <a:spcPts val="0"/>
              </a:spcAft>
            </a:pPr>
            <a:r>
              <a:rPr lang="sv-SE" sz="1800"/>
              <a:t>9% utanför utvecklingsort</a:t>
            </a:r>
          </a:p>
        </p:txBody>
      </p:sp>
      <p:sp>
        <p:nvSpPr>
          <p:cNvPr id="9" name="textruta 8">
            <a:extLst>
              <a:ext uri="{FF2B5EF4-FFF2-40B4-BE49-F238E27FC236}">
                <a16:creationId xmlns:a16="http://schemas.microsoft.com/office/drawing/2014/main" id="{C9CA6C7F-A5CB-CF7F-3624-B178258D5FC5}"/>
              </a:ext>
            </a:extLst>
          </p:cNvPr>
          <p:cNvSpPr txBox="1"/>
          <p:nvPr/>
        </p:nvSpPr>
        <p:spPr>
          <a:xfrm>
            <a:off x="10889753" y="1795135"/>
            <a:ext cx="3492000" cy="1785104"/>
          </a:xfrm>
          <a:prstGeom prst="rect">
            <a:avLst/>
          </a:prstGeom>
          <a:solidFill>
            <a:schemeClr val="bg1"/>
          </a:solidFill>
          <a:ln>
            <a:solidFill>
              <a:schemeClr val="accent6"/>
            </a:solidFill>
          </a:ln>
        </p:spPr>
        <p:txBody>
          <a:bodyPr wrap="square">
            <a:spAutoFit/>
          </a:bodyPr>
          <a:lstStyle/>
          <a:p>
            <a:pPr>
              <a:spcBef>
                <a:spcPts val="600"/>
              </a:spcBef>
              <a:spcAft>
                <a:spcPts val="0"/>
              </a:spcAft>
            </a:pPr>
            <a:r>
              <a:rPr lang="sv-SE" sz="1800" b="1" dirty="0"/>
              <a:t>Negativa - 13</a:t>
            </a:r>
          </a:p>
          <a:p>
            <a:pPr>
              <a:spcBef>
                <a:spcPts val="600"/>
              </a:spcBef>
              <a:spcAft>
                <a:spcPts val="0"/>
              </a:spcAft>
            </a:pPr>
            <a:r>
              <a:rPr lang="sv-SE" sz="1800" dirty="0"/>
              <a:t>Kungsbacka stad - 1</a:t>
            </a:r>
          </a:p>
          <a:p>
            <a:pPr>
              <a:spcBef>
                <a:spcPts val="600"/>
              </a:spcBef>
              <a:spcAft>
                <a:spcPts val="0"/>
              </a:spcAft>
            </a:pPr>
            <a:r>
              <a:rPr lang="sv-SE" sz="1800" dirty="0"/>
              <a:t>Åsa – 2</a:t>
            </a:r>
          </a:p>
          <a:p>
            <a:pPr>
              <a:spcBef>
                <a:spcPts val="600"/>
              </a:spcBef>
              <a:spcAft>
                <a:spcPts val="0"/>
              </a:spcAft>
            </a:pPr>
            <a:r>
              <a:rPr lang="sv-SE" sz="1800" dirty="0"/>
              <a:t>Övriga orter – 8 </a:t>
            </a:r>
            <a:r>
              <a:rPr lang="sv-SE" sz="1800" dirty="0" err="1"/>
              <a:t>st</a:t>
            </a:r>
            <a:endParaRPr lang="sv-SE" sz="1800" dirty="0"/>
          </a:p>
          <a:p>
            <a:pPr>
              <a:spcBef>
                <a:spcPts val="600"/>
              </a:spcBef>
              <a:spcAft>
                <a:spcPts val="0"/>
              </a:spcAft>
            </a:pPr>
            <a:r>
              <a:rPr lang="sv-SE" sz="1800" dirty="0"/>
              <a:t>Utanför utvecklingsort – 2 </a:t>
            </a:r>
            <a:r>
              <a:rPr lang="sv-SE" sz="1800" dirty="0" err="1"/>
              <a:t>st</a:t>
            </a:r>
            <a:endParaRPr lang="sv-SE" sz="1800" dirty="0"/>
          </a:p>
        </p:txBody>
      </p:sp>
      <p:sp>
        <p:nvSpPr>
          <p:cNvPr id="15" name="textruta 14">
            <a:extLst>
              <a:ext uri="{FF2B5EF4-FFF2-40B4-BE49-F238E27FC236}">
                <a16:creationId xmlns:a16="http://schemas.microsoft.com/office/drawing/2014/main" id="{51A93C52-E867-1AA2-CFA1-97258BBEC0F7}"/>
              </a:ext>
            </a:extLst>
          </p:cNvPr>
          <p:cNvSpPr txBox="1"/>
          <p:nvPr/>
        </p:nvSpPr>
        <p:spPr>
          <a:xfrm>
            <a:off x="15022215" y="1319897"/>
            <a:ext cx="3492000" cy="1200329"/>
          </a:xfrm>
          <a:prstGeom prst="rect">
            <a:avLst/>
          </a:prstGeom>
          <a:solidFill>
            <a:schemeClr val="bg1"/>
          </a:solidFill>
          <a:ln>
            <a:solidFill>
              <a:schemeClr val="accent6"/>
            </a:solidFill>
          </a:ln>
        </p:spPr>
        <p:txBody>
          <a:bodyPr wrap="square">
            <a:spAutoFit/>
          </a:bodyPr>
          <a:lstStyle/>
          <a:p>
            <a:pPr>
              <a:spcAft>
                <a:spcPts val="0"/>
              </a:spcAft>
            </a:pPr>
            <a:r>
              <a:rPr lang="sv-SE" sz="1800" b="1"/>
              <a:t>Sammanställning – 14 </a:t>
            </a:r>
            <a:r>
              <a:rPr lang="sv-SE" sz="1800" b="1" err="1"/>
              <a:t>st</a:t>
            </a:r>
            <a:r>
              <a:rPr lang="sv-SE" sz="1800" b="1"/>
              <a:t> nej</a:t>
            </a:r>
          </a:p>
          <a:p>
            <a:pPr>
              <a:spcAft>
                <a:spcPts val="0"/>
              </a:spcAft>
            </a:pPr>
            <a:r>
              <a:rPr lang="sv-SE" sz="1800"/>
              <a:t>29% i prioriterade orter</a:t>
            </a:r>
          </a:p>
          <a:p>
            <a:pPr>
              <a:spcAft>
                <a:spcPts val="0"/>
              </a:spcAft>
            </a:pPr>
            <a:r>
              <a:rPr lang="sv-SE" sz="1800"/>
              <a:t>57% i övriga orter</a:t>
            </a:r>
          </a:p>
          <a:p>
            <a:pPr>
              <a:spcAft>
                <a:spcPts val="0"/>
              </a:spcAft>
            </a:pPr>
            <a:r>
              <a:rPr lang="sv-SE" sz="1800"/>
              <a:t>14% utanför utvecklingsort </a:t>
            </a:r>
            <a:endParaRPr lang="sv-SE" sz="1800" b="1"/>
          </a:p>
        </p:txBody>
      </p:sp>
      <p:sp>
        <p:nvSpPr>
          <p:cNvPr id="2" name="Rubrik 3">
            <a:extLst>
              <a:ext uri="{FF2B5EF4-FFF2-40B4-BE49-F238E27FC236}">
                <a16:creationId xmlns:a16="http://schemas.microsoft.com/office/drawing/2014/main" id="{09E9A668-B8E4-D885-923F-46E20B21BFF0}"/>
              </a:ext>
            </a:extLst>
          </p:cNvPr>
          <p:cNvSpPr txBox="1">
            <a:spLocks/>
          </p:cNvSpPr>
          <p:nvPr/>
        </p:nvSpPr>
        <p:spPr>
          <a:xfrm>
            <a:off x="11935326" y="7533227"/>
            <a:ext cx="2695074" cy="417095"/>
          </a:xfrm>
          <a:prstGeom prst="rect">
            <a:avLst/>
          </a:prstGeom>
          <a:solidFill>
            <a:schemeClr val="accent6">
              <a:lumMod val="20000"/>
              <a:lumOff val="80000"/>
              <a:alpha val="47059"/>
            </a:schemeClr>
          </a:solidFill>
        </p:spPr>
        <p:txBody>
          <a:bodyPr vert="horz" lIns="91440" tIns="45720" rIns="324000" bIns="45720" rtlCol="0" anchor="ctr">
            <a:normAutofit fontScale="925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UPPSKATTNING </a:t>
            </a:r>
          </a:p>
        </p:txBody>
      </p:sp>
    </p:spTree>
    <p:extLst>
      <p:ext uri="{BB962C8B-B14F-4D97-AF65-F5344CB8AC3E}">
        <p14:creationId xmlns:p14="http://schemas.microsoft.com/office/powerpoint/2010/main" val="214065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532355C-6295-089F-6D1C-8D64C4F0EBD9}"/>
              </a:ext>
            </a:extLst>
          </p:cNvPr>
          <p:cNvSpPr>
            <a:spLocks noGrp="1"/>
          </p:cNvSpPr>
          <p:nvPr>
            <p:ph type="title"/>
          </p:nvPr>
        </p:nvSpPr>
        <p:spPr/>
        <p:txBody>
          <a:bodyPr>
            <a:normAutofit/>
          </a:bodyPr>
          <a:lstStyle/>
          <a:p>
            <a:r>
              <a:rPr lang="sv-SE"/>
              <a:t>Överblick positiva planbesked för bostäder</a:t>
            </a:r>
            <a:br>
              <a:rPr lang="sv-SE"/>
            </a:br>
            <a:r>
              <a:rPr lang="sv-SE" sz="3200"/>
              <a:t>obs – vi mäter inte antal bostäder i planbesked än</a:t>
            </a:r>
            <a:endParaRPr lang="sv-SE"/>
          </a:p>
        </p:txBody>
      </p:sp>
      <p:graphicFrame>
        <p:nvGraphicFramePr>
          <p:cNvPr id="5" name="Diagram 4">
            <a:extLst>
              <a:ext uri="{FF2B5EF4-FFF2-40B4-BE49-F238E27FC236}">
                <a16:creationId xmlns:a16="http://schemas.microsoft.com/office/drawing/2014/main" id="{90AB5337-34CC-893D-B851-46BAF857558F}"/>
              </a:ext>
            </a:extLst>
          </p:cNvPr>
          <p:cNvGraphicFramePr/>
          <p:nvPr>
            <p:extLst>
              <p:ext uri="{D42A27DB-BD31-4B8C-83A1-F6EECF244321}">
                <p14:modId xmlns:p14="http://schemas.microsoft.com/office/powerpoint/2010/main" val="4203842725"/>
              </p:ext>
            </p:extLst>
          </p:nvPr>
        </p:nvGraphicFramePr>
        <p:xfrm>
          <a:off x="627724" y="2574870"/>
          <a:ext cx="7694428" cy="42612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Diagram 5">
            <a:extLst>
              <a:ext uri="{FF2B5EF4-FFF2-40B4-BE49-F238E27FC236}">
                <a16:creationId xmlns:a16="http://schemas.microsoft.com/office/drawing/2014/main" id="{8756DA86-74A5-DDAC-6D7F-4720E7DEEBDB}"/>
              </a:ext>
            </a:extLst>
          </p:cNvPr>
          <p:cNvGraphicFramePr/>
          <p:nvPr>
            <p:extLst>
              <p:ext uri="{D42A27DB-BD31-4B8C-83A1-F6EECF244321}">
                <p14:modId xmlns:p14="http://schemas.microsoft.com/office/powerpoint/2010/main" val="4148783000"/>
              </p:ext>
            </p:extLst>
          </p:nvPr>
        </p:nvGraphicFramePr>
        <p:xfrm>
          <a:off x="7315200" y="2556665"/>
          <a:ext cx="7694428" cy="4261293"/>
        </p:xfrm>
        <a:graphic>
          <a:graphicData uri="http://schemas.openxmlformats.org/drawingml/2006/chart">
            <c:chart xmlns:c="http://schemas.openxmlformats.org/drawingml/2006/chart" xmlns:r="http://schemas.openxmlformats.org/officeDocument/2006/relationships" r:id="rId4"/>
          </a:graphicData>
        </a:graphic>
      </p:graphicFrame>
      <p:sp>
        <p:nvSpPr>
          <p:cNvPr id="3" name="Rubrik 3">
            <a:extLst>
              <a:ext uri="{FF2B5EF4-FFF2-40B4-BE49-F238E27FC236}">
                <a16:creationId xmlns:a16="http://schemas.microsoft.com/office/drawing/2014/main" id="{A3AACDFC-7593-27DA-A9B6-9596E86BD464}"/>
              </a:ext>
            </a:extLst>
          </p:cNvPr>
          <p:cNvSpPr txBox="1">
            <a:spLocks/>
          </p:cNvSpPr>
          <p:nvPr/>
        </p:nvSpPr>
        <p:spPr>
          <a:xfrm>
            <a:off x="11935326" y="7533227"/>
            <a:ext cx="2695074" cy="417095"/>
          </a:xfrm>
          <a:prstGeom prst="rect">
            <a:avLst/>
          </a:prstGeom>
          <a:solidFill>
            <a:schemeClr val="accent6">
              <a:lumMod val="20000"/>
              <a:lumOff val="80000"/>
              <a:alpha val="47059"/>
            </a:schemeClr>
          </a:solidFill>
        </p:spPr>
        <p:txBody>
          <a:bodyPr vert="horz" lIns="91440" tIns="45720" rIns="324000" bIns="45720" rtlCol="0" anchor="ctr">
            <a:normAutofit fontScale="92500"/>
          </a:bodyPr>
          <a:lstStyle>
            <a:lvl1pPr algn="l" defTabSz="1096963" rtl="0" eaLnBrk="1" fontAlgn="base" hangingPunct="1">
              <a:lnSpc>
                <a:spcPct val="90000"/>
              </a:lnSpc>
              <a:spcBef>
                <a:spcPct val="0"/>
              </a:spcBef>
              <a:spcAft>
                <a:spcPct val="0"/>
              </a:spcAft>
              <a:defRPr sz="4300" b="1" kern="1200">
                <a:solidFill>
                  <a:schemeClr val="tx1"/>
                </a:solidFill>
                <a:latin typeface="Work Sans" panose="00000500000000000000" pitchFamily="50" charset="0"/>
                <a:ea typeface="+mj-ea"/>
                <a:cs typeface="+mj-cs"/>
              </a:defRPr>
            </a:lvl1pPr>
            <a:lvl2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2pPr>
            <a:lvl3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3pPr>
            <a:lvl4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4pPr>
            <a:lvl5pPr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5pPr>
            <a:lvl6pPr marL="4572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6pPr>
            <a:lvl7pPr marL="9144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7pPr>
            <a:lvl8pPr marL="13716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8pPr>
            <a:lvl9pPr marL="1828800" algn="l" defTabSz="1096963" rtl="0" eaLnBrk="1" fontAlgn="base" hangingPunct="1">
              <a:lnSpc>
                <a:spcPct val="90000"/>
              </a:lnSpc>
              <a:spcBef>
                <a:spcPct val="0"/>
              </a:spcBef>
              <a:spcAft>
                <a:spcPct val="0"/>
              </a:spcAft>
              <a:defRPr sz="4300" b="1">
                <a:solidFill>
                  <a:schemeClr val="tx1"/>
                </a:solidFill>
                <a:latin typeface="Work Sans" panose="00000500000000000000" pitchFamily="50" charset="0"/>
              </a:defRPr>
            </a:lvl9pPr>
          </a:lstStyle>
          <a:p>
            <a:pPr algn="r"/>
            <a:r>
              <a:rPr lang="sv-SE" sz="2400" dirty="0">
                <a:effectLst>
                  <a:outerShdw blurRad="38100" dist="38100" dir="2700000" algn="tl">
                    <a:srgbClr val="000000">
                      <a:alpha val="43137"/>
                    </a:srgbClr>
                  </a:outerShdw>
                </a:effectLst>
              </a:rPr>
              <a:t>UPPSKATTNING </a:t>
            </a:r>
          </a:p>
        </p:txBody>
      </p:sp>
    </p:spTree>
    <p:extLst>
      <p:ext uri="{BB962C8B-B14F-4D97-AF65-F5344CB8AC3E}">
        <p14:creationId xmlns:p14="http://schemas.microsoft.com/office/powerpoint/2010/main" val="122014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theme/theme1.xml><?xml version="1.0" encoding="utf-8"?>
<a:theme xmlns:a="http://schemas.openxmlformats.org/drawingml/2006/main" name="Kungsbacka2018 vit, för användning med diagram, smart-art och annan grafik">
  <a:themeElements>
    <a:clrScheme name="Kungsbacka2018 - 6 färger">
      <a:dk1>
        <a:sysClr val="windowText" lastClr="000000"/>
      </a:dk1>
      <a:lt1>
        <a:srgbClr val="FFFFFF"/>
      </a:lt1>
      <a:dk2>
        <a:srgbClr val="008282"/>
      </a:dk2>
      <a:lt2>
        <a:srgbClr val="F0ECE6"/>
      </a:lt2>
      <a:accent1>
        <a:srgbClr val="23557D"/>
      </a:accent1>
      <a:accent2>
        <a:srgbClr val="9B2864"/>
      </a:accent2>
      <a:accent3>
        <a:srgbClr val="DC005A"/>
      </a:accent3>
      <a:accent4>
        <a:srgbClr val="0064AF"/>
      </a:accent4>
      <a:accent5>
        <a:srgbClr val="4B9B9B"/>
      </a:accent5>
      <a:accent6>
        <a:srgbClr val="EB5A19"/>
      </a:accent6>
      <a:hlink>
        <a:srgbClr val="0C61AC"/>
      </a:hlink>
      <a:folHlink>
        <a:srgbClr val="7B2E88"/>
      </a:folHlink>
    </a:clrScheme>
    <a:fontScheme name="Work sans">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ngsbacka2018.potx" id="{0DC53293-ADA0-4628-B987-62BB771C5BB5}" vid="{6C44B1AB-5365-4ED8-99DD-E66324D13AE4}"/>
    </a:ext>
  </a:extLst>
</a:theme>
</file>

<file path=ppt/theme/theme2.xml><?xml version="1.0" encoding="utf-8"?>
<a:theme xmlns:a="http://schemas.openxmlformats.org/drawingml/2006/main" name="Kungsbacka2018 mörkblå">
  <a:themeElements>
    <a:clrScheme name="Kungsbacka2018 - 6 färger">
      <a:dk1>
        <a:sysClr val="windowText" lastClr="000000"/>
      </a:dk1>
      <a:lt1>
        <a:srgbClr val="FFFFFF"/>
      </a:lt1>
      <a:dk2>
        <a:srgbClr val="008282"/>
      </a:dk2>
      <a:lt2>
        <a:srgbClr val="F0ECE6"/>
      </a:lt2>
      <a:accent1>
        <a:srgbClr val="23557D"/>
      </a:accent1>
      <a:accent2>
        <a:srgbClr val="9B2864"/>
      </a:accent2>
      <a:accent3>
        <a:srgbClr val="DC005A"/>
      </a:accent3>
      <a:accent4>
        <a:srgbClr val="0064AF"/>
      </a:accent4>
      <a:accent5>
        <a:srgbClr val="4B9B9B"/>
      </a:accent5>
      <a:accent6>
        <a:srgbClr val="EB5A19"/>
      </a:accent6>
      <a:hlink>
        <a:srgbClr val="0C61AC"/>
      </a:hlink>
      <a:folHlink>
        <a:srgbClr val="7B2E88"/>
      </a:folHlink>
    </a:clrScheme>
    <a:fontScheme name="Work sans">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ngsbacka2018.potx" id="{0DC53293-ADA0-4628-B987-62BB771C5BB5}" vid="{E9AD3995-A431-4658-9225-1B0A46E5B225}"/>
    </a:ext>
  </a:extLst>
</a:theme>
</file>

<file path=ppt/theme/theme3.xml><?xml version="1.0" encoding="utf-8"?>
<a:theme xmlns:a="http://schemas.openxmlformats.org/drawingml/2006/main" name="Kungsbacka2018 Försättsblad">
  <a:themeElements>
    <a:clrScheme name="Kungsbacka2018 - 6 färger">
      <a:dk1>
        <a:sysClr val="windowText" lastClr="000000"/>
      </a:dk1>
      <a:lt1>
        <a:srgbClr val="FFFFFF"/>
      </a:lt1>
      <a:dk2>
        <a:srgbClr val="008282"/>
      </a:dk2>
      <a:lt2>
        <a:srgbClr val="F0ECE6"/>
      </a:lt2>
      <a:accent1>
        <a:srgbClr val="23557D"/>
      </a:accent1>
      <a:accent2>
        <a:srgbClr val="9B2864"/>
      </a:accent2>
      <a:accent3>
        <a:srgbClr val="DC005A"/>
      </a:accent3>
      <a:accent4>
        <a:srgbClr val="0064AF"/>
      </a:accent4>
      <a:accent5>
        <a:srgbClr val="4B9B9B"/>
      </a:accent5>
      <a:accent6>
        <a:srgbClr val="EB5A19"/>
      </a:accent6>
      <a:hlink>
        <a:srgbClr val="0C61AC"/>
      </a:hlink>
      <a:folHlink>
        <a:srgbClr val="7B2E88"/>
      </a:folHlink>
    </a:clrScheme>
    <a:fontScheme name="Work sans">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ngsbacka2018.potx" id="{0DC53293-ADA0-4628-B987-62BB771C5BB5}" vid="{CB8BD958-9AEB-4F02-AB2F-C3E3137D2D05}"/>
    </a:ext>
  </a:extLst>
</a:theme>
</file>

<file path=ppt/theme/theme4.xml><?xml version="1.0" encoding="utf-8"?>
<a:theme xmlns:a="http://schemas.openxmlformats.org/drawingml/2006/main" name="Kungsbacka2018 helbilder">
  <a:themeElements>
    <a:clrScheme name="Kungsbacka2018 - 6 färger">
      <a:dk1>
        <a:sysClr val="windowText" lastClr="000000"/>
      </a:dk1>
      <a:lt1>
        <a:srgbClr val="FFFFFF"/>
      </a:lt1>
      <a:dk2>
        <a:srgbClr val="008282"/>
      </a:dk2>
      <a:lt2>
        <a:srgbClr val="F0ECE6"/>
      </a:lt2>
      <a:accent1>
        <a:srgbClr val="23557D"/>
      </a:accent1>
      <a:accent2>
        <a:srgbClr val="9B2864"/>
      </a:accent2>
      <a:accent3>
        <a:srgbClr val="DC005A"/>
      </a:accent3>
      <a:accent4>
        <a:srgbClr val="0064AF"/>
      </a:accent4>
      <a:accent5>
        <a:srgbClr val="4B9B9B"/>
      </a:accent5>
      <a:accent6>
        <a:srgbClr val="EB5A19"/>
      </a:accent6>
      <a:hlink>
        <a:srgbClr val="0C61AC"/>
      </a:hlink>
      <a:folHlink>
        <a:srgbClr val="7B2E88"/>
      </a:folHlink>
    </a:clrScheme>
    <a:fontScheme name="Work sans">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ngsbacka2018.potx" id="{0DC53293-ADA0-4628-B987-62BB771C5BB5}" vid="{273000F6-4759-4AB7-85C4-2FC0EBBF8CF5}"/>
    </a:ext>
  </a:extLst>
</a:theme>
</file>

<file path=ppt/theme/theme5.xml><?xml version="1.0" encoding="utf-8"?>
<a:theme xmlns:a="http://schemas.openxmlformats.org/drawingml/2006/main" name="Kungsbacka2018 Avsnittsrubriker">
  <a:themeElements>
    <a:clrScheme name="Kungsbacka2018 - 6 färger">
      <a:dk1>
        <a:sysClr val="windowText" lastClr="000000"/>
      </a:dk1>
      <a:lt1>
        <a:srgbClr val="FFFFFF"/>
      </a:lt1>
      <a:dk2>
        <a:srgbClr val="008282"/>
      </a:dk2>
      <a:lt2>
        <a:srgbClr val="F0ECE6"/>
      </a:lt2>
      <a:accent1>
        <a:srgbClr val="23557D"/>
      </a:accent1>
      <a:accent2>
        <a:srgbClr val="9B2864"/>
      </a:accent2>
      <a:accent3>
        <a:srgbClr val="DC005A"/>
      </a:accent3>
      <a:accent4>
        <a:srgbClr val="0064AF"/>
      </a:accent4>
      <a:accent5>
        <a:srgbClr val="4B9B9B"/>
      </a:accent5>
      <a:accent6>
        <a:srgbClr val="EB5A19"/>
      </a:accent6>
      <a:hlink>
        <a:srgbClr val="0C61AC"/>
      </a:hlink>
      <a:folHlink>
        <a:srgbClr val="7B2E88"/>
      </a:folHlink>
    </a:clrScheme>
    <a:fontScheme name="Work sans">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ngsbacka2018.potx" id="{0DC53293-ADA0-4628-B987-62BB771C5BB5}" vid="{00050772-6AD0-4B9B-BF8B-656D38862BEA}"/>
    </a:ext>
  </a:extLst>
</a:theme>
</file>

<file path=ppt/theme/theme6.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6c68cf3-4182-46aa-ab8a-202f39d88fe8">
      <Terms xmlns="http://schemas.microsoft.com/office/infopath/2007/PartnerControls"/>
    </lcf76f155ced4ddcb4097134ff3c332f>
    <TaxCatchAll xmlns="7be04ebd-0c6f-465a-8f31-ffc546e595b9" xsi:nil="true"/>
    <SharedWithUsers xmlns="7be04ebd-0c6f-465a-8f31-ffc546e595b9">
      <UserInfo>
        <DisplayName>Viktoria Fagerlund</DisplayName>
        <AccountId>11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BC0331CE3FA7D40BAE42809D0C4151E" ma:contentTypeVersion="18" ma:contentTypeDescription="Skapa ett nytt dokument." ma:contentTypeScope="" ma:versionID="491b8d1e0204f897d5a4b4309edaa99c">
  <xsd:schema xmlns:xsd="http://www.w3.org/2001/XMLSchema" xmlns:xs="http://www.w3.org/2001/XMLSchema" xmlns:p="http://schemas.microsoft.com/office/2006/metadata/properties" xmlns:ns2="7be04ebd-0c6f-465a-8f31-ffc546e595b9" xmlns:ns3="76c68cf3-4182-46aa-ab8a-202f39d88fe8" targetNamespace="http://schemas.microsoft.com/office/2006/metadata/properties" ma:root="true" ma:fieldsID="a94d8b1c0a9ae5d320c253297710493c" ns2:_="" ns3:_="">
    <xsd:import namespace="7be04ebd-0c6f-465a-8f31-ffc546e595b9"/>
    <xsd:import namespace="76c68cf3-4182-46aa-ab8a-202f39d88f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e04ebd-0c6f-465a-8f31-ffc546e595b9"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TaxCatchAll" ma:index="23" nillable="true" ma:displayName="Taxonomy Catch All Column" ma:hidden="true" ma:list="{9585b6f1-72af-4ab4-882d-e77842c72bb6}" ma:internalName="TaxCatchAll" ma:showField="CatchAllData" ma:web="7be04ebd-0c6f-465a-8f31-ffc546e595b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6c68cf3-4182-46aa-ab8a-202f39d88fe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eringar" ma:readOnly="false" ma:fieldId="{5cf76f15-5ced-4ddc-b409-7134ff3c332f}" ma:taxonomyMulti="true" ma:sspId="fe58fc56-bb27-4389-9448-7e78607ca4f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D27085-C73A-4ECF-AC9E-1643ABFE6A14}">
  <ds:schemaRefs>
    <ds:schemaRef ds:uri="http://schemas.microsoft.com/sharepoint/v3/contenttype/forms"/>
  </ds:schemaRefs>
</ds:datastoreItem>
</file>

<file path=customXml/itemProps2.xml><?xml version="1.0" encoding="utf-8"?>
<ds:datastoreItem xmlns:ds="http://schemas.openxmlformats.org/officeDocument/2006/customXml" ds:itemID="{4C046ACB-FBAC-418E-9CF6-4B879A4CFEA1}">
  <ds:schemaRefs>
    <ds:schemaRef ds:uri="76c68cf3-4182-46aa-ab8a-202f39d88fe8"/>
    <ds:schemaRef ds:uri="7be04ebd-0c6f-465a-8f31-ffc546e595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16FBF36-690F-4A8F-B3C2-453A42DF0B80}">
  <ds:schemaRefs>
    <ds:schemaRef ds:uri="76c68cf3-4182-46aa-ab8a-202f39d88fe8"/>
    <ds:schemaRef ds:uri="7be04ebd-0c6f-465a-8f31-ffc546e595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Kungsbacka2018 - kopia</Template>
  <TotalTime>2880</TotalTime>
  <Words>3435</Words>
  <Application>Microsoft Office PowerPoint</Application>
  <PresentationFormat>Anpassad</PresentationFormat>
  <Paragraphs>934</Paragraphs>
  <Slides>44</Slides>
  <Notes>21</Notes>
  <HiddenSlides>2</HiddenSlides>
  <MMClips>0</MMClips>
  <ScaleCrop>false</ScaleCrop>
  <HeadingPairs>
    <vt:vector size="6" baseType="variant">
      <vt:variant>
        <vt:lpstr>Använt teckensnitt</vt:lpstr>
      </vt:variant>
      <vt:variant>
        <vt:i4>4</vt:i4>
      </vt:variant>
      <vt:variant>
        <vt:lpstr>Tema</vt:lpstr>
      </vt:variant>
      <vt:variant>
        <vt:i4>5</vt:i4>
      </vt:variant>
      <vt:variant>
        <vt:lpstr>Bildrubriker</vt:lpstr>
      </vt:variant>
      <vt:variant>
        <vt:i4>44</vt:i4>
      </vt:variant>
    </vt:vector>
  </HeadingPairs>
  <TitlesOfParts>
    <vt:vector size="53" baseType="lpstr">
      <vt:lpstr>Courier New</vt:lpstr>
      <vt:lpstr>Arial</vt:lpstr>
      <vt:lpstr>Work Sans</vt:lpstr>
      <vt:lpstr>Calibri</vt:lpstr>
      <vt:lpstr>Kungsbacka2018 vit, för användning med diagram, smart-art och annan grafik</vt:lpstr>
      <vt:lpstr>Kungsbacka2018 mörkblå</vt:lpstr>
      <vt:lpstr>Kungsbacka2018 Försättsblad</vt:lpstr>
      <vt:lpstr>Kungsbacka2018 helbilder</vt:lpstr>
      <vt:lpstr>Kungsbacka2018 Avsnittsrubriker</vt:lpstr>
      <vt:lpstr>PowerPoint-presentation</vt:lpstr>
      <vt:lpstr>Agenda</vt:lpstr>
      <vt:lpstr>Nytta och syfte</vt:lpstr>
      <vt:lpstr>Uppföljning av översiktsplanen - nästa steg i detaljplanering och förhandsbesked  </vt:lpstr>
      <vt:lpstr>Från översiktsplan till utbyggnad</vt:lpstr>
      <vt:lpstr>Uppföljning 1.0  UPPSKATTNING-PROGNOS-UTFALL</vt:lpstr>
      <vt:lpstr>UPPSKATTNING</vt:lpstr>
      <vt:lpstr>Planbesked, ny byggrätt   2022-april 2025</vt:lpstr>
      <vt:lpstr>Överblick positiva planbesked för bostäder obs – vi mäter inte antal bostäder i planbesked än</vt:lpstr>
      <vt:lpstr>Uppdrag detaljplaner – men inte </vt:lpstr>
      <vt:lpstr>PROGNOS</vt:lpstr>
      <vt:lpstr>Pågående detaljplaner, antal</vt:lpstr>
      <vt:lpstr>Pågående detaljplaner, andel</vt:lpstr>
      <vt:lpstr>Outbyggda detaljplaner</vt:lpstr>
      <vt:lpstr>Förhandsbesked</vt:lpstr>
      <vt:lpstr>Förhandsbesked, riktlinjer ur ÖP</vt:lpstr>
      <vt:lpstr>Förhandsbesked  2022-2024</vt:lpstr>
      <vt:lpstr>Överblick förhandsbesked 2022-2024</vt:lpstr>
      <vt:lpstr>Överblick förhandsbesked – utanför ort</vt:lpstr>
      <vt:lpstr>Lokaliseringsstudier som resulterat i positivt förhandsbesked (fr o m juli 2024)</vt:lpstr>
      <vt:lpstr>UTFALL</vt:lpstr>
      <vt:lpstr>Nybyggnationen har minskat</vt:lpstr>
      <vt:lpstr>Nybyggnation 2022-2025 inom planer fastställda tidigast 2014</vt:lpstr>
      <vt:lpstr>SLUTSATSER</vt:lpstr>
      <vt:lpstr>Överblick bostäder</vt:lpstr>
      <vt:lpstr>Tre positiva planbesked som kan leda till ändring av ÖP</vt:lpstr>
      <vt:lpstr>Slutsatser</vt:lpstr>
      <vt:lpstr>UPPFÖLJNING I NÄSTA STEG – VAD KAN VI HA NYTTA AV?</vt:lpstr>
      <vt:lpstr>Vad kan vi ha nytta av att följa upp?</vt:lpstr>
      <vt:lpstr>AUTOMATISERA UPPFÖLJNINGEN</vt:lpstr>
      <vt:lpstr>Standardiserad uppföljning </vt:lpstr>
      <vt:lpstr>PowerPoint-presentation</vt:lpstr>
      <vt:lpstr>Restriktivitet i kust- och landsbygd</vt:lpstr>
      <vt:lpstr>Vad är nästa steg?</vt:lpstr>
      <vt:lpstr>Att göra (anteckningar efter avstämning i OP 11 augusti 2025)</vt:lpstr>
      <vt:lpstr>Möjliga användningsområden</vt:lpstr>
      <vt:lpstr>Schablontäthet - syfte</vt:lpstr>
      <vt:lpstr>Referensområden</vt:lpstr>
      <vt:lpstr>PowerPoint-presentation</vt:lpstr>
      <vt:lpstr>Schablontätheter i nya områden - förslag</vt:lpstr>
      <vt:lpstr>PowerPoint-presentation</vt:lpstr>
      <vt:lpstr>PowerPoint-presentation</vt:lpstr>
      <vt:lpstr>Olika säkerhet i data – denna kan utgå Bostäder, Näringsliv, Kommunal service</vt:lpstr>
      <vt:lpstr>Pausade detaljplaner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Raquel Sandblad</dc:creator>
  <cp:lastModifiedBy>Raquel Sandblad</cp:lastModifiedBy>
  <cp:revision>3</cp:revision>
  <dcterms:created xsi:type="dcterms:W3CDTF">2023-05-30T13:53:15Z</dcterms:created>
  <dcterms:modified xsi:type="dcterms:W3CDTF">2025-08-21T09:12:23Z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0x0101008BC0331CE3FA7D40BAE42809D0C4151E</vt:lpwstr>
  </property>
  <property fmtid="{D5CDD505-2E9C-101B-9397-08002B2CF9AE}" pid="3" name="MediaServiceImageTags">
    <vt:lpwstr/>
  </property>
</Properties>
</file>